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8"/>
  </p:notesMasterIdLst>
  <p:sldIdLst>
    <p:sldId id="439" r:id="rId5"/>
    <p:sldId id="441" r:id="rId6"/>
    <p:sldId id="444" r:id="rId7"/>
    <p:sldId id="466" r:id="rId8"/>
    <p:sldId id="431" r:id="rId9"/>
    <p:sldId id="469" r:id="rId10"/>
    <p:sldId id="479" r:id="rId11"/>
    <p:sldId id="468" r:id="rId12"/>
    <p:sldId id="452" r:id="rId13"/>
    <p:sldId id="467" r:id="rId14"/>
    <p:sldId id="442" r:id="rId15"/>
    <p:sldId id="470" r:id="rId16"/>
    <p:sldId id="465" r:id="rId17"/>
    <p:sldId id="471" r:id="rId18"/>
    <p:sldId id="473" r:id="rId19"/>
    <p:sldId id="472" r:id="rId20"/>
    <p:sldId id="474" r:id="rId21"/>
    <p:sldId id="443" r:id="rId22"/>
    <p:sldId id="475" r:id="rId23"/>
    <p:sldId id="476" r:id="rId24"/>
    <p:sldId id="480" r:id="rId25"/>
    <p:sldId id="445" r:id="rId26"/>
    <p:sldId id="308" r:id="rId27"/>
    <p:sldId id="307" r:id="rId28"/>
    <p:sldId id="477" r:id="rId29"/>
    <p:sldId id="304" r:id="rId30"/>
    <p:sldId id="319" r:id="rId31"/>
    <p:sldId id="320" r:id="rId32"/>
    <p:sldId id="478" r:id="rId33"/>
    <p:sldId id="278" r:id="rId34"/>
    <p:sldId id="276" r:id="rId35"/>
    <p:sldId id="312" r:id="rId36"/>
    <p:sldId id="450" r:id="rId3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EA1649-C15F-514D-A515-05C0C054E9BD}" v="13" dt="2025-08-27T21:53:47.6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92"/>
  </p:normalViewPr>
  <p:slideViewPr>
    <p:cSldViewPr snapToGrid="0">
      <p:cViewPr varScale="1">
        <p:scale>
          <a:sx n="106" d="100"/>
          <a:sy n="106" d="100"/>
        </p:scale>
        <p:origin x="792"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diagrams/_rels/data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ata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rawing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rawing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6DB4EA-79A5-46D0-B670-63047C575C09}" type="doc">
      <dgm:prSet loTypeId="urn:microsoft.com/office/officeart/2005/8/layout/hierarchy1" loCatId="hierarchy" qsTypeId="urn:microsoft.com/office/officeart/2005/8/quickstyle/simple1" qsCatId="simple" csTypeId="urn:microsoft.com/office/officeart/2005/8/colors/accent5_2" csCatId="accent5" phldr="1"/>
      <dgm:spPr/>
      <dgm:t>
        <a:bodyPr/>
        <a:lstStyle/>
        <a:p>
          <a:endParaRPr lang="en-US"/>
        </a:p>
      </dgm:t>
    </dgm:pt>
    <dgm:pt modelId="{E95C5AE2-B7D3-49C2-BEBF-DD1F0E9FF804}">
      <dgm:prSet custT="1"/>
      <dgm:spPr/>
      <dgm:t>
        <a:bodyPr/>
        <a:lstStyle/>
        <a:p>
          <a:r>
            <a:rPr lang="en-GB" sz="3200" dirty="0">
              <a:latin typeface="Calibri" panose="020F0502020204030204" pitchFamily="34" charset="0"/>
              <a:cs typeface="Calibri" panose="020F0502020204030204" pitchFamily="34" charset="0"/>
            </a:rPr>
            <a:t>With a partner compare your possum skin cloak instructions</a:t>
          </a:r>
          <a:endParaRPr lang="en-US" sz="3200" dirty="0">
            <a:latin typeface="Calibri" panose="020F0502020204030204" pitchFamily="34" charset="0"/>
            <a:cs typeface="Calibri" panose="020F0502020204030204" pitchFamily="34" charset="0"/>
          </a:endParaRPr>
        </a:p>
      </dgm:t>
    </dgm:pt>
    <dgm:pt modelId="{36D4FA9E-7401-4F55-9D70-192D96425838}" type="parTrans" cxnId="{D2ABBAD6-B721-431B-AC66-0F59120F9FC6}">
      <dgm:prSet/>
      <dgm:spPr/>
      <dgm:t>
        <a:bodyPr/>
        <a:lstStyle/>
        <a:p>
          <a:endParaRPr lang="en-US">
            <a:latin typeface="Gabarito" panose="020B0604020202020204" charset="0"/>
          </a:endParaRPr>
        </a:p>
      </dgm:t>
    </dgm:pt>
    <dgm:pt modelId="{12EF42D7-9484-4B4C-B53E-4B451D5D4505}" type="sibTrans" cxnId="{D2ABBAD6-B721-431B-AC66-0F59120F9FC6}">
      <dgm:prSet/>
      <dgm:spPr/>
      <dgm:t>
        <a:bodyPr/>
        <a:lstStyle/>
        <a:p>
          <a:endParaRPr lang="en-US">
            <a:latin typeface="Gabarito" panose="020B0604020202020204" charset="0"/>
          </a:endParaRPr>
        </a:p>
      </dgm:t>
    </dgm:pt>
    <dgm:pt modelId="{6068CADA-F678-4184-BDA1-05902979C79D}">
      <dgm:prSet custT="1"/>
      <dgm:spPr/>
      <dgm:t>
        <a:bodyPr/>
        <a:lstStyle/>
        <a:p>
          <a:r>
            <a:rPr lang="en-GB" sz="3200" dirty="0">
              <a:latin typeface="Calibri" panose="020F0502020204030204" pitchFamily="34" charset="0"/>
              <a:cs typeface="Calibri" panose="020F0502020204030204" pitchFamily="34" charset="0"/>
            </a:rPr>
            <a:t>What does the possum skin cloak tell us about the Aboriginal peoples of Australia?</a:t>
          </a:r>
          <a:endParaRPr lang="en-US" sz="3200" dirty="0">
            <a:latin typeface="Calibri" panose="020F0502020204030204" pitchFamily="34" charset="0"/>
            <a:cs typeface="Calibri" panose="020F0502020204030204" pitchFamily="34" charset="0"/>
          </a:endParaRPr>
        </a:p>
      </dgm:t>
    </dgm:pt>
    <dgm:pt modelId="{3F276325-6AF5-46C9-8768-F04F292C4B39}" type="parTrans" cxnId="{6F073731-5A63-4003-9D2A-A054CD08DFAB}">
      <dgm:prSet/>
      <dgm:spPr/>
      <dgm:t>
        <a:bodyPr/>
        <a:lstStyle/>
        <a:p>
          <a:endParaRPr lang="en-US">
            <a:latin typeface="Gabarito" panose="020B0604020202020204" charset="0"/>
          </a:endParaRPr>
        </a:p>
      </dgm:t>
    </dgm:pt>
    <dgm:pt modelId="{EE31714C-1B3F-4720-8942-6A4EFB36D8E9}" type="sibTrans" cxnId="{6F073731-5A63-4003-9D2A-A054CD08DFAB}">
      <dgm:prSet/>
      <dgm:spPr/>
      <dgm:t>
        <a:bodyPr/>
        <a:lstStyle/>
        <a:p>
          <a:endParaRPr lang="en-US">
            <a:latin typeface="Gabarito" panose="020B0604020202020204" charset="0"/>
          </a:endParaRPr>
        </a:p>
      </dgm:t>
    </dgm:pt>
    <dgm:pt modelId="{B7C8837A-0EDA-414A-A259-980C0387121E}" type="pres">
      <dgm:prSet presAssocID="{1A6DB4EA-79A5-46D0-B670-63047C575C09}" presName="hierChild1" presStyleCnt="0">
        <dgm:presLayoutVars>
          <dgm:chPref val="1"/>
          <dgm:dir/>
          <dgm:animOne val="branch"/>
          <dgm:animLvl val="lvl"/>
          <dgm:resizeHandles/>
        </dgm:presLayoutVars>
      </dgm:prSet>
      <dgm:spPr/>
    </dgm:pt>
    <dgm:pt modelId="{55526D98-6C70-47E5-B6DD-7018113195D2}" type="pres">
      <dgm:prSet presAssocID="{E95C5AE2-B7D3-49C2-BEBF-DD1F0E9FF804}" presName="hierRoot1" presStyleCnt="0"/>
      <dgm:spPr/>
    </dgm:pt>
    <dgm:pt modelId="{2E7529D9-AA4C-4422-87AF-24C7DB3FA1D5}" type="pres">
      <dgm:prSet presAssocID="{E95C5AE2-B7D3-49C2-BEBF-DD1F0E9FF804}" presName="composite" presStyleCnt="0"/>
      <dgm:spPr/>
    </dgm:pt>
    <dgm:pt modelId="{A1053048-9582-4133-BFDE-8441FCAFCA68}" type="pres">
      <dgm:prSet presAssocID="{E95C5AE2-B7D3-49C2-BEBF-DD1F0E9FF804}" presName="background" presStyleLbl="node0" presStyleIdx="0" presStyleCnt="2"/>
      <dgm:spPr>
        <a:solidFill>
          <a:srgbClr val="FFC000"/>
        </a:solidFill>
      </dgm:spPr>
    </dgm:pt>
    <dgm:pt modelId="{C7F0BA13-A4A1-43E0-83CC-E4D1B9D280B0}" type="pres">
      <dgm:prSet presAssocID="{E95C5AE2-B7D3-49C2-BEBF-DD1F0E9FF804}" presName="text" presStyleLbl="fgAcc0" presStyleIdx="0" presStyleCnt="2">
        <dgm:presLayoutVars>
          <dgm:chPref val="3"/>
        </dgm:presLayoutVars>
      </dgm:prSet>
      <dgm:spPr/>
    </dgm:pt>
    <dgm:pt modelId="{DEE277C6-5E1D-4FE5-9860-794F7B51DF3F}" type="pres">
      <dgm:prSet presAssocID="{E95C5AE2-B7D3-49C2-BEBF-DD1F0E9FF804}" presName="hierChild2" presStyleCnt="0"/>
      <dgm:spPr/>
    </dgm:pt>
    <dgm:pt modelId="{AB653218-FC4C-46E3-9D64-AD25B6107601}" type="pres">
      <dgm:prSet presAssocID="{6068CADA-F678-4184-BDA1-05902979C79D}" presName="hierRoot1" presStyleCnt="0"/>
      <dgm:spPr/>
    </dgm:pt>
    <dgm:pt modelId="{885968AB-408E-4EF6-B8C2-2902C13FCF6F}" type="pres">
      <dgm:prSet presAssocID="{6068CADA-F678-4184-BDA1-05902979C79D}" presName="composite" presStyleCnt="0"/>
      <dgm:spPr/>
    </dgm:pt>
    <dgm:pt modelId="{C182C8CD-0FFD-4FB1-BF20-626BD2B891E7}" type="pres">
      <dgm:prSet presAssocID="{6068CADA-F678-4184-BDA1-05902979C79D}" presName="background" presStyleLbl="node0" presStyleIdx="1" presStyleCnt="2"/>
      <dgm:spPr>
        <a:solidFill>
          <a:srgbClr val="FFC000"/>
        </a:solidFill>
      </dgm:spPr>
    </dgm:pt>
    <dgm:pt modelId="{DE87D3C7-3E8C-4DA1-B47A-B16C2A9B6CD3}" type="pres">
      <dgm:prSet presAssocID="{6068CADA-F678-4184-BDA1-05902979C79D}" presName="text" presStyleLbl="fgAcc0" presStyleIdx="1" presStyleCnt="2">
        <dgm:presLayoutVars>
          <dgm:chPref val="3"/>
        </dgm:presLayoutVars>
      </dgm:prSet>
      <dgm:spPr/>
    </dgm:pt>
    <dgm:pt modelId="{27D464D5-EEB8-414A-8832-28123BB8AA78}" type="pres">
      <dgm:prSet presAssocID="{6068CADA-F678-4184-BDA1-05902979C79D}" presName="hierChild2" presStyleCnt="0"/>
      <dgm:spPr/>
    </dgm:pt>
  </dgm:ptLst>
  <dgm:cxnLst>
    <dgm:cxn modelId="{71FA2905-8528-4CDB-AB21-DAEEE15A1D12}" type="presOf" srcId="{E95C5AE2-B7D3-49C2-BEBF-DD1F0E9FF804}" destId="{C7F0BA13-A4A1-43E0-83CC-E4D1B9D280B0}" srcOrd="0" destOrd="0" presId="urn:microsoft.com/office/officeart/2005/8/layout/hierarchy1"/>
    <dgm:cxn modelId="{6F073731-5A63-4003-9D2A-A054CD08DFAB}" srcId="{1A6DB4EA-79A5-46D0-B670-63047C575C09}" destId="{6068CADA-F678-4184-BDA1-05902979C79D}" srcOrd="1" destOrd="0" parTransId="{3F276325-6AF5-46C9-8768-F04F292C4B39}" sibTransId="{EE31714C-1B3F-4720-8942-6A4EFB36D8E9}"/>
    <dgm:cxn modelId="{585E2DC1-14D9-43CB-AA86-059DFC813F80}" type="presOf" srcId="{6068CADA-F678-4184-BDA1-05902979C79D}" destId="{DE87D3C7-3E8C-4DA1-B47A-B16C2A9B6CD3}" srcOrd="0" destOrd="0" presId="urn:microsoft.com/office/officeart/2005/8/layout/hierarchy1"/>
    <dgm:cxn modelId="{D2ABBAD6-B721-431B-AC66-0F59120F9FC6}" srcId="{1A6DB4EA-79A5-46D0-B670-63047C575C09}" destId="{E95C5AE2-B7D3-49C2-BEBF-DD1F0E9FF804}" srcOrd="0" destOrd="0" parTransId="{36D4FA9E-7401-4F55-9D70-192D96425838}" sibTransId="{12EF42D7-9484-4B4C-B53E-4B451D5D4505}"/>
    <dgm:cxn modelId="{7B46E2FC-274B-432A-B163-2241E6CD9BD6}" type="presOf" srcId="{1A6DB4EA-79A5-46D0-B670-63047C575C09}" destId="{B7C8837A-0EDA-414A-A259-980C0387121E}" srcOrd="0" destOrd="0" presId="urn:microsoft.com/office/officeart/2005/8/layout/hierarchy1"/>
    <dgm:cxn modelId="{5488AB02-37E7-4403-AC8F-45E4F07706D1}" type="presParOf" srcId="{B7C8837A-0EDA-414A-A259-980C0387121E}" destId="{55526D98-6C70-47E5-B6DD-7018113195D2}" srcOrd="0" destOrd="0" presId="urn:microsoft.com/office/officeart/2005/8/layout/hierarchy1"/>
    <dgm:cxn modelId="{73AC0DD4-557B-4FE0-A80A-1B95D9DA15CC}" type="presParOf" srcId="{55526D98-6C70-47E5-B6DD-7018113195D2}" destId="{2E7529D9-AA4C-4422-87AF-24C7DB3FA1D5}" srcOrd="0" destOrd="0" presId="urn:microsoft.com/office/officeart/2005/8/layout/hierarchy1"/>
    <dgm:cxn modelId="{C795FB2E-7FBF-4B50-852F-3F7D4301EED5}" type="presParOf" srcId="{2E7529D9-AA4C-4422-87AF-24C7DB3FA1D5}" destId="{A1053048-9582-4133-BFDE-8441FCAFCA68}" srcOrd="0" destOrd="0" presId="urn:microsoft.com/office/officeart/2005/8/layout/hierarchy1"/>
    <dgm:cxn modelId="{BE6108EE-EE13-49A6-9D0F-F628E3351538}" type="presParOf" srcId="{2E7529D9-AA4C-4422-87AF-24C7DB3FA1D5}" destId="{C7F0BA13-A4A1-43E0-83CC-E4D1B9D280B0}" srcOrd="1" destOrd="0" presId="urn:microsoft.com/office/officeart/2005/8/layout/hierarchy1"/>
    <dgm:cxn modelId="{46ACF5DC-7FC9-4621-8DCF-B27F10611A6C}" type="presParOf" srcId="{55526D98-6C70-47E5-B6DD-7018113195D2}" destId="{DEE277C6-5E1D-4FE5-9860-794F7B51DF3F}" srcOrd="1" destOrd="0" presId="urn:microsoft.com/office/officeart/2005/8/layout/hierarchy1"/>
    <dgm:cxn modelId="{092A26FF-6A1E-4ECB-8029-4DF7E0BED421}" type="presParOf" srcId="{B7C8837A-0EDA-414A-A259-980C0387121E}" destId="{AB653218-FC4C-46E3-9D64-AD25B6107601}" srcOrd="1" destOrd="0" presId="urn:microsoft.com/office/officeart/2005/8/layout/hierarchy1"/>
    <dgm:cxn modelId="{443BD567-E963-4FD1-ADCF-3C1B2B381941}" type="presParOf" srcId="{AB653218-FC4C-46E3-9D64-AD25B6107601}" destId="{885968AB-408E-4EF6-B8C2-2902C13FCF6F}" srcOrd="0" destOrd="0" presId="urn:microsoft.com/office/officeart/2005/8/layout/hierarchy1"/>
    <dgm:cxn modelId="{38E0FA32-F097-4889-87A9-B3F70C4DB6B4}" type="presParOf" srcId="{885968AB-408E-4EF6-B8C2-2902C13FCF6F}" destId="{C182C8CD-0FFD-4FB1-BF20-626BD2B891E7}" srcOrd="0" destOrd="0" presId="urn:microsoft.com/office/officeart/2005/8/layout/hierarchy1"/>
    <dgm:cxn modelId="{19DDA316-965F-4858-B07A-FE80A94E9F42}" type="presParOf" srcId="{885968AB-408E-4EF6-B8C2-2902C13FCF6F}" destId="{DE87D3C7-3E8C-4DA1-B47A-B16C2A9B6CD3}" srcOrd="1" destOrd="0" presId="urn:microsoft.com/office/officeart/2005/8/layout/hierarchy1"/>
    <dgm:cxn modelId="{1CD582E5-6D3D-4473-9D95-B411D1C78094}" type="presParOf" srcId="{AB653218-FC4C-46E3-9D64-AD25B6107601}" destId="{27D464D5-EEB8-414A-8832-28123BB8AA78}"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D961F52-C023-4393-87B3-F6CE3A85F564}"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2DEF751-A7BA-463B-8BB7-95B726364CD3}">
      <dgm:prSet custT="1"/>
      <dgm:spPr/>
      <dgm:t>
        <a:bodyPr/>
        <a:lstStyle/>
        <a:p>
          <a:pPr>
            <a:lnSpc>
              <a:spcPct val="100000"/>
            </a:lnSpc>
          </a:pPr>
          <a:r>
            <a:rPr lang="en-GB" sz="2800" dirty="0">
              <a:latin typeface="Calibri" panose="020F0502020204030204" pitchFamily="34" charset="0"/>
              <a:cs typeface="Calibri" panose="020F0502020204030204" pitchFamily="34" charset="0"/>
            </a:rPr>
            <a:t>The making of the possum skin cloak shows a close relationship between Aboriginal society and the environment.</a:t>
          </a:r>
          <a:endParaRPr lang="en-US" sz="2800" dirty="0">
            <a:latin typeface="Calibri" panose="020F0502020204030204" pitchFamily="34" charset="0"/>
            <a:cs typeface="Calibri" panose="020F0502020204030204" pitchFamily="34" charset="0"/>
          </a:endParaRPr>
        </a:p>
      </dgm:t>
    </dgm:pt>
    <dgm:pt modelId="{8C3174EE-9BB2-4882-AF7D-97097E84D7AD}" type="parTrans" cxnId="{32BC435F-2B69-4C2E-B22A-3B7FD4C325F5}">
      <dgm:prSet/>
      <dgm:spPr/>
      <dgm:t>
        <a:bodyPr/>
        <a:lstStyle/>
        <a:p>
          <a:endParaRPr lang="en-US"/>
        </a:p>
      </dgm:t>
    </dgm:pt>
    <dgm:pt modelId="{2C3F2517-4011-4BBB-9685-23FCB2B7CD25}" type="sibTrans" cxnId="{32BC435F-2B69-4C2E-B22A-3B7FD4C325F5}">
      <dgm:prSet/>
      <dgm:spPr/>
      <dgm:t>
        <a:bodyPr/>
        <a:lstStyle/>
        <a:p>
          <a:endParaRPr lang="en-US"/>
        </a:p>
      </dgm:t>
    </dgm:pt>
    <dgm:pt modelId="{EFDC479B-493F-46AB-A8E8-4C58F6300771}">
      <dgm:prSet custT="1"/>
      <dgm:spPr/>
      <dgm:t>
        <a:bodyPr/>
        <a:lstStyle/>
        <a:p>
          <a:pPr>
            <a:lnSpc>
              <a:spcPct val="100000"/>
            </a:lnSpc>
          </a:pPr>
          <a:r>
            <a:rPr lang="en-GB" sz="2800" dirty="0">
              <a:latin typeface="Calibri" panose="020F0502020204030204" pitchFamily="34" charset="0"/>
              <a:cs typeface="Calibri" panose="020F0502020204030204" pitchFamily="34" charset="0"/>
            </a:rPr>
            <a:t>The making of the possum skin cloak is a highly skilled task.</a:t>
          </a:r>
          <a:endParaRPr lang="en-US" sz="2800" dirty="0">
            <a:latin typeface="Calibri" panose="020F0502020204030204" pitchFamily="34" charset="0"/>
            <a:cs typeface="Calibri" panose="020F0502020204030204" pitchFamily="34" charset="0"/>
          </a:endParaRPr>
        </a:p>
      </dgm:t>
    </dgm:pt>
    <dgm:pt modelId="{A03EBB53-CAA8-421A-A561-99BAE3140C3F}" type="parTrans" cxnId="{295215F0-8AC6-4F1F-AF8C-57737100BB32}">
      <dgm:prSet/>
      <dgm:spPr/>
      <dgm:t>
        <a:bodyPr/>
        <a:lstStyle/>
        <a:p>
          <a:endParaRPr lang="en-US"/>
        </a:p>
      </dgm:t>
    </dgm:pt>
    <dgm:pt modelId="{D609E3FF-1137-421F-A1DB-A12A57E33D35}" type="sibTrans" cxnId="{295215F0-8AC6-4F1F-AF8C-57737100BB32}">
      <dgm:prSet/>
      <dgm:spPr/>
      <dgm:t>
        <a:bodyPr/>
        <a:lstStyle/>
        <a:p>
          <a:endParaRPr lang="en-US"/>
        </a:p>
      </dgm:t>
    </dgm:pt>
    <dgm:pt modelId="{604BADB5-2429-4A57-93A2-8B08A2D01399}">
      <dgm:prSet custT="1"/>
      <dgm:spPr/>
      <dgm:t>
        <a:bodyPr/>
        <a:lstStyle/>
        <a:p>
          <a:pPr>
            <a:lnSpc>
              <a:spcPct val="100000"/>
            </a:lnSpc>
          </a:pPr>
          <a:r>
            <a:rPr lang="en-GB" sz="2800" dirty="0">
              <a:latin typeface="Calibri" panose="020F0502020204030204" pitchFamily="34" charset="0"/>
              <a:cs typeface="Calibri" panose="020F0502020204030204" pitchFamily="34" charset="0"/>
            </a:rPr>
            <a:t>Aboriginal society relies on local flora and fauna </a:t>
          </a:r>
          <a:br>
            <a:rPr lang="en-GB" sz="2800" dirty="0">
              <a:latin typeface="Calibri" panose="020F0502020204030204" pitchFamily="34" charset="0"/>
              <a:cs typeface="Calibri" panose="020F0502020204030204" pitchFamily="34" charset="0"/>
            </a:rPr>
          </a:br>
          <a:r>
            <a:rPr lang="en-GB" sz="2800" dirty="0">
              <a:latin typeface="Calibri" panose="020F0502020204030204" pitchFamily="34" charset="0"/>
              <a:cs typeface="Calibri" panose="020F0502020204030204" pitchFamily="34" charset="0"/>
            </a:rPr>
            <a:t>– in delicate balance and equilibrium</a:t>
          </a:r>
          <a:endParaRPr lang="en-US" sz="2800" dirty="0">
            <a:latin typeface="Calibri" panose="020F0502020204030204" pitchFamily="34" charset="0"/>
            <a:cs typeface="Calibri" panose="020F0502020204030204" pitchFamily="34" charset="0"/>
          </a:endParaRPr>
        </a:p>
      </dgm:t>
    </dgm:pt>
    <dgm:pt modelId="{571AD8AC-06DB-4E88-9E72-6C0766457CA6}" type="parTrans" cxnId="{BB858FA2-108D-4B48-B188-5AAC2293413A}">
      <dgm:prSet/>
      <dgm:spPr/>
      <dgm:t>
        <a:bodyPr/>
        <a:lstStyle/>
        <a:p>
          <a:endParaRPr lang="en-US"/>
        </a:p>
      </dgm:t>
    </dgm:pt>
    <dgm:pt modelId="{9296C95B-898F-481D-9DEE-DDA982774E48}" type="sibTrans" cxnId="{BB858FA2-108D-4B48-B188-5AAC2293413A}">
      <dgm:prSet/>
      <dgm:spPr/>
      <dgm:t>
        <a:bodyPr/>
        <a:lstStyle/>
        <a:p>
          <a:endParaRPr lang="en-US"/>
        </a:p>
      </dgm:t>
    </dgm:pt>
    <dgm:pt modelId="{F8A3A186-3990-4749-A78E-ED13BC845DC9}" type="pres">
      <dgm:prSet presAssocID="{8D961F52-C023-4393-87B3-F6CE3A85F564}" presName="root" presStyleCnt="0">
        <dgm:presLayoutVars>
          <dgm:dir/>
          <dgm:resizeHandles val="exact"/>
        </dgm:presLayoutVars>
      </dgm:prSet>
      <dgm:spPr/>
    </dgm:pt>
    <dgm:pt modelId="{E608A8BE-F79E-46AC-833B-11B3E50FA552}" type="pres">
      <dgm:prSet presAssocID="{D2DEF751-A7BA-463B-8BB7-95B726364CD3}" presName="compNode" presStyleCnt="0"/>
      <dgm:spPr/>
    </dgm:pt>
    <dgm:pt modelId="{656F9A56-D8C3-4CD2-BDFE-A93FFEE62B7B}" type="pres">
      <dgm:prSet presAssocID="{D2DEF751-A7BA-463B-8BB7-95B726364CD3}" presName="bgRect" presStyleLbl="bgShp" presStyleIdx="0" presStyleCnt="3"/>
      <dgm:spPr/>
    </dgm:pt>
    <dgm:pt modelId="{0EA1CF4F-7C36-4ADB-813F-A69D30796AC1}" type="pres">
      <dgm:prSet presAssocID="{D2DEF751-A7BA-463B-8BB7-95B726364CD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Japanese Dolls"/>
        </a:ext>
      </dgm:extLst>
    </dgm:pt>
    <dgm:pt modelId="{9067535D-68F6-4F0B-81A4-820C45A343A3}" type="pres">
      <dgm:prSet presAssocID="{D2DEF751-A7BA-463B-8BB7-95B726364CD3}" presName="spaceRect" presStyleCnt="0"/>
      <dgm:spPr/>
    </dgm:pt>
    <dgm:pt modelId="{8426FBDE-F3D2-4707-9F4C-1930BD68A6A2}" type="pres">
      <dgm:prSet presAssocID="{D2DEF751-A7BA-463B-8BB7-95B726364CD3}" presName="parTx" presStyleLbl="revTx" presStyleIdx="0" presStyleCnt="3">
        <dgm:presLayoutVars>
          <dgm:chMax val="0"/>
          <dgm:chPref val="0"/>
        </dgm:presLayoutVars>
      </dgm:prSet>
      <dgm:spPr/>
    </dgm:pt>
    <dgm:pt modelId="{316200E4-3458-419B-82BD-87BF43CECDBD}" type="pres">
      <dgm:prSet presAssocID="{2C3F2517-4011-4BBB-9685-23FCB2B7CD25}" presName="sibTrans" presStyleCnt="0"/>
      <dgm:spPr/>
    </dgm:pt>
    <dgm:pt modelId="{7AF6B269-61A6-4B70-8EB8-045C5C91E834}" type="pres">
      <dgm:prSet presAssocID="{EFDC479B-493F-46AB-A8E8-4C58F6300771}" presName="compNode" presStyleCnt="0"/>
      <dgm:spPr/>
    </dgm:pt>
    <dgm:pt modelId="{7183C150-C704-4BD7-BDA7-8458E7CEB3FC}" type="pres">
      <dgm:prSet presAssocID="{EFDC479B-493F-46AB-A8E8-4C58F6300771}" presName="bgRect" presStyleLbl="bgShp" presStyleIdx="1" presStyleCnt="3"/>
      <dgm:spPr/>
    </dgm:pt>
    <dgm:pt modelId="{D15CAF3E-6183-4236-8C55-9733EFDC7807}" type="pres">
      <dgm:prSet presAssocID="{EFDC479B-493F-46AB-A8E8-4C58F630077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rum Set"/>
        </a:ext>
      </dgm:extLst>
    </dgm:pt>
    <dgm:pt modelId="{AF874BCD-B7A0-492A-A219-BFE5EB4AFA80}" type="pres">
      <dgm:prSet presAssocID="{EFDC479B-493F-46AB-A8E8-4C58F6300771}" presName="spaceRect" presStyleCnt="0"/>
      <dgm:spPr/>
    </dgm:pt>
    <dgm:pt modelId="{F23D6F10-F781-4089-98D3-706D7CC4E945}" type="pres">
      <dgm:prSet presAssocID="{EFDC479B-493F-46AB-A8E8-4C58F6300771}" presName="parTx" presStyleLbl="revTx" presStyleIdx="1" presStyleCnt="3">
        <dgm:presLayoutVars>
          <dgm:chMax val="0"/>
          <dgm:chPref val="0"/>
        </dgm:presLayoutVars>
      </dgm:prSet>
      <dgm:spPr/>
    </dgm:pt>
    <dgm:pt modelId="{73D55F7A-835A-42F9-8841-1866F456CA7C}" type="pres">
      <dgm:prSet presAssocID="{D609E3FF-1137-421F-A1DB-A12A57E33D35}" presName="sibTrans" presStyleCnt="0"/>
      <dgm:spPr/>
    </dgm:pt>
    <dgm:pt modelId="{E877608C-A932-4A36-ADA3-B3915637058D}" type="pres">
      <dgm:prSet presAssocID="{604BADB5-2429-4A57-93A2-8B08A2D01399}" presName="compNode" presStyleCnt="0"/>
      <dgm:spPr/>
    </dgm:pt>
    <dgm:pt modelId="{885F34FB-8CB6-405B-8C9B-4AD0B330382D}" type="pres">
      <dgm:prSet presAssocID="{604BADB5-2429-4A57-93A2-8B08A2D01399}" presName="bgRect" presStyleLbl="bgShp" presStyleIdx="2" presStyleCnt="3"/>
      <dgm:spPr/>
    </dgm:pt>
    <dgm:pt modelId="{8484E113-DC8C-4189-AC87-A6ACC8D04284}" type="pres">
      <dgm:prSet presAssocID="{604BADB5-2429-4A57-93A2-8B08A2D0139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eciduous tree"/>
        </a:ext>
      </dgm:extLst>
    </dgm:pt>
    <dgm:pt modelId="{8AED8976-8693-4A82-B1F2-EEBFA2C18F2E}" type="pres">
      <dgm:prSet presAssocID="{604BADB5-2429-4A57-93A2-8B08A2D01399}" presName="spaceRect" presStyleCnt="0"/>
      <dgm:spPr/>
    </dgm:pt>
    <dgm:pt modelId="{693AB369-5E00-4382-BC30-20137C582742}" type="pres">
      <dgm:prSet presAssocID="{604BADB5-2429-4A57-93A2-8B08A2D01399}" presName="parTx" presStyleLbl="revTx" presStyleIdx="2" presStyleCnt="3">
        <dgm:presLayoutVars>
          <dgm:chMax val="0"/>
          <dgm:chPref val="0"/>
        </dgm:presLayoutVars>
      </dgm:prSet>
      <dgm:spPr/>
    </dgm:pt>
  </dgm:ptLst>
  <dgm:cxnLst>
    <dgm:cxn modelId="{04AA0D32-D3F2-4846-A03F-4E1609439CE4}" type="presOf" srcId="{604BADB5-2429-4A57-93A2-8B08A2D01399}" destId="{693AB369-5E00-4382-BC30-20137C582742}" srcOrd="0" destOrd="0" presId="urn:microsoft.com/office/officeart/2018/2/layout/IconVerticalSolidList"/>
    <dgm:cxn modelId="{384ACA4B-4E13-4ABB-99E6-3B58717EC0F3}" type="presOf" srcId="{EFDC479B-493F-46AB-A8E8-4C58F6300771}" destId="{F23D6F10-F781-4089-98D3-706D7CC4E945}" srcOrd="0" destOrd="0" presId="urn:microsoft.com/office/officeart/2018/2/layout/IconVerticalSolidList"/>
    <dgm:cxn modelId="{32BC435F-2B69-4C2E-B22A-3B7FD4C325F5}" srcId="{8D961F52-C023-4393-87B3-F6CE3A85F564}" destId="{D2DEF751-A7BA-463B-8BB7-95B726364CD3}" srcOrd="0" destOrd="0" parTransId="{8C3174EE-9BB2-4882-AF7D-97097E84D7AD}" sibTransId="{2C3F2517-4011-4BBB-9685-23FCB2B7CD25}"/>
    <dgm:cxn modelId="{BB858FA2-108D-4B48-B188-5AAC2293413A}" srcId="{8D961F52-C023-4393-87B3-F6CE3A85F564}" destId="{604BADB5-2429-4A57-93A2-8B08A2D01399}" srcOrd="2" destOrd="0" parTransId="{571AD8AC-06DB-4E88-9E72-6C0766457CA6}" sibTransId="{9296C95B-898F-481D-9DEE-DDA982774E48}"/>
    <dgm:cxn modelId="{FF5E01AE-1DF9-49B8-908C-F1A63308BA5F}" type="presOf" srcId="{D2DEF751-A7BA-463B-8BB7-95B726364CD3}" destId="{8426FBDE-F3D2-4707-9F4C-1930BD68A6A2}" srcOrd="0" destOrd="0" presId="urn:microsoft.com/office/officeart/2018/2/layout/IconVerticalSolidList"/>
    <dgm:cxn modelId="{3FEA4BE8-2040-438D-8295-FDA0C7B2EAE9}" type="presOf" srcId="{8D961F52-C023-4393-87B3-F6CE3A85F564}" destId="{F8A3A186-3990-4749-A78E-ED13BC845DC9}" srcOrd="0" destOrd="0" presId="urn:microsoft.com/office/officeart/2018/2/layout/IconVerticalSolidList"/>
    <dgm:cxn modelId="{295215F0-8AC6-4F1F-AF8C-57737100BB32}" srcId="{8D961F52-C023-4393-87B3-F6CE3A85F564}" destId="{EFDC479B-493F-46AB-A8E8-4C58F6300771}" srcOrd="1" destOrd="0" parTransId="{A03EBB53-CAA8-421A-A561-99BAE3140C3F}" sibTransId="{D609E3FF-1137-421F-A1DB-A12A57E33D35}"/>
    <dgm:cxn modelId="{C141578E-9855-4351-8F73-851549A42952}" type="presParOf" srcId="{F8A3A186-3990-4749-A78E-ED13BC845DC9}" destId="{E608A8BE-F79E-46AC-833B-11B3E50FA552}" srcOrd="0" destOrd="0" presId="urn:microsoft.com/office/officeart/2018/2/layout/IconVerticalSolidList"/>
    <dgm:cxn modelId="{E56FD729-F75A-41C9-9DA7-A34D06F3CC0E}" type="presParOf" srcId="{E608A8BE-F79E-46AC-833B-11B3E50FA552}" destId="{656F9A56-D8C3-4CD2-BDFE-A93FFEE62B7B}" srcOrd="0" destOrd="0" presId="urn:microsoft.com/office/officeart/2018/2/layout/IconVerticalSolidList"/>
    <dgm:cxn modelId="{0BFFCC55-3C04-48E5-92AC-82881A4926B8}" type="presParOf" srcId="{E608A8BE-F79E-46AC-833B-11B3E50FA552}" destId="{0EA1CF4F-7C36-4ADB-813F-A69D30796AC1}" srcOrd="1" destOrd="0" presId="urn:microsoft.com/office/officeart/2018/2/layout/IconVerticalSolidList"/>
    <dgm:cxn modelId="{0E9DDF30-3AF7-4959-B395-C551621B6663}" type="presParOf" srcId="{E608A8BE-F79E-46AC-833B-11B3E50FA552}" destId="{9067535D-68F6-4F0B-81A4-820C45A343A3}" srcOrd="2" destOrd="0" presId="urn:microsoft.com/office/officeart/2018/2/layout/IconVerticalSolidList"/>
    <dgm:cxn modelId="{8266FED3-B62D-47EF-BF2C-199694995449}" type="presParOf" srcId="{E608A8BE-F79E-46AC-833B-11B3E50FA552}" destId="{8426FBDE-F3D2-4707-9F4C-1930BD68A6A2}" srcOrd="3" destOrd="0" presId="urn:microsoft.com/office/officeart/2018/2/layout/IconVerticalSolidList"/>
    <dgm:cxn modelId="{A84877D0-5A5F-40EC-80FD-95A4DBF4A714}" type="presParOf" srcId="{F8A3A186-3990-4749-A78E-ED13BC845DC9}" destId="{316200E4-3458-419B-82BD-87BF43CECDBD}" srcOrd="1" destOrd="0" presId="urn:microsoft.com/office/officeart/2018/2/layout/IconVerticalSolidList"/>
    <dgm:cxn modelId="{6B232627-06FC-4FBA-9C6C-D15FE31EB56B}" type="presParOf" srcId="{F8A3A186-3990-4749-A78E-ED13BC845DC9}" destId="{7AF6B269-61A6-4B70-8EB8-045C5C91E834}" srcOrd="2" destOrd="0" presId="urn:microsoft.com/office/officeart/2018/2/layout/IconVerticalSolidList"/>
    <dgm:cxn modelId="{0FB58C02-4AA5-4A96-A00F-DF50BAE6CB1D}" type="presParOf" srcId="{7AF6B269-61A6-4B70-8EB8-045C5C91E834}" destId="{7183C150-C704-4BD7-BDA7-8458E7CEB3FC}" srcOrd="0" destOrd="0" presId="urn:microsoft.com/office/officeart/2018/2/layout/IconVerticalSolidList"/>
    <dgm:cxn modelId="{F14DB95E-9048-4E7A-96EA-62AFD5CC9DB2}" type="presParOf" srcId="{7AF6B269-61A6-4B70-8EB8-045C5C91E834}" destId="{D15CAF3E-6183-4236-8C55-9733EFDC7807}" srcOrd="1" destOrd="0" presId="urn:microsoft.com/office/officeart/2018/2/layout/IconVerticalSolidList"/>
    <dgm:cxn modelId="{358AE510-FE45-4EB7-B42B-C191BD1A4787}" type="presParOf" srcId="{7AF6B269-61A6-4B70-8EB8-045C5C91E834}" destId="{AF874BCD-B7A0-492A-A219-BFE5EB4AFA80}" srcOrd="2" destOrd="0" presId="urn:microsoft.com/office/officeart/2018/2/layout/IconVerticalSolidList"/>
    <dgm:cxn modelId="{F26E70D2-8B42-40BE-A2BD-2018C03A81EC}" type="presParOf" srcId="{7AF6B269-61A6-4B70-8EB8-045C5C91E834}" destId="{F23D6F10-F781-4089-98D3-706D7CC4E945}" srcOrd="3" destOrd="0" presId="urn:microsoft.com/office/officeart/2018/2/layout/IconVerticalSolidList"/>
    <dgm:cxn modelId="{80CD4ED2-4C31-42B0-AF56-202CF6C23D97}" type="presParOf" srcId="{F8A3A186-3990-4749-A78E-ED13BC845DC9}" destId="{73D55F7A-835A-42F9-8841-1866F456CA7C}" srcOrd="3" destOrd="0" presId="urn:microsoft.com/office/officeart/2018/2/layout/IconVerticalSolidList"/>
    <dgm:cxn modelId="{2F28EFEE-D023-4405-B836-255A3D8BB32B}" type="presParOf" srcId="{F8A3A186-3990-4749-A78E-ED13BC845DC9}" destId="{E877608C-A932-4A36-ADA3-B3915637058D}" srcOrd="4" destOrd="0" presId="urn:microsoft.com/office/officeart/2018/2/layout/IconVerticalSolidList"/>
    <dgm:cxn modelId="{903049CB-A61B-4929-BDF2-8DB071A2A0BD}" type="presParOf" srcId="{E877608C-A932-4A36-ADA3-B3915637058D}" destId="{885F34FB-8CB6-405B-8C9B-4AD0B330382D}" srcOrd="0" destOrd="0" presId="urn:microsoft.com/office/officeart/2018/2/layout/IconVerticalSolidList"/>
    <dgm:cxn modelId="{38D11345-BB6D-45B0-A4F8-9B2CD0BFBED9}" type="presParOf" srcId="{E877608C-A932-4A36-ADA3-B3915637058D}" destId="{8484E113-DC8C-4189-AC87-A6ACC8D04284}" srcOrd="1" destOrd="0" presId="urn:microsoft.com/office/officeart/2018/2/layout/IconVerticalSolidList"/>
    <dgm:cxn modelId="{A7C5E47A-6847-4BF3-8A6A-7F4C70E684FA}" type="presParOf" srcId="{E877608C-A932-4A36-ADA3-B3915637058D}" destId="{8AED8976-8693-4A82-B1F2-EEBFA2C18F2E}" srcOrd="2" destOrd="0" presId="urn:microsoft.com/office/officeart/2018/2/layout/IconVerticalSolidList"/>
    <dgm:cxn modelId="{4B0DA2A9-00F0-45C5-ABFD-97BBBF818131}" type="presParOf" srcId="{E877608C-A932-4A36-ADA3-B3915637058D}" destId="{693AB369-5E00-4382-BC30-20137C582742}"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D961F52-C023-4393-87B3-F6CE3A85F564}"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2DEF751-A7BA-463B-8BB7-95B726364CD3}">
      <dgm:prSet custT="1"/>
      <dgm:spPr/>
      <dgm:t>
        <a:bodyPr/>
        <a:lstStyle/>
        <a:p>
          <a:pPr>
            <a:lnSpc>
              <a:spcPct val="100000"/>
            </a:lnSpc>
          </a:pPr>
          <a:r>
            <a:rPr lang="en-US" sz="2000" b="1" dirty="0">
              <a:latin typeface="Calibri" panose="020F0502020204030204" pitchFamily="34" charset="0"/>
              <a:ea typeface="Times New Roman" panose="02020603050405020304" pitchFamily="18" charset="0"/>
              <a:cs typeface="Calibri" panose="020F0502020204030204" pitchFamily="34" charset="0"/>
            </a:rPr>
            <a:t>Source B</a:t>
          </a:r>
          <a:r>
            <a:rPr lang="en-US" sz="2000" dirty="0">
              <a:latin typeface="Calibri" panose="020F0502020204030204" pitchFamily="34" charset="0"/>
              <a:ea typeface="Times New Roman" panose="02020603050405020304" pitchFamily="18" charset="0"/>
              <a:cs typeface="Calibri" panose="020F0502020204030204" pitchFamily="34" charset="0"/>
            </a:rPr>
            <a:t> – </a:t>
          </a:r>
          <a:r>
            <a:rPr lang="en-US" sz="2000" b="1" dirty="0">
              <a:latin typeface="Calibri" panose="020F0502020204030204" pitchFamily="34" charset="0"/>
              <a:ea typeface="Times New Roman" panose="02020603050405020304" pitchFamily="18" charset="0"/>
              <a:cs typeface="Calibri" panose="020F0502020204030204" pitchFamily="34" charset="0"/>
            </a:rPr>
            <a:t>illness and disease</a:t>
          </a:r>
          <a:r>
            <a:rPr lang="en-US" sz="2000" dirty="0">
              <a:latin typeface="Calibri" panose="020F0502020204030204" pitchFamily="34" charset="0"/>
              <a:ea typeface="Times New Roman" panose="02020603050405020304" pitchFamily="18" charset="0"/>
              <a:cs typeface="Calibri" panose="020F0502020204030204" pitchFamily="34" charset="0"/>
            </a:rPr>
            <a:t> as a result of adopting Western clothing that is not adapted to the Australian environment</a:t>
          </a:r>
          <a:endParaRPr lang="en-US" sz="2000" dirty="0">
            <a:latin typeface="Calibri" panose="020F0502020204030204" pitchFamily="34" charset="0"/>
            <a:cs typeface="Calibri" panose="020F0502020204030204" pitchFamily="34" charset="0"/>
          </a:endParaRPr>
        </a:p>
      </dgm:t>
    </dgm:pt>
    <dgm:pt modelId="{8C3174EE-9BB2-4882-AF7D-97097E84D7AD}" type="parTrans" cxnId="{32BC435F-2B69-4C2E-B22A-3B7FD4C325F5}">
      <dgm:prSet/>
      <dgm:spPr/>
      <dgm:t>
        <a:bodyPr/>
        <a:lstStyle/>
        <a:p>
          <a:endParaRPr lang="en-US" sz="1100"/>
        </a:p>
      </dgm:t>
    </dgm:pt>
    <dgm:pt modelId="{2C3F2517-4011-4BBB-9685-23FCB2B7CD25}" type="sibTrans" cxnId="{32BC435F-2B69-4C2E-B22A-3B7FD4C325F5}">
      <dgm:prSet/>
      <dgm:spPr/>
      <dgm:t>
        <a:bodyPr/>
        <a:lstStyle/>
        <a:p>
          <a:endParaRPr lang="en-US" sz="1100"/>
        </a:p>
      </dgm:t>
    </dgm:pt>
    <dgm:pt modelId="{EFDC479B-493F-46AB-A8E8-4C58F6300771}">
      <dgm:prSet custT="1"/>
      <dgm:spPr/>
      <dgm:t>
        <a:bodyPr/>
        <a:lstStyle/>
        <a:p>
          <a:pPr>
            <a:lnSpc>
              <a:spcPct val="100000"/>
            </a:lnSpc>
          </a:pPr>
          <a:r>
            <a:rPr lang="en-US" sz="2000" b="1" dirty="0">
              <a:latin typeface="Calibri" panose="020F0502020204030204" pitchFamily="34" charset="0"/>
              <a:ea typeface="Times New Roman" panose="02020603050405020304" pitchFamily="18" charset="0"/>
              <a:cs typeface="Calibri" panose="020F0502020204030204" pitchFamily="34" charset="0"/>
            </a:rPr>
            <a:t>Source C</a:t>
          </a:r>
          <a:r>
            <a:rPr lang="en-US" sz="2000" dirty="0">
              <a:latin typeface="Calibri" panose="020F0502020204030204" pitchFamily="34" charset="0"/>
              <a:ea typeface="Times New Roman" panose="02020603050405020304" pitchFamily="18" charset="0"/>
              <a:cs typeface="Calibri" panose="020F0502020204030204" pitchFamily="34" charset="0"/>
            </a:rPr>
            <a:t> – </a:t>
          </a:r>
          <a:r>
            <a:rPr lang="en-US" sz="2000" b="1" dirty="0">
              <a:latin typeface="Calibri" panose="020F0502020204030204" pitchFamily="34" charset="0"/>
              <a:ea typeface="Times New Roman" panose="02020603050405020304" pitchFamily="18" charset="0"/>
              <a:cs typeface="Calibri" panose="020F0502020204030204" pitchFamily="34" charset="0"/>
            </a:rPr>
            <a:t>economic</a:t>
          </a:r>
          <a:r>
            <a:rPr lang="en-US" sz="2000" dirty="0">
              <a:latin typeface="Calibri" panose="020F0502020204030204" pitchFamily="34" charset="0"/>
              <a:ea typeface="Times New Roman" panose="02020603050405020304" pitchFamily="18" charset="0"/>
              <a:cs typeface="Calibri" panose="020F0502020204030204" pitchFamily="34" charset="0"/>
            </a:rPr>
            <a:t> impact – they have decreased the value of possum skins (and items made from them).</a:t>
          </a:r>
          <a:endParaRPr lang="en-US" sz="2000" dirty="0">
            <a:latin typeface="Calibri" panose="020F0502020204030204" pitchFamily="34" charset="0"/>
            <a:cs typeface="Calibri" panose="020F0502020204030204" pitchFamily="34" charset="0"/>
          </a:endParaRPr>
        </a:p>
      </dgm:t>
    </dgm:pt>
    <dgm:pt modelId="{A03EBB53-CAA8-421A-A561-99BAE3140C3F}" type="parTrans" cxnId="{295215F0-8AC6-4F1F-AF8C-57737100BB32}">
      <dgm:prSet/>
      <dgm:spPr/>
      <dgm:t>
        <a:bodyPr/>
        <a:lstStyle/>
        <a:p>
          <a:endParaRPr lang="en-US" sz="1100"/>
        </a:p>
      </dgm:t>
    </dgm:pt>
    <dgm:pt modelId="{D609E3FF-1137-421F-A1DB-A12A57E33D35}" type="sibTrans" cxnId="{295215F0-8AC6-4F1F-AF8C-57737100BB32}">
      <dgm:prSet/>
      <dgm:spPr/>
      <dgm:t>
        <a:bodyPr/>
        <a:lstStyle/>
        <a:p>
          <a:endParaRPr lang="en-US" sz="1100"/>
        </a:p>
      </dgm:t>
    </dgm:pt>
    <dgm:pt modelId="{604BADB5-2429-4A57-93A2-8B08A2D01399}">
      <dgm:prSet custT="1"/>
      <dgm:spPr/>
      <dgm:t>
        <a:bodyPr/>
        <a:lstStyle/>
        <a:p>
          <a:pPr>
            <a:lnSpc>
              <a:spcPct val="100000"/>
            </a:lnSpc>
          </a:pPr>
          <a:r>
            <a:rPr lang="en-US" sz="2000" b="1" dirty="0">
              <a:latin typeface="Calibri" panose="020F0502020204030204" pitchFamily="34" charset="0"/>
              <a:ea typeface="Times New Roman" panose="02020603050405020304" pitchFamily="18" charset="0"/>
              <a:cs typeface="Calibri" panose="020F0502020204030204" pitchFamily="34" charset="0"/>
            </a:rPr>
            <a:t>Source D</a:t>
          </a:r>
          <a:r>
            <a:rPr lang="en-US" sz="2000" dirty="0">
              <a:latin typeface="Calibri" panose="020F0502020204030204" pitchFamily="34" charset="0"/>
              <a:ea typeface="Times New Roman" panose="02020603050405020304" pitchFamily="18" charset="0"/>
              <a:cs typeface="Calibri" panose="020F0502020204030204" pitchFamily="34" charset="0"/>
            </a:rPr>
            <a:t> – </a:t>
          </a:r>
          <a:r>
            <a:rPr lang="en-GB" sz="2000" b="1" dirty="0">
              <a:latin typeface="Calibri" panose="020F0502020204030204" pitchFamily="34" charset="0"/>
              <a:cs typeface="Calibri" panose="020F0502020204030204" pitchFamily="34" charset="0"/>
            </a:rPr>
            <a:t>Impact of white settlers on the environment </a:t>
          </a:r>
          <a:r>
            <a:rPr lang="en-GB" sz="2000" dirty="0">
              <a:latin typeface="Calibri" panose="020F0502020204030204" pitchFamily="34" charset="0"/>
              <a:cs typeface="Calibri" panose="020F0502020204030204" pitchFamily="34" charset="0"/>
            </a:rPr>
            <a:t>– destroying species and flora and fauna – which upset the delicate balance needed for a flourishing Aboriginal society.</a:t>
          </a:r>
          <a:endParaRPr lang="en-US" sz="2000" dirty="0">
            <a:latin typeface="Calibri" panose="020F0502020204030204" pitchFamily="34" charset="0"/>
            <a:cs typeface="Calibri" panose="020F0502020204030204" pitchFamily="34" charset="0"/>
          </a:endParaRPr>
        </a:p>
      </dgm:t>
    </dgm:pt>
    <dgm:pt modelId="{571AD8AC-06DB-4E88-9E72-6C0766457CA6}" type="parTrans" cxnId="{BB858FA2-108D-4B48-B188-5AAC2293413A}">
      <dgm:prSet/>
      <dgm:spPr/>
      <dgm:t>
        <a:bodyPr/>
        <a:lstStyle/>
        <a:p>
          <a:endParaRPr lang="en-US" sz="1100"/>
        </a:p>
      </dgm:t>
    </dgm:pt>
    <dgm:pt modelId="{9296C95B-898F-481D-9DEE-DDA982774E48}" type="sibTrans" cxnId="{BB858FA2-108D-4B48-B188-5AAC2293413A}">
      <dgm:prSet/>
      <dgm:spPr/>
      <dgm:t>
        <a:bodyPr/>
        <a:lstStyle/>
        <a:p>
          <a:endParaRPr lang="en-US" sz="1100"/>
        </a:p>
      </dgm:t>
    </dgm:pt>
    <dgm:pt modelId="{3836FF27-9ECB-4A0D-BAA1-207657C64C8A}">
      <dgm:prSet custT="1"/>
      <dgm:spPr/>
      <dgm:t>
        <a:bodyPr/>
        <a:lstStyle/>
        <a:p>
          <a:pPr>
            <a:lnSpc>
              <a:spcPct val="100000"/>
            </a:lnSpc>
          </a:pPr>
          <a:r>
            <a:rPr lang="en-GB" sz="2000" dirty="0"/>
            <a:t> </a:t>
          </a:r>
          <a:r>
            <a:rPr lang="en-GB" sz="2000" dirty="0">
              <a:latin typeface="Calibri" panose="020F0502020204030204" pitchFamily="34" charset="0"/>
              <a:cs typeface="Calibri" panose="020F0502020204030204" pitchFamily="34" charset="0"/>
            </a:rPr>
            <a:t>T</a:t>
          </a:r>
          <a:r>
            <a:rPr lang="en-US" sz="2000" dirty="0">
              <a:latin typeface="Calibri" panose="020F0502020204030204" pitchFamily="34" charset="0"/>
              <a:ea typeface="Times New Roman" panose="02020603050405020304" pitchFamily="18" charset="0"/>
              <a:cs typeface="Calibri" panose="020F0502020204030204" pitchFamily="34" charset="0"/>
            </a:rPr>
            <a:t>hey are </a:t>
          </a:r>
          <a:r>
            <a:rPr lang="en-US" sz="2000" b="1" dirty="0">
              <a:latin typeface="Calibri" panose="020F0502020204030204" pitchFamily="34" charset="0"/>
              <a:ea typeface="Times New Roman" panose="02020603050405020304" pitchFamily="18" charset="0"/>
              <a:cs typeface="Calibri" panose="020F0502020204030204" pitchFamily="34" charset="0"/>
            </a:rPr>
            <a:t>changing the culture</a:t>
          </a:r>
          <a:r>
            <a:rPr lang="en-US" sz="2000" dirty="0">
              <a:latin typeface="Calibri" panose="020F0502020204030204" pitchFamily="34" charset="0"/>
              <a:ea typeface="Times New Roman" panose="02020603050405020304" pitchFamily="18" charset="0"/>
              <a:cs typeface="Calibri" panose="020F0502020204030204" pitchFamily="34" charset="0"/>
            </a:rPr>
            <a:t> of the Aboriginal peoples. Seen in the decoration of possum skin cloaks becoming more elaborate compared to the simple decorations before white settlement.</a:t>
          </a:r>
          <a:endParaRPr lang="en-US" sz="2000" dirty="0">
            <a:latin typeface="Calibri" panose="020F0502020204030204" pitchFamily="34" charset="0"/>
            <a:cs typeface="Calibri" panose="020F0502020204030204" pitchFamily="34" charset="0"/>
          </a:endParaRPr>
        </a:p>
      </dgm:t>
    </dgm:pt>
    <dgm:pt modelId="{3F5772D9-FCC1-43D5-A929-5392187DEE2C}" type="parTrans" cxnId="{FEC2170D-5584-49F0-A284-CAA8E5C56960}">
      <dgm:prSet/>
      <dgm:spPr/>
      <dgm:t>
        <a:bodyPr/>
        <a:lstStyle/>
        <a:p>
          <a:endParaRPr lang="en-GB" sz="1100"/>
        </a:p>
      </dgm:t>
    </dgm:pt>
    <dgm:pt modelId="{D8BF0207-8BF5-495C-BC9D-31E4048401F4}" type="sibTrans" cxnId="{FEC2170D-5584-49F0-A284-CAA8E5C56960}">
      <dgm:prSet/>
      <dgm:spPr/>
      <dgm:t>
        <a:bodyPr/>
        <a:lstStyle/>
        <a:p>
          <a:endParaRPr lang="en-GB" sz="1100"/>
        </a:p>
      </dgm:t>
    </dgm:pt>
    <dgm:pt modelId="{F8A3A186-3990-4749-A78E-ED13BC845DC9}" type="pres">
      <dgm:prSet presAssocID="{8D961F52-C023-4393-87B3-F6CE3A85F564}" presName="root" presStyleCnt="0">
        <dgm:presLayoutVars>
          <dgm:dir/>
          <dgm:resizeHandles val="exact"/>
        </dgm:presLayoutVars>
      </dgm:prSet>
      <dgm:spPr/>
    </dgm:pt>
    <dgm:pt modelId="{E608A8BE-F79E-46AC-833B-11B3E50FA552}" type="pres">
      <dgm:prSet presAssocID="{D2DEF751-A7BA-463B-8BB7-95B726364CD3}" presName="compNode" presStyleCnt="0"/>
      <dgm:spPr/>
    </dgm:pt>
    <dgm:pt modelId="{656F9A56-D8C3-4CD2-BDFE-A93FFEE62B7B}" type="pres">
      <dgm:prSet presAssocID="{D2DEF751-A7BA-463B-8BB7-95B726364CD3}" presName="bgRect" presStyleLbl="bgShp" presStyleIdx="0" presStyleCnt="4"/>
      <dgm:spPr/>
    </dgm:pt>
    <dgm:pt modelId="{0EA1CF4F-7C36-4ADB-813F-A69D30796AC1}" type="pres">
      <dgm:prSet presAssocID="{D2DEF751-A7BA-463B-8BB7-95B726364CD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Japanese Dolls"/>
        </a:ext>
      </dgm:extLst>
    </dgm:pt>
    <dgm:pt modelId="{9067535D-68F6-4F0B-81A4-820C45A343A3}" type="pres">
      <dgm:prSet presAssocID="{D2DEF751-A7BA-463B-8BB7-95B726364CD3}" presName="spaceRect" presStyleCnt="0"/>
      <dgm:spPr/>
    </dgm:pt>
    <dgm:pt modelId="{8426FBDE-F3D2-4707-9F4C-1930BD68A6A2}" type="pres">
      <dgm:prSet presAssocID="{D2DEF751-A7BA-463B-8BB7-95B726364CD3}" presName="parTx" presStyleLbl="revTx" presStyleIdx="0" presStyleCnt="4">
        <dgm:presLayoutVars>
          <dgm:chMax val="0"/>
          <dgm:chPref val="0"/>
        </dgm:presLayoutVars>
      </dgm:prSet>
      <dgm:spPr/>
    </dgm:pt>
    <dgm:pt modelId="{316200E4-3458-419B-82BD-87BF43CECDBD}" type="pres">
      <dgm:prSet presAssocID="{2C3F2517-4011-4BBB-9685-23FCB2B7CD25}" presName="sibTrans" presStyleCnt="0"/>
      <dgm:spPr/>
    </dgm:pt>
    <dgm:pt modelId="{7AF6B269-61A6-4B70-8EB8-045C5C91E834}" type="pres">
      <dgm:prSet presAssocID="{EFDC479B-493F-46AB-A8E8-4C58F6300771}" presName="compNode" presStyleCnt="0"/>
      <dgm:spPr/>
    </dgm:pt>
    <dgm:pt modelId="{7183C150-C704-4BD7-BDA7-8458E7CEB3FC}" type="pres">
      <dgm:prSet presAssocID="{EFDC479B-493F-46AB-A8E8-4C58F6300771}" presName="bgRect" presStyleLbl="bgShp" presStyleIdx="1" presStyleCnt="4"/>
      <dgm:spPr/>
    </dgm:pt>
    <dgm:pt modelId="{D15CAF3E-6183-4236-8C55-9733EFDC7807}" type="pres">
      <dgm:prSet presAssocID="{EFDC479B-493F-46AB-A8E8-4C58F630077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rum Set"/>
        </a:ext>
      </dgm:extLst>
    </dgm:pt>
    <dgm:pt modelId="{AF874BCD-B7A0-492A-A219-BFE5EB4AFA80}" type="pres">
      <dgm:prSet presAssocID="{EFDC479B-493F-46AB-A8E8-4C58F6300771}" presName="spaceRect" presStyleCnt="0"/>
      <dgm:spPr/>
    </dgm:pt>
    <dgm:pt modelId="{F23D6F10-F781-4089-98D3-706D7CC4E945}" type="pres">
      <dgm:prSet presAssocID="{EFDC479B-493F-46AB-A8E8-4C58F6300771}" presName="parTx" presStyleLbl="revTx" presStyleIdx="1" presStyleCnt="4">
        <dgm:presLayoutVars>
          <dgm:chMax val="0"/>
          <dgm:chPref val="0"/>
        </dgm:presLayoutVars>
      </dgm:prSet>
      <dgm:spPr/>
    </dgm:pt>
    <dgm:pt modelId="{73D55F7A-835A-42F9-8841-1866F456CA7C}" type="pres">
      <dgm:prSet presAssocID="{D609E3FF-1137-421F-A1DB-A12A57E33D35}" presName="sibTrans" presStyleCnt="0"/>
      <dgm:spPr/>
    </dgm:pt>
    <dgm:pt modelId="{E877608C-A932-4A36-ADA3-B3915637058D}" type="pres">
      <dgm:prSet presAssocID="{604BADB5-2429-4A57-93A2-8B08A2D01399}" presName="compNode" presStyleCnt="0"/>
      <dgm:spPr/>
    </dgm:pt>
    <dgm:pt modelId="{885F34FB-8CB6-405B-8C9B-4AD0B330382D}" type="pres">
      <dgm:prSet presAssocID="{604BADB5-2429-4A57-93A2-8B08A2D01399}" presName="bgRect" presStyleLbl="bgShp" presStyleIdx="2" presStyleCnt="4"/>
      <dgm:spPr/>
    </dgm:pt>
    <dgm:pt modelId="{8484E113-DC8C-4189-AC87-A6ACC8D04284}" type="pres">
      <dgm:prSet presAssocID="{604BADB5-2429-4A57-93A2-8B08A2D0139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eciduous tree"/>
        </a:ext>
      </dgm:extLst>
    </dgm:pt>
    <dgm:pt modelId="{8AED8976-8693-4A82-B1F2-EEBFA2C18F2E}" type="pres">
      <dgm:prSet presAssocID="{604BADB5-2429-4A57-93A2-8B08A2D01399}" presName="spaceRect" presStyleCnt="0"/>
      <dgm:spPr/>
    </dgm:pt>
    <dgm:pt modelId="{693AB369-5E00-4382-BC30-20137C582742}" type="pres">
      <dgm:prSet presAssocID="{604BADB5-2429-4A57-93A2-8B08A2D01399}" presName="parTx" presStyleLbl="revTx" presStyleIdx="2" presStyleCnt="4">
        <dgm:presLayoutVars>
          <dgm:chMax val="0"/>
          <dgm:chPref val="0"/>
        </dgm:presLayoutVars>
      </dgm:prSet>
      <dgm:spPr/>
    </dgm:pt>
    <dgm:pt modelId="{EB1C734A-73C9-414C-9EE9-DBFE5D70A57E}" type="pres">
      <dgm:prSet presAssocID="{9296C95B-898F-481D-9DEE-DDA982774E48}" presName="sibTrans" presStyleCnt="0"/>
      <dgm:spPr/>
    </dgm:pt>
    <dgm:pt modelId="{10B8055D-B7C0-414D-A0BE-0565CCB3C2DA}" type="pres">
      <dgm:prSet presAssocID="{3836FF27-9ECB-4A0D-BAA1-207657C64C8A}" presName="compNode" presStyleCnt="0"/>
      <dgm:spPr/>
    </dgm:pt>
    <dgm:pt modelId="{9C31F925-B54C-4327-A4B0-6005AA8E40A1}" type="pres">
      <dgm:prSet presAssocID="{3836FF27-9ECB-4A0D-BAA1-207657C64C8A}" presName="bgRect" presStyleLbl="bgShp" presStyleIdx="3" presStyleCnt="4"/>
      <dgm:spPr/>
    </dgm:pt>
    <dgm:pt modelId="{01AAE0B3-A218-485D-9995-B09B7D6A11D7}" type="pres">
      <dgm:prSet presAssocID="{3836FF27-9ECB-4A0D-BAA1-207657C64C8A}" presName="iconRect" presStyleLbl="node1" presStyleIdx="3" presStyleCnt="4"/>
      <dgm:spPr/>
    </dgm:pt>
    <dgm:pt modelId="{D310F796-AEAB-437B-A6BD-73282D7BF3F2}" type="pres">
      <dgm:prSet presAssocID="{3836FF27-9ECB-4A0D-BAA1-207657C64C8A}" presName="spaceRect" presStyleCnt="0"/>
      <dgm:spPr/>
    </dgm:pt>
    <dgm:pt modelId="{8F58498D-DF6E-4B02-95E8-ACE1858ADA11}" type="pres">
      <dgm:prSet presAssocID="{3836FF27-9ECB-4A0D-BAA1-207657C64C8A}" presName="parTx" presStyleLbl="revTx" presStyleIdx="3" presStyleCnt="4">
        <dgm:presLayoutVars>
          <dgm:chMax val="0"/>
          <dgm:chPref val="0"/>
        </dgm:presLayoutVars>
      </dgm:prSet>
      <dgm:spPr/>
    </dgm:pt>
  </dgm:ptLst>
  <dgm:cxnLst>
    <dgm:cxn modelId="{FEC2170D-5584-49F0-A284-CAA8E5C56960}" srcId="{8D961F52-C023-4393-87B3-F6CE3A85F564}" destId="{3836FF27-9ECB-4A0D-BAA1-207657C64C8A}" srcOrd="3" destOrd="0" parTransId="{3F5772D9-FCC1-43D5-A929-5392187DEE2C}" sibTransId="{D8BF0207-8BF5-495C-BC9D-31E4048401F4}"/>
    <dgm:cxn modelId="{04AA0D32-D3F2-4846-A03F-4E1609439CE4}" type="presOf" srcId="{604BADB5-2429-4A57-93A2-8B08A2D01399}" destId="{693AB369-5E00-4382-BC30-20137C582742}" srcOrd="0" destOrd="0" presId="urn:microsoft.com/office/officeart/2018/2/layout/IconVerticalSolidList"/>
    <dgm:cxn modelId="{384ACA4B-4E13-4ABB-99E6-3B58717EC0F3}" type="presOf" srcId="{EFDC479B-493F-46AB-A8E8-4C58F6300771}" destId="{F23D6F10-F781-4089-98D3-706D7CC4E945}" srcOrd="0" destOrd="0" presId="urn:microsoft.com/office/officeart/2018/2/layout/IconVerticalSolidList"/>
    <dgm:cxn modelId="{7B99BA4D-02AA-448D-955F-75D3AB02B4D3}" type="presOf" srcId="{3836FF27-9ECB-4A0D-BAA1-207657C64C8A}" destId="{8F58498D-DF6E-4B02-95E8-ACE1858ADA11}" srcOrd="0" destOrd="0" presId="urn:microsoft.com/office/officeart/2018/2/layout/IconVerticalSolidList"/>
    <dgm:cxn modelId="{32BC435F-2B69-4C2E-B22A-3B7FD4C325F5}" srcId="{8D961F52-C023-4393-87B3-F6CE3A85F564}" destId="{D2DEF751-A7BA-463B-8BB7-95B726364CD3}" srcOrd="0" destOrd="0" parTransId="{8C3174EE-9BB2-4882-AF7D-97097E84D7AD}" sibTransId="{2C3F2517-4011-4BBB-9685-23FCB2B7CD25}"/>
    <dgm:cxn modelId="{BB858FA2-108D-4B48-B188-5AAC2293413A}" srcId="{8D961F52-C023-4393-87B3-F6CE3A85F564}" destId="{604BADB5-2429-4A57-93A2-8B08A2D01399}" srcOrd="2" destOrd="0" parTransId="{571AD8AC-06DB-4E88-9E72-6C0766457CA6}" sibTransId="{9296C95B-898F-481D-9DEE-DDA982774E48}"/>
    <dgm:cxn modelId="{FF5E01AE-1DF9-49B8-908C-F1A63308BA5F}" type="presOf" srcId="{D2DEF751-A7BA-463B-8BB7-95B726364CD3}" destId="{8426FBDE-F3D2-4707-9F4C-1930BD68A6A2}" srcOrd="0" destOrd="0" presId="urn:microsoft.com/office/officeart/2018/2/layout/IconVerticalSolidList"/>
    <dgm:cxn modelId="{3FEA4BE8-2040-438D-8295-FDA0C7B2EAE9}" type="presOf" srcId="{8D961F52-C023-4393-87B3-F6CE3A85F564}" destId="{F8A3A186-3990-4749-A78E-ED13BC845DC9}" srcOrd="0" destOrd="0" presId="urn:microsoft.com/office/officeart/2018/2/layout/IconVerticalSolidList"/>
    <dgm:cxn modelId="{295215F0-8AC6-4F1F-AF8C-57737100BB32}" srcId="{8D961F52-C023-4393-87B3-F6CE3A85F564}" destId="{EFDC479B-493F-46AB-A8E8-4C58F6300771}" srcOrd="1" destOrd="0" parTransId="{A03EBB53-CAA8-421A-A561-99BAE3140C3F}" sibTransId="{D609E3FF-1137-421F-A1DB-A12A57E33D35}"/>
    <dgm:cxn modelId="{C141578E-9855-4351-8F73-851549A42952}" type="presParOf" srcId="{F8A3A186-3990-4749-A78E-ED13BC845DC9}" destId="{E608A8BE-F79E-46AC-833B-11B3E50FA552}" srcOrd="0" destOrd="0" presId="urn:microsoft.com/office/officeart/2018/2/layout/IconVerticalSolidList"/>
    <dgm:cxn modelId="{E56FD729-F75A-41C9-9DA7-A34D06F3CC0E}" type="presParOf" srcId="{E608A8BE-F79E-46AC-833B-11B3E50FA552}" destId="{656F9A56-D8C3-4CD2-BDFE-A93FFEE62B7B}" srcOrd="0" destOrd="0" presId="urn:microsoft.com/office/officeart/2018/2/layout/IconVerticalSolidList"/>
    <dgm:cxn modelId="{0BFFCC55-3C04-48E5-92AC-82881A4926B8}" type="presParOf" srcId="{E608A8BE-F79E-46AC-833B-11B3E50FA552}" destId="{0EA1CF4F-7C36-4ADB-813F-A69D30796AC1}" srcOrd="1" destOrd="0" presId="urn:microsoft.com/office/officeart/2018/2/layout/IconVerticalSolidList"/>
    <dgm:cxn modelId="{0E9DDF30-3AF7-4959-B395-C551621B6663}" type="presParOf" srcId="{E608A8BE-F79E-46AC-833B-11B3E50FA552}" destId="{9067535D-68F6-4F0B-81A4-820C45A343A3}" srcOrd="2" destOrd="0" presId="urn:microsoft.com/office/officeart/2018/2/layout/IconVerticalSolidList"/>
    <dgm:cxn modelId="{8266FED3-B62D-47EF-BF2C-199694995449}" type="presParOf" srcId="{E608A8BE-F79E-46AC-833B-11B3E50FA552}" destId="{8426FBDE-F3D2-4707-9F4C-1930BD68A6A2}" srcOrd="3" destOrd="0" presId="urn:microsoft.com/office/officeart/2018/2/layout/IconVerticalSolidList"/>
    <dgm:cxn modelId="{A84877D0-5A5F-40EC-80FD-95A4DBF4A714}" type="presParOf" srcId="{F8A3A186-3990-4749-A78E-ED13BC845DC9}" destId="{316200E4-3458-419B-82BD-87BF43CECDBD}" srcOrd="1" destOrd="0" presId="urn:microsoft.com/office/officeart/2018/2/layout/IconVerticalSolidList"/>
    <dgm:cxn modelId="{6B232627-06FC-4FBA-9C6C-D15FE31EB56B}" type="presParOf" srcId="{F8A3A186-3990-4749-A78E-ED13BC845DC9}" destId="{7AF6B269-61A6-4B70-8EB8-045C5C91E834}" srcOrd="2" destOrd="0" presId="urn:microsoft.com/office/officeart/2018/2/layout/IconVerticalSolidList"/>
    <dgm:cxn modelId="{0FB58C02-4AA5-4A96-A00F-DF50BAE6CB1D}" type="presParOf" srcId="{7AF6B269-61A6-4B70-8EB8-045C5C91E834}" destId="{7183C150-C704-4BD7-BDA7-8458E7CEB3FC}" srcOrd="0" destOrd="0" presId="urn:microsoft.com/office/officeart/2018/2/layout/IconVerticalSolidList"/>
    <dgm:cxn modelId="{F14DB95E-9048-4E7A-96EA-62AFD5CC9DB2}" type="presParOf" srcId="{7AF6B269-61A6-4B70-8EB8-045C5C91E834}" destId="{D15CAF3E-6183-4236-8C55-9733EFDC7807}" srcOrd="1" destOrd="0" presId="urn:microsoft.com/office/officeart/2018/2/layout/IconVerticalSolidList"/>
    <dgm:cxn modelId="{358AE510-FE45-4EB7-B42B-C191BD1A4787}" type="presParOf" srcId="{7AF6B269-61A6-4B70-8EB8-045C5C91E834}" destId="{AF874BCD-B7A0-492A-A219-BFE5EB4AFA80}" srcOrd="2" destOrd="0" presId="urn:microsoft.com/office/officeart/2018/2/layout/IconVerticalSolidList"/>
    <dgm:cxn modelId="{F26E70D2-8B42-40BE-A2BD-2018C03A81EC}" type="presParOf" srcId="{7AF6B269-61A6-4B70-8EB8-045C5C91E834}" destId="{F23D6F10-F781-4089-98D3-706D7CC4E945}" srcOrd="3" destOrd="0" presId="urn:microsoft.com/office/officeart/2018/2/layout/IconVerticalSolidList"/>
    <dgm:cxn modelId="{80CD4ED2-4C31-42B0-AF56-202CF6C23D97}" type="presParOf" srcId="{F8A3A186-3990-4749-A78E-ED13BC845DC9}" destId="{73D55F7A-835A-42F9-8841-1866F456CA7C}" srcOrd="3" destOrd="0" presId="urn:microsoft.com/office/officeart/2018/2/layout/IconVerticalSolidList"/>
    <dgm:cxn modelId="{2F28EFEE-D023-4405-B836-255A3D8BB32B}" type="presParOf" srcId="{F8A3A186-3990-4749-A78E-ED13BC845DC9}" destId="{E877608C-A932-4A36-ADA3-B3915637058D}" srcOrd="4" destOrd="0" presId="urn:microsoft.com/office/officeart/2018/2/layout/IconVerticalSolidList"/>
    <dgm:cxn modelId="{903049CB-A61B-4929-BDF2-8DB071A2A0BD}" type="presParOf" srcId="{E877608C-A932-4A36-ADA3-B3915637058D}" destId="{885F34FB-8CB6-405B-8C9B-4AD0B330382D}" srcOrd="0" destOrd="0" presId="urn:microsoft.com/office/officeart/2018/2/layout/IconVerticalSolidList"/>
    <dgm:cxn modelId="{38D11345-BB6D-45B0-A4F8-9B2CD0BFBED9}" type="presParOf" srcId="{E877608C-A932-4A36-ADA3-B3915637058D}" destId="{8484E113-DC8C-4189-AC87-A6ACC8D04284}" srcOrd="1" destOrd="0" presId="urn:microsoft.com/office/officeart/2018/2/layout/IconVerticalSolidList"/>
    <dgm:cxn modelId="{A7C5E47A-6847-4BF3-8A6A-7F4C70E684FA}" type="presParOf" srcId="{E877608C-A932-4A36-ADA3-B3915637058D}" destId="{8AED8976-8693-4A82-B1F2-EEBFA2C18F2E}" srcOrd="2" destOrd="0" presId="urn:microsoft.com/office/officeart/2018/2/layout/IconVerticalSolidList"/>
    <dgm:cxn modelId="{4B0DA2A9-00F0-45C5-ABFD-97BBBF818131}" type="presParOf" srcId="{E877608C-A932-4A36-ADA3-B3915637058D}" destId="{693AB369-5E00-4382-BC30-20137C582742}" srcOrd="3" destOrd="0" presId="urn:microsoft.com/office/officeart/2018/2/layout/IconVerticalSolidList"/>
    <dgm:cxn modelId="{DD45ADB0-9C2F-4F4D-A51E-451F19BF854E}" type="presParOf" srcId="{F8A3A186-3990-4749-A78E-ED13BC845DC9}" destId="{EB1C734A-73C9-414C-9EE9-DBFE5D70A57E}" srcOrd="5" destOrd="0" presId="urn:microsoft.com/office/officeart/2018/2/layout/IconVerticalSolidList"/>
    <dgm:cxn modelId="{D1901445-1822-431D-B311-D809FD72571C}" type="presParOf" srcId="{F8A3A186-3990-4749-A78E-ED13BC845DC9}" destId="{10B8055D-B7C0-414D-A0BE-0565CCB3C2DA}" srcOrd="6" destOrd="0" presId="urn:microsoft.com/office/officeart/2018/2/layout/IconVerticalSolidList"/>
    <dgm:cxn modelId="{EAE46C6D-66B8-479C-AEDB-440B2CC7BA43}" type="presParOf" srcId="{10B8055D-B7C0-414D-A0BE-0565CCB3C2DA}" destId="{9C31F925-B54C-4327-A4B0-6005AA8E40A1}" srcOrd="0" destOrd="0" presId="urn:microsoft.com/office/officeart/2018/2/layout/IconVerticalSolidList"/>
    <dgm:cxn modelId="{D2B051EE-7D60-4228-BFB3-21B791A669C2}" type="presParOf" srcId="{10B8055D-B7C0-414D-A0BE-0565CCB3C2DA}" destId="{01AAE0B3-A218-485D-9995-B09B7D6A11D7}" srcOrd="1" destOrd="0" presId="urn:microsoft.com/office/officeart/2018/2/layout/IconVerticalSolidList"/>
    <dgm:cxn modelId="{936FA1A6-3638-483F-A2D1-E866AE7B0380}" type="presParOf" srcId="{10B8055D-B7C0-414D-A0BE-0565CCB3C2DA}" destId="{D310F796-AEAB-437B-A6BD-73282D7BF3F2}" srcOrd="2" destOrd="0" presId="urn:microsoft.com/office/officeart/2018/2/layout/IconVerticalSolidList"/>
    <dgm:cxn modelId="{0654D721-C67F-4106-894A-5FF777591D67}" type="presParOf" srcId="{10B8055D-B7C0-414D-A0BE-0565CCB3C2DA}" destId="{8F58498D-DF6E-4B02-95E8-ACE1858ADA1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053048-9582-4133-BFDE-8441FCAFCA68}">
      <dsp:nvSpPr>
        <dsp:cNvPr id="0" name=""/>
        <dsp:cNvSpPr/>
      </dsp:nvSpPr>
      <dsp:spPr>
        <a:xfrm>
          <a:off x="1258" y="726288"/>
          <a:ext cx="4415930" cy="2804115"/>
        </a:xfrm>
        <a:prstGeom prst="roundRect">
          <a:avLst>
            <a:gd name="adj" fmla="val 10000"/>
          </a:avLst>
        </a:prstGeom>
        <a:solidFill>
          <a:srgbClr val="FFC000"/>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F0BA13-A4A1-43E0-83CC-E4D1B9D280B0}">
      <dsp:nvSpPr>
        <dsp:cNvPr id="0" name=""/>
        <dsp:cNvSpPr/>
      </dsp:nvSpPr>
      <dsp:spPr>
        <a:xfrm>
          <a:off x="491917" y="1192414"/>
          <a:ext cx="4415930" cy="2804115"/>
        </a:xfrm>
        <a:prstGeom prst="roundRect">
          <a:avLst>
            <a:gd name="adj" fmla="val 10000"/>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latin typeface="Calibri" panose="020F0502020204030204" pitchFamily="34" charset="0"/>
              <a:cs typeface="Calibri" panose="020F0502020204030204" pitchFamily="34" charset="0"/>
            </a:rPr>
            <a:t>With a partner compare your possum skin cloak instructions</a:t>
          </a:r>
          <a:endParaRPr lang="en-US" sz="3200" kern="1200" dirty="0">
            <a:latin typeface="Calibri" panose="020F0502020204030204" pitchFamily="34" charset="0"/>
            <a:cs typeface="Calibri" panose="020F0502020204030204" pitchFamily="34" charset="0"/>
          </a:endParaRPr>
        </a:p>
      </dsp:txBody>
      <dsp:txXfrm>
        <a:off x="574047" y="1274544"/>
        <a:ext cx="4251670" cy="2639855"/>
      </dsp:txXfrm>
    </dsp:sp>
    <dsp:sp modelId="{C182C8CD-0FFD-4FB1-BF20-626BD2B891E7}">
      <dsp:nvSpPr>
        <dsp:cNvPr id="0" name=""/>
        <dsp:cNvSpPr/>
      </dsp:nvSpPr>
      <dsp:spPr>
        <a:xfrm>
          <a:off x="5398506" y="726288"/>
          <a:ext cx="4415930" cy="2804115"/>
        </a:xfrm>
        <a:prstGeom prst="roundRect">
          <a:avLst>
            <a:gd name="adj" fmla="val 10000"/>
          </a:avLst>
        </a:prstGeom>
        <a:solidFill>
          <a:srgbClr val="FFC000"/>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87D3C7-3E8C-4DA1-B47A-B16C2A9B6CD3}">
      <dsp:nvSpPr>
        <dsp:cNvPr id="0" name=""/>
        <dsp:cNvSpPr/>
      </dsp:nvSpPr>
      <dsp:spPr>
        <a:xfrm>
          <a:off x="5889165" y="1192414"/>
          <a:ext cx="4415930" cy="2804115"/>
        </a:xfrm>
        <a:prstGeom prst="roundRect">
          <a:avLst>
            <a:gd name="adj" fmla="val 10000"/>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latin typeface="Calibri" panose="020F0502020204030204" pitchFamily="34" charset="0"/>
              <a:cs typeface="Calibri" panose="020F0502020204030204" pitchFamily="34" charset="0"/>
            </a:rPr>
            <a:t>What does the possum skin cloak tell us about the Aboriginal peoples of Australia?</a:t>
          </a:r>
          <a:endParaRPr lang="en-US" sz="3200" kern="1200" dirty="0">
            <a:latin typeface="Calibri" panose="020F0502020204030204" pitchFamily="34" charset="0"/>
            <a:cs typeface="Calibri" panose="020F0502020204030204" pitchFamily="34" charset="0"/>
          </a:endParaRPr>
        </a:p>
      </dsp:txBody>
      <dsp:txXfrm>
        <a:off x="5971295" y="1274544"/>
        <a:ext cx="4251670" cy="26398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6F9A56-D8C3-4CD2-BDFE-A93FFEE62B7B}">
      <dsp:nvSpPr>
        <dsp:cNvPr id="0" name=""/>
        <dsp:cNvSpPr/>
      </dsp:nvSpPr>
      <dsp:spPr>
        <a:xfrm>
          <a:off x="0" y="2475"/>
          <a:ext cx="8872776" cy="138716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A1CF4F-7C36-4ADB-813F-A69D30796AC1}">
      <dsp:nvSpPr>
        <dsp:cNvPr id="0" name=""/>
        <dsp:cNvSpPr/>
      </dsp:nvSpPr>
      <dsp:spPr>
        <a:xfrm>
          <a:off x="419617" y="314586"/>
          <a:ext cx="763685" cy="76294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26FBDE-F3D2-4707-9F4C-1930BD68A6A2}">
      <dsp:nvSpPr>
        <dsp:cNvPr id="0" name=""/>
        <dsp:cNvSpPr/>
      </dsp:nvSpPr>
      <dsp:spPr>
        <a:xfrm>
          <a:off x="1602919" y="2475"/>
          <a:ext cx="7121692" cy="1388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952" tIns="146952" rIns="146952" bIns="146952" numCol="1" spcCol="1270" anchor="ctr" anchorCtr="0">
          <a:noAutofit/>
        </a:bodyPr>
        <a:lstStyle/>
        <a:p>
          <a:pPr marL="0" lvl="0" indent="0" algn="l" defTabSz="1244600">
            <a:lnSpc>
              <a:spcPct val="100000"/>
            </a:lnSpc>
            <a:spcBef>
              <a:spcPct val="0"/>
            </a:spcBef>
            <a:spcAft>
              <a:spcPct val="35000"/>
            </a:spcAft>
            <a:buNone/>
          </a:pPr>
          <a:r>
            <a:rPr lang="en-GB" sz="2800" kern="1200" dirty="0">
              <a:latin typeface="Calibri" panose="020F0502020204030204" pitchFamily="34" charset="0"/>
              <a:cs typeface="Calibri" panose="020F0502020204030204" pitchFamily="34" charset="0"/>
            </a:rPr>
            <a:t>The making of the possum skin cloak shows a close relationship between Aboriginal society and the environment.</a:t>
          </a:r>
          <a:endParaRPr lang="en-US" sz="2800" kern="1200" dirty="0">
            <a:latin typeface="Calibri" panose="020F0502020204030204" pitchFamily="34" charset="0"/>
            <a:cs typeface="Calibri" panose="020F0502020204030204" pitchFamily="34" charset="0"/>
          </a:endParaRPr>
        </a:p>
      </dsp:txBody>
      <dsp:txXfrm>
        <a:off x="1602919" y="2475"/>
        <a:ext cx="7121692" cy="1388519"/>
      </dsp:txXfrm>
    </dsp:sp>
    <dsp:sp modelId="{7183C150-C704-4BD7-BDA7-8458E7CEB3FC}">
      <dsp:nvSpPr>
        <dsp:cNvPr id="0" name=""/>
        <dsp:cNvSpPr/>
      </dsp:nvSpPr>
      <dsp:spPr>
        <a:xfrm>
          <a:off x="0" y="1691215"/>
          <a:ext cx="8872776" cy="138716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5CAF3E-6183-4236-8C55-9733EFDC7807}">
      <dsp:nvSpPr>
        <dsp:cNvPr id="0" name=""/>
        <dsp:cNvSpPr/>
      </dsp:nvSpPr>
      <dsp:spPr>
        <a:xfrm>
          <a:off x="419617" y="2003326"/>
          <a:ext cx="763685" cy="76294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3D6F10-F781-4089-98D3-706D7CC4E945}">
      <dsp:nvSpPr>
        <dsp:cNvPr id="0" name=""/>
        <dsp:cNvSpPr/>
      </dsp:nvSpPr>
      <dsp:spPr>
        <a:xfrm>
          <a:off x="1602919" y="1691215"/>
          <a:ext cx="7121692" cy="1388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952" tIns="146952" rIns="146952" bIns="146952" numCol="1" spcCol="1270" anchor="ctr" anchorCtr="0">
          <a:noAutofit/>
        </a:bodyPr>
        <a:lstStyle/>
        <a:p>
          <a:pPr marL="0" lvl="0" indent="0" algn="l" defTabSz="1244600">
            <a:lnSpc>
              <a:spcPct val="100000"/>
            </a:lnSpc>
            <a:spcBef>
              <a:spcPct val="0"/>
            </a:spcBef>
            <a:spcAft>
              <a:spcPct val="35000"/>
            </a:spcAft>
            <a:buNone/>
          </a:pPr>
          <a:r>
            <a:rPr lang="en-GB" sz="2800" kern="1200" dirty="0">
              <a:latin typeface="Calibri" panose="020F0502020204030204" pitchFamily="34" charset="0"/>
              <a:cs typeface="Calibri" panose="020F0502020204030204" pitchFamily="34" charset="0"/>
            </a:rPr>
            <a:t>The making of the possum skin cloak is a highly skilled task.</a:t>
          </a:r>
          <a:endParaRPr lang="en-US" sz="2800" kern="1200" dirty="0">
            <a:latin typeface="Calibri" panose="020F0502020204030204" pitchFamily="34" charset="0"/>
            <a:cs typeface="Calibri" panose="020F0502020204030204" pitchFamily="34" charset="0"/>
          </a:endParaRPr>
        </a:p>
      </dsp:txBody>
      <dsp:txXfrm>
        <a:off x="1602919" y="1691215"/>
        <a:ext cx="7121692" cy="1388519"/>
      </dsp:txXfrm>
    </dsp:sp>
    <dsp:sp modelId="{885F34FB-8CB6-405B-8C9B-4AD0B330382D}">
      <dsp:nvSpPr>
        <dsp:cNvPr id="0" name=""/>
        <dsp:cNvSpPr/>
      </dsp:nvSpPr>
      <dsp:spPr>
        <a:xfrm>
          <a:off x="0" y="3379955"/>
          <a:ext cx="8872776" cy="138716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84E113-DC8C-4189-AC87-A6ACC8D04284}">
      <dsp:nvSpPr>
        <dsp:cNvPr id="0" name=""/>
        <dsp:cNvSpPr/>
      </dsp:nvSpPr>
      <dsp:spPr>
        <a:xfrm>
          <a:off x="419617" y="3692067"/>
          <a:ext cx="763685" cy="76294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3AB369-5E00-4382-BC30-20137C582742}">
      <dsp:nvSpPr>
        <dsp:cNvPr id="0" name=""/>
        <dsp:cNvSpPr/>
      </dsp:nvSpPr>
      <dsp:spPr>
        <a:xfrm>
          <a:off x="1602919" y="3379955"/>
          <a:ext cx="7121692" cy="13885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952" tIns="146952" rIns="146952" bIns="146952" numCol="1" spcCol="1270" anchor="ctr" anchorCtr="0">
          <a:noAutofit/>
        </a:bodyPr>
        <a:lstStyle/>
        <a:p>
          <a:pPr marL="0" lvl="0" indent="0" algn="l" defTabSz="1244600">
            <a:lnSpc>
              <a:spcPct val="100000"/>
            </a:lnSpc>
            <a:spcBef>
              <a:spcPct val="0"/>
            </a:spcBef>
            <a:spcAft>
              <a:spcPct val="35000"/>
            </a:spcAft>
            <a:buNone/>
          </a:pPr>
          <a:r>
            <a:rPr lang="en-GB" sz="2800" kern="1200" dirty="0">
              <a:latin typeface="Calibri" panose="020F0502020204030204" pitchFamily="34" charset="0"/>
              <a:cs typeface="Calibri" panose="020F0502020204030204" pitchFamily="34" charset="0"/>
            </a:rPr>
            <a:t>Aboriginal society relies on local flora and fauna </a:t>
          </a:r>
          <a:br>
            <a:rPr lang="en-GB" sz="2800" kern="1200" dirty="0">
              <a:latin typeface="Calibri" panose="020F0502020204030204" pitchFamily="34" charset="0"/>
              <a:cs typeface="Calibri" panose="020F0502020204030204" pitchFamily="34" charset="0"/>
            </a:rPr>
          </a:br>
          <a:r>
            <a:rPr lang="en-GB" sz="2800" kern="1200" dirty="0">
              <a:latin typeface="Calibri" panose="020F0502020204030204" pitchFamily="34" charset="0"/>
              <a:cs typeface="Calibri" panose="020F0502020204030204" pitchFamily="34" charset="0"/>
            </a:rPr>
            <a:t>– in delicate balance and equilibrium</a:t>
          </a:r>
          <a:endParaRPr lang="en-US" sz="2800" kern="1200" dirty="0">
            <a:latin typeface="Calibri" panose="020F0502020204030204" pitchFamily="34" charset="0"/>
            <a:cs typeface="Calibri" panose="020F0502020204030204" pitchFamily="34" charset="0"/>
          </a:endParaRPr>
        </a:p>
      </dsp:txBody>
      <dsp:txXfrm>
        <a:off x="1602919" y="3379955"/>
        <a:ext cx="7121692" cy="13885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6F9A56-D8C3-4CD2-BDFE-A93FFEE62B7B}">
      <dsp:nvSpPr>
        <dsp:cNvPr id="0" name=""/>
        <dsp:cNvSpPr/>
      </dsp:nvSpPr>
      <dsp:spPr>
        <a:xfrm>
          <a:off x="0" y="4931"/>
          <a:ext cx="9144723" cy="111306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A1CF4F-7C36-4ADB-813F-A69D30796AC1}">
      <dsp:nvSpPr>
        <dsp:cNvPr id="0" name=""/>
        <dsp:cNvSpPr/>
      </dsp:nvSpPr>
      <dsp:spPr>
        <a:xfrm>
          <a:off x="336702" y="255371"/>
          <a:ext cx="612783" cy="61218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26FBDE-F3D2-4707-9F4C-1930BD68A6A2}">
      <dsp:nvSpPr>
        <dsp:cNvPr id="0" name=""/>
        <dsp:cNvSpPr/>
      </dsp:nvSpPr>
      <dsp:spPr>
        <a:xfrm>
          <a:off x="1286188" y="4931"/>
          <a:ext cx="7838727" cy="11478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481" tIns="121481" rIns="121481" bIns="121481" numCol="1" spcCol="1270" anchor="ctr" anchorCtr="0">
          <a:noAutofit/>
        </a:bodyPr>
        <a:lstStyle/>
        <a:p>
          <a:pPr marL="0" lvl="0" indent="0" algn="l" defTabSz="889000">
            <a:lnSpc>
              <a:spcPct val="100000"/>
            </a:lnSpc>
            <a:spcBef>
              <a:spcPct val="0"/>
            </a:spcBef>
            <a:spcAft>
              <a:spcPct val="35000"/>
            </a:spcAft>
            <a:buNone/>
          </a:pPr>
          <a:r>
            <a:rPr lang="en-US" sz="2000" b="1" kern="1200" dirty="0">
              <a:latin typeface="Calibri" panose="020F0502020204030204" pitchFamily="34" charset="0"/>
              <a:ea typeface="Times New Roman" panose="02020603050405020304" pitchFamily="18" charset="0"/>
              <a:cs typeface="Calibri" panose="020F0502020204030204" pitchFamily="34" charset="0"/>
            </a:rPr>
            <a:t>Source B</a:t>
          </a:r>
          <a:r>
            <a:rPr lang="en-US" sz="2000" kern="1200" dirty="0">
              <a:latin typeface="Calibri" panose="020F0502020204030204" pitchFamily="34" charset="0"/>
              <a:ea typeface="Times New Roman" panose="02020603050405020304" pitchFamily="18" charset="0"/>
              <a:cs typeface="Calibri" panose="020F0502020204030204" pitchFamily="34" charset="0"/>
            </a:rPr>
            <a:t> – </a:t>
          </a:r>
          <a:r>
            <a:rPr lang="en-US" sz="2000" b="1" kern="1200" dirty="0">
              <a:latin typeface="Calibri" panose="020F0502020204030204" pitchFamily="34" charset="0"/>
              <a:ea typeface="Times New Roman" panose="02020603050405020304" pitchFamily="18" charset="0"/>
              <a:cs typeface="Calibri" panose="020F0502020204030204" pitchFamily="34" charset="0"/>
            </a:rPr>
            <a:t>illness and disease</a:t>
          </a:r>
          <a:r>
            <a:rPr lang="en-US" sz="2000" kern="1200" dirty="0">
              <a:latin typeface="Calibri" panose="020F0502020204030204" pitchFamily="34" charset="0"/>
              <a:ea typeface="Times New Roman" panose="02020603050405020304" pitchFamily="18" charset="0"/>
              <a:cs typeface="Calibri" panose="020F0502020204030204" pitchFamily="34" charset="0"/>
            </a:rPr>
            <a:t> as a result of adopting Western clothing that is not adapted to the Australian environment</a:t>
          </a:r>
          <a:endParaRPr lang="en-US" sz="2000" kern="1200" dirty="0">
            <a:latin typeface="Calibri" panose="020F0502020204030204" pitchFamily="34" charset="0"/>
            <a:cs typeface="Calibri" panose="020F0502020204030204" pitchFamily="34" charset="0"/>
          </a:endParaRPr>
        </a:p>
      </dsp:txBody>
      <dsp:txXfrm>
        <a:off x="1286188" y="4931"/>
        <a:ext cx="7838727" cy="1147847"/>
      </dsp:txXfrm>
    </dsp:sp>
    <dsp:sp modelId="{7183C150-C704-4BD7-BDA7-8458E7CEB3FC}">
      <dsp:nvSpPr>
        <dsp:cNvPr id="0" name=""/>
        <dsp:cNvSpPr/>
      </dsp:nvSpPr>
      <dsp:spPr>
        <a:xfrm>
          <a:off x="0" y="1439741"/>
          <a:ext cx="9144723" cy="111306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5CAF3E-6183-4236-8C55-9733EFDC7807}">
      <dsp:nvSpPr>
        <dsp:cNvPr id="0" name=""/>
        <dsp:cNvSpPr/>
      </dsp:nvSpPr>
      <dsp:spPr>
        <a:xfrm>
          <a:off x="336702" y="1690181"/>
          <a:ext cx="612783" cy="61218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3D6F10-F781-4089-98D3-706D7CC4E945}">
      <dsp:nvSpPr>
        <dsp:cNvPr id="0" name=""/>
        <dsp:cNvSpPr/>
      </dsp:nvSpPr>
      <dsp:spPr>
        <a:xfrm>
          <a:off x="1286188" y="1439741"/>
          <a:ext cx="7838727" cy="11478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481" tIns="121481" rIns="121481" bIns="121481" numCol="1" spcCol="1270" anchor="ctr" anchorCtr="0">
          <a:noAutofit/>
        </a:bodyPr>
        <a:lstStyle/>
        <a:p>
          <a:pPr marL="0" lvl="0" indent="0" algn="l" defTabSz="889000">
            <a:lnSpc>
              <a:spcPct val="100000"/>
            </a:lnSpc>
            <a:spcBef>
              <a:spcPct val="0"/>
            </a:spcBef>
            <a:spcAft>
              <a:spcPct val="35000"/>
            </a:spcAft>
            <a:buNone/>
          </a:pPr>
          <a:r>
            <a:rPr lang="en-US" sz="2000" b="1" kern="1200" dirty="0">
              <a:latin typeface="Calibri" panose="020F0502020204030204" pitchFamily="34" charset="0"/>
              <a:ea typeface="Times New Roman" panose="02020603050405020304" pitchFamily="18" charset="0"/>
              <a:cs typeface="Calibri" panose="020F0502020204030204" pitchFamily="34" charset="0"/>
            </a:rPr>
            <a:t>Source C</a:t>
          </a:r>
          <a:r>
            <a:rPr lang="en-US" sz="2000" kern="1200" dirty="0">
              <a:latin typeface="Calibri" panose="020F0502020204030204" pitchFamily="34" charset="0"/>
              <a:ea typeface="Times New Roman" panose="02020603050405020304" pitchFamily="18" charset="0"/>
              <a:cs typeface="Calibri" panose="020F0502020204030204" pitchFamily="34" charset="0"/>
            </a:rPr>
            <a:t> – </a:t>
          </a:r>
          <a:r>
            <a:rPr lang="en-US" sz="2000" b="1" kern="1200" dirty="0">
              <a:latin typeface="Calibri" panose="020F0502020204030204" pitchFamily="34" charset="0"/>
              <a:ea typeface="Times New Roman" panose="02020603050405020304" pitchFamily="18" charset="0"/>
              <a:cs typeface="Calibri" panose="020F0502020204030204" pitchFamily="34" charset="0"/>
            </a:rPr>
            <a:t>economic</a:t>
          </a:r>
          <a:r>
            <a:rPr lang="en-US" sz="2000" kern="1200" dirty="0">
              <a:latin typeface="Calibri" panose="020F0502020204030204" pitchFamily="34" charset="0"/>
              <a:ea typeface="Times New Roman" panose="02020603050405020304" pitchFamily="18" charset="0"/>
              <a:cs typeface="Calibri" panose="020F0502020204030204" pitchFamily="34" charset="0"/>
            </a:rPr>
            <a:t> impact – they have decreased the value of possum skins (and items made from them).</a:t>
          </a:r>
          <a:endParaRPr lang="en-US" sz="2000" kern="1200" dirty="0">
            <a:latin typeface="Calibri" panose="020F0502020204030204" pitchFamily="34" charset="0"/>
            <a:cs typeface="Calibri" panose="020F0502020204030204" pitchFamily="34" charset="0"/>
          </a:endParaRPr>
        </a:p>
      </dsp:txBody>
      <dsp:txXfrm>
        <a:off x="1286188" y="1439741"/>
        <a:ext cx="7838727" cy="1147847"/>
      </dsp:txXfrm>
    </dsp:sp>
    <dsp:sp modelId="{885F34FB-8CB6-405B-8C9B-4AD0B330382D}">
      <dsp:nvSpPr>
        <dsp:cNvPr id="0" name=""/>
        <dsp:cNvSpPr/>
      </dsp:nvSpPr>
      <dsp:spPr>
        <a:xfrm>
          <a:off x="0" y="2874551"/>
          <a:ext cx="9144723" cy="111306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84E113-DC8C-4189-AC87-A6ACC8D04284}">
      <dsp:nvSpPr>
        <dsp:cNvPr id="0" name=""/>
        <dsp:cNvSpPr/>
      </dsp:nvSpPr>
      <dsp:spPr>
        <a:xfrm>
          <a:off x="336702" y="3124991"/>
          <a:ext cx="612783" cy="61218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3AB369-5E00-4382-BC30-20137C582742}">
      <dsp:nvSpPr>
        <dsp:cNvPr id="0" name=""/>
        <dsp:cNvSpPr/>
      </dsp:nvSpPr>
      <dsp:spPr>
        <a:xfrm>
          <a:off x="1286188" y="2874551"/>
          <a:ext cx="7838727" cy="11478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481" tIns="121481" rIns="121481" bIns="121481" numCol="1" spcCol="1270" anchor="ctr" anchorCtr="0">
          <a:noAutofit/>
        </a:bodyPr>
        <a:lstStyle/>
        <a:p>
          <a:pPr marL="0" lvl="0" indent="0" algn="l" defTabSz="889000">
            <a:lnSpc>
              <a:spcPct val="100000"/>
            </a:lnSpc>
            <a:spcBef>
              <a:spcPct val="0"/>
            </a:spcBef>
            <a:spcAft>
              <a:spcPct val="35000"/>
            </a:spcAft>
            <a:buNone/>
          </a:pPr>
          <a:r>
            <a:rPr lang="en-US" sz="2000" b="1" kern="1200" dirty="0">
              <a:latin typeface="Calibri" panose="020F0502020204030204" pitchFamily="34" charset="0"/>
              <a:ea typeface="Times New Roman" panose="02020603050405020304" pitchFamily="18" charset="0"/>
              <a:cs typeface="Calibri" panose="020F0502020204030204" pitchFamily="34" charset="0"/>
            </a:rPr>
            <a:t>Source D</a:t>
          </a:r>
          <a:r>
            <a:rPr lang="en-US" sz="2000" kern="1200" dirty="0">
              <a:latin typeface="Calibri" panose="020F0502020204030204" pitchFamily="34" charset="0"/>
              <a:ea typeface="Times New Roman" panose="02020603050405020304" pitchFamily="18" charset="0"/>
              <a:cs typeface="Calibri" panose="020F0502020204030204" pitchFamily="34" charset="0"/>
            </a:rPr>
            <a:t> – </a:t>
          </a:r>
          <a:r>
            <a:rPr lang="en-GB" sz="2000" b="1" kern="1200" dirty="0">
              <a:latin typeface="Calibri" panose="020F0502020204030204" pitchFamily="34" charset="0"/>
              <a:cs typeface="Calibri" panose="020F0502020204030204" pitchFamily="34" charset="0"/>
            </a:rPr>
            <a:t>Impact of white settlers on the environment </a:t>
          </a:r>
          <a:r>
            <a:rPr lang="en-GB" sz="2000" kern="1200" dirty="0">
              <a:latin typeface="Calibri" panose="020F0502020204030204" pitchFamily="34" charset="0"/>
              <a:cs typeface="Calibri" panose="020F0502020204030204" pitchFamily="34" charset="0"/>
            </a:rPr>
            <a:t>– destroying species and flora and fauna – which upset the delicate balance needed for a flourishing Aboriginal society.</a:t>
          </a:r>
          <a:endParaRPr lang="en-US" sz="2000" kern="1200" dirty="0">
            <a:latin typeface="Calibri" panose="020F0502020204030204" pitchFamily="34" charset="0"/>
            <a:cs typeface="Calibri" panose="020F0502020204030204" pitchFamily="34" charset="0"/>
          </a:endParaRPr>
        </a:p>
      </dsp:txBody>
      <dsp:txXfrm>
        <a:off x="1286188" y="2874551"/>
        <a:ext cx="7838727" cy="1147847"/>
      </dsp:txXfrm>
    </dsp:sp>
    <dsp:sp modelId="{9C31F925-B54C-4327-A4B0-6005AA8E40A1}">
      <dsp:nvSpPr>
        <dsp:cNvPr id="0" name=""/>
        <dsp:cNvSpPr/>
      </dsp:nvSpPr>
      <dsp:spPr>
        <a:xfrm>
          <a:off x="0" y="4309361"/>
          <a:ext cx="9144723" cy="111306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AAE0B3-A218-485D-9995-B09B7D6A11D7}">
      <dsp:nvSpPr>
        <dsp:cNvPr id="0" name=""/>
        <dsp:cNvSpPr/>
      </dsp:nvSpPr>
      <dsp:spPr>
        <a:xfrm>
          <a:off x="336702" y="4559800"/>
          <a:ext cx="612783" cy="61218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58498D-DF6E-4B02-95E8-ACE1858ADA11}">
      <dsp:nvSpPr>
        <dsp:cNvPr id="0" name=""/>
        <dsp:cNvSpPr/>
      </dsp:nvSpPr>
      <dsp:spPr>
        <a:xfrm>
          <a:off x="1286188" y="4309361"/>
          <a:ext cx="7838727" cy="11478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481" tIns="121481" rIns="121481" bIns="121481" numCol="1" spcCol="1270" anchor="ctr" anchorCtr="0">
          <a:noAutofit/>
        </a:bodyPr>
        <a:lstStyle/>
        <a:p>
          <a:pPr marL="0" lvl="0" indent="0" algn="l" defTabSz="889000">
            <a:lnSpc>
              <a:spcPct val="100000"/>
            </a:lnSpc>
            <a:spcBef>
              <a:spcPct val="0"/>
            </a:spcBef>
            <a:spcAft>
              <a:spcPct val="35000"/>
            </a:spcAft>
            <a:buNone/>
          </a:pPr>
          <a:r>
            <a:rPr lang="en-GB" sz="2000" kern="1200" dirty="0"/>
            <a:t> </a:t>
          </a:r>
          <a:r>
            <a:rPr lang="en-GB" sz="2000" kern="1200" dirty="0">
              <a:latin typeface="Calibri" panose="020F0502020204030204" pitchFamily="34" charset="0"/>
              <a:cs typeface="Calibri" panose="020F0502020204030204" pitchFamily="34" charset="0"/>
            </a:rPr>
            <a:t>T</a:t>
          </a:r>
          <a:r>
            <a:rPr lang="en-US" sz="2000" kern="1200" dirty="0">
              <a:latin typeface="Calibri" panose="020F0502020204030204" pitchFamily="34" charset="0"/>
              <a:ea typeface="Times New Roman" panose="02020603050405020304" pitchFamily="18" charset="0"/>
              <a:cs typeface="Calibri" panose="020F0502020204030204" pitchFamily="34" charset="0"/>
            </a:rPr>
            <a:t>hey are </a:t>
          </a:r>
          <a:r>
            <a:rPr lang="en-US" sz="2000" b="1" kern="1200" dirty="0">
              <a:latin typeface="Calibri" panose="020F0502020204030204" pitchFamily="34" charset="0"/>
              <a:ea typeface="Times New Roman" panose="02020603050405020304" pitchFamily="18" charset="0"/>
              <a:cs typeface="Calibri" panose="020F0502020204030204" pitchFamily="34" charset="0"/>
            </a:rPr>
            <a:t>changing the culture</a:t>
          </a:r>
          <a:r>
            <a:rPr lang="en-US" sz="2000" kern="1200" dirty="0">
              <a:latin typeface="Calibri" panose="020F0502020204030204" pitchFamily="34" charset="0"/>
              <a:ea typeface="Times New Roman" panose="02020603050405020304" pitchFamily="18" charset="0"/>
              <a:cs typeface="Calibri" panose="020F0502020204030204" pitchFamily="34" charset="0"/>
            </a:rPr>
            <a:t> of the Aboriginal peoples. Seen in the decoration of possum skin cloaks becoming more elaborate compared to the simple decorations before white settlement.</a:t>
          </a:r>
          <a:endParaRPr lang="en-US" sz="2000" kern="1200" dirty="0">
            <a:latin typeface="Calibri" panose="020F0502020204030204" pitchFamily="34" charset="0"/>
            <a:cs typeface="Calibri" panose="020F0502020204030204" pitchFamily="34" charset="0"/>
          </a:endParaRPr>
        </a:p>
      </dsp:txBody>
      <dsp:txXfrm>
        <a:off x="1286188" y="4309361"/>
        <a:ext cx="7838727" cy="11478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5BB61A-DEC4-49ED-9A77-9BE4D3A20537}" type="datetimeFigureOut">
              <a:rPr lang="en-GB" smtClean="0"/>
              <a:t>27/08/2025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97D6DF-C87C-4FCB-A8F8-1E07E80CBAEA}" type="slidenum">
              <a:rPr lang="en-GB" smtClean="0"/>
              <a:t>‹#›</a:t>
            </a:fld>
            <a:endParaRPr lang="en-GB"/>
          </a:p>
        </p:txBody>
      </p:sp>
    </p:spTree>
    <p:extLst>
      <p:ext uri="{BB962C8B-B14F-4D97-AF65-F5344CB8AC3E}">
        <p14:creationId xmlns:p14="http://schemas.microsoft.com/office/powerpoint/2010/main" val="2129277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commons.wikimedia.org/wiki/File:William_Barak_-_Figures_in_possum_skin_cloaks_-_Google_Art_Project.jpg"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www.googleartproject.com/artist/william-barak/4128222/"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sharpphotography.co.uk/"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www.wikidata.org/wiki/Q54800218"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australian.museum/learn/first-nations/possum-skin-cloaks-then-and-now/"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victoriancollections.net.au/items/5cd6a3d121ea6811c88cfeec"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victoriancollections.net.au/items/6540726f9851d45509f823fe"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nla.gov.au/nla.obj-52770478"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aiatsis.gov.au/explore/possum-skin-cloak#:~:text=Once%20an%20everyday%20item%20for,together%20to%20wrap%20a%20baby."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pPr>
            <a:r>
              <a:rPr lang="en-US" sz="1200" kern="100">
                <a:latin typeface="Aptos"/>
                <a:ea typeface="Aptos" panose="020B0004020202020204" pitchFamily="34" charset="0"/>
                <a:cs typeface="Arial"/>
              </a:rPr>
              <a:t>Describe</a:t>
            </a:r>
            <a:r>
              <a:rPr lang="en-US" sz="1200" kern="100">
                <a:effectLst/>
                <a:latin typeface="Aptos"/>
                <a:ea typeface="Aptos" panose="020B0004020202020204" pitchFamily="34" charset="0"/>
                <a:cs typeface="Arial"/>
              </a:rPr>
              <a:t> how a possum skin cloak is made</a:t>
            </a:r>
          </a:p>
          <a:p>
            <a:pPr>
              <a:lnSpc>
                <a:spcPct val="107000"/>
              </a:lnSpc>
            </a:pPr>
            <a:r>
              <a:rPr lang="en-GB" sz="1200" kern="100">
                <a:latin typeface="Aptos"/>
                <a:ea typeface="Aptos" panose="020B0004020202020204" pitchFamily="34" charset="0"/>
                <a:cs typeface="Arial"/>
              </a:rPr>
              <a:t>Describe</a:t>
            </a:r>
            <a:r>
              <a:rPr lang="en-GB" sz="1200" kern="100">
                <a:effectLst/>
                <a:latin typeface="Aptos"/>
                <a:ea typeface="Aptos" panose="020B0004020202020204" pitchFamily="34" charset="0"/>
                <a:cs typeface="Arial"/>
              </a:rPr>
              <a:t> the negative consequences for the Aboriginal </a:t>
            </a:r>
            <a:r>
              <a:rPr lang="en-GB" sz="1200" kern="100">
                <a:latin typeface="Aptos"/>
                <a:ea typeface="Aptos" panose="020B0004020202020204" pitchFamily="34" charset="0"/>
                <a:cs typeface="Arial"/>
              </a:rPr>
              <a:t>peoples</a:t>
            </a:r>
            <a:r>
              <a:rPr lang="en-GB" sz="1200" kern="100">
                <a:effectLst/>
                <a:latin typeface="Aptos"/>
                <a:ea typeface="Aptos" panose="020B0004020202020204" pitchFamily="34" charset="0"/>
                <a:cs typeface="Arial"/>
              </a:rPr>
              <a:t> of the arrival of </a:t>
            </a:r>
            <a:r>
              <a:rPr lang="en-GB" sz="1200" kern="100">
                <a:latin typeface="Aptos"/>
                <a:ea typeface="Aptos" panose="020B0004020202020204" pitchFamily="34" charset="0"/>
                <a:cs typeface="Arial"/>
              </a:rPr>
              <a:t>European </a:t>
            </a:r>
            <a:r>
              <a:rPr lang="en-GB" sz="1200" kern="100">
                <a:effectLst/>
                <a:latin typeface="Aptos"/>
                <a:ea typeface="Aptos" panose="020B0004020202020204" pitchFamily="34" charset="0"/>
                <a:cs typeface="Arial"/>
              </a:rPr>
              <a:t>settlers. </a:t>
            </a:r>
            <a:endParaRPr lang="en-GB" sz="1200" kern="100">
              <a:latin typeface="Aptos"/>
              <a:ea typeface="Aptos" panose="020B0004020202020204" pitchFamily="34" charset="0"/>
              <a:cs typeface="Arial"/>
            </a:endParaRPr>
          </a:p>
          <a:p>
            <a:pPr>
              <a:lnSpc>
                <a:spcPct val="107000"/>
              </a:lnSpc>
            </a:pPr>
            <a:r>
              <a:rPr lang="en-GB" sz="1200" kern="100">
                <a:latin typeface="Aptos"/>
                <a:ea typeface="Aptos" panose="020B0004020202020204" pitchFamily="34" charset="0"/>
                <a:cs typeface="Arial"/>
              </a:rPr>
              <a:t>Show you understand that European settlers saw Aboriginal societies as primitive and that this led to the destruction of these.</a:t>
            </a:r>
          </a:p>
          <a:p>
            <a:pPr>
              <a:lnSpc>
                <a:spcPct val="107000"/>
              </a:lnSpc>
            </a:pPr>
            <a:r>
              <a:rPr lang="en-GB" sz="1200" kern="100">
                <a:latin typeface="Aptos"/>
                <a:ea typeface="Aptos" panose="020B0004020202020204" pitchFamily="34" charset="0"/>
                <a:cs typeface="Arial"/>
              </a:rPr>
              <a:t>Show you understand</a:t>
            </a:r>
            <a:r>
              <a:rPr lang="en-GB" sz="1200" kern="100">
                <a:effectLst/>
                <a:latin typeface="Aptos"/>
                <a:ea typeface="Aptos" panose="020B0004020202020204" pitchFamily="34" charset="0"/>
                <a:cs typeface="Arial"/>
              </a:rPr>
              <a:t> </a:t>
            </a:r>
            <a:r>
              <a:rPr lang="en-GB" sz="1200" kern="100">
                <a:latin typeface="Aptos"/>
                <a:ea typeface="Aptos" panose="020B0004020202020204" pitchFamily="34" charset="0"/>
                <a:cs typeface="Arial"/>
              </a:rPr>
              <a:t>that </a:t>
            </a:r>
            <a:r>
              <a:rPr lang="en-GB" sz="1200" kern="100">
                <a:effectLst/>
                <a:latin typeface="Aptos"/>
                <a:ea typeface="Aptos" panose="020B0004020202020204" pitchFamily="34" charset="0"/>
                <a:cs typeface="Arial"/>
              </a:rPr>
              <a:t>the negative consequences of white settlers on the Aboriginal</a:t>
            </a:r>
            <a:r>
              <a:rPr lang="en-GB" sz="1200" kern="100">
                <a:latin typeface="Aptos"/>
                <a:ea typeface="Aptos" panose="020B0004020202020204" pitchFamily="34" charset="0"/>
                <a:cs typeface="Arial"/>
              </a:rPr>
              <a:t> </a:t>
            </a:r>
            <a:r>
              <a:rPr lang="en-US" sz="1200" kern="100">
                <a:latin typeface="Aptos"/>
                <a:ea typeface="Aptos" panose="020B0004020202020204" pitchFamily="34" charset="0"/>
                <a:cs typeface="Arial"/>
              </a:rPr>
              <a:t>and Torres Strait Islander people in Australia </a:t>
            </a:r>
            <a:r>
              <a:rPr lang="en-GB" sz="1200" kern="100">
                <a:latin typeface="Aptos"/>
                <a:ea typeface="Aptos" panose="020B0004020202020204" pitchFamily="34" charset="0"/>
                <a:cs typeface="Arial"/>
              </a:rPr>
              <a:t>continues</a:t>
            </a:r>
            <a:r>
              <a:rPr lang="en-GB" sz="1200" kern="100">
                <a:effectLst/>
                <a:latin typeface="Aptos"/>
                <a:ea typeface="Aptos" panose="020B0004020202020204" pitchFamily="34" charset="0"/>
                <a:cs typeface="Arial"/>
              </a:rPr>
              <a:t> to this day. </a:t>
            </a:r>
            <a:endParaRPr lang="en-GB">
              <a:effectLst/>
              <a:latin typeface="Aptos"/>
              <a:ea typeface="Aptos" panose="020B0004020202020204" pitchFamily="34" charset="0"/>
              <a:cs typeface="Arial"/>
            </a:endParaRP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Music – with research, relevant aboriginal/Indigenous Peoples music could be used in the background as the class comes in</a:t>
            </a:r>
          </a:p>
          <a:p>
            <a:endParaRPr lang="en-GB"/>
          </a:p>
        </p:txBody>
      </p:sp>
      <p:sp>
        <p:nvSpPr>
          <p:cNvPr id="4" name="Slide Number Placeholder 3"/>
          <p:cNvSpPr>
            <a:spLocks noGrp="1"/>
          </p:cNvSpPr>
          <p:nvPr>
            <p:ph type="sldNum" sz="quarter" idx="5"/>
          </p:nvPr>
        </p:nvSpPr>
        <p:spPr/>
        <p:txBody>
          <a:bodyPr/>
          <a:lstStyle/>
          <a:p>
            <a:fld id="{3285C6C6-B737-4641-A0A9-248F155D9F4B}" type="slidenum">
              <a:rPr lang="en-GB" smtClean="0"/>
              <a:t>1</a:t>
            </a:fld>
            <a:endParaRPr lang="en-GB"/>
          </a:p>
        </p:txBody>
      </p:sp>
    </p:spTree>
    <p:extLst>
      <p:ext uri="{BB962C8B-B14F-4D97-AF65-F5344CB8AC3E}">
        <p14:creationId xmlns:p14="http://schemas.microsoft.com/office/powerpoint/2010/main" val="22803521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None/>
            </a:pPr>
            <a:r>
              <a:rPr lang="en-GB"/>
              <a:t>Discussion – cloak, rituals, legacy, culture, preserving heritage, aboriginal dress, earth colours, link to the environment</a:t>
            </a:r>
          </a:p>
          <a:p>
            <a:endParaRPr lang="en-GB"/>
          </a:p>
          <a:p>
            <a:r>
              <a:rPr lang="en-GB"/>
              <a:t>Additional question – what would you like to ask the artist?</a:t>
            </a:r>
          </a:p>
          <a:p>
            <a:pPr algn="l">
              <a:buNone/>
            </a:pPr>
            <a:br>
              <a:rPr lang="en-GB"/>
            </a:br>
            <a:r>
              <a:rPr lang="en-GB" b="1" i="0" u="none" strike="noStrike">
                <a:solidFill>
                  <a:srgbClr val="3366CC"/>
                </a:solidFill>
                <a:effectLst/>
                <a:latin typeface="Arial" panose="020B0604020202020204" pitchFamily="34" charset="0"/>
                <a:hlinkClick r:id="rId3" tooltip="File:William Barak - Figures in possum skin cloaks - Google Art Project.jpg"/>
              </a:rPr>
              <a:t>William Barak - Figures in possum skin cloaks - Google Art Project.jpg</a:t>
            </a:r>
            <a:endParaRPr lang="en-GB" b="1" i="0">
              <a:solidFill>
                <a:srgbClr val="101418"/>
              </a:solidFill>
              <a:effectLst/>
              <a:latin typeface="Arial" panose="020B0604020202020204" pitchFamily="34" charset="0"/>
            </a:endParaRPr>
          </a:p>
          <a:p>
            <a:pPr algn="l"/>
            <a:r>
              <a:rPr lang="en-GB" b="0" i="0">
                <a:solidFill>
                  <a:srgbClr val="202122"/>
                </a:solidFill>
                <a:effectLst/>
                <a:latin typeface="Arial" panose="020B0604020202020204" pitchFamily="34" charset="0"/>
              </a:rPr>
              <a:t>William Barak ((c. 1824) - 1903) ("</a:t>
            </a:r>
            <a:r>
              <a:rPr lang="en-GB" b="0" i="0" err="1">
                <a:solidFill>
                  <a:srgbClr val="202122"/>
                </a:solidFill>
                <a:effectLst/>
                <a:latin typeface="Arial" panose="020B0604020202020204" pitchFamily="34" charset="0"/>
              </a:rPr>
              <a:t>Wurundjeri</a:t>
            </a:r>
            <a:r>
              <a:rPr lang="en-GB" b="0" i="0">
                <a:solidFill>
                  <a:srgbClr val="202122"/>
                </a:solidFill>
                <a:effectLst/>
                <a:latin typeface="Arial" panose="020B0604020202020204" pitchFamily="34" charset="0"/>
              </a:rPr>
              <a:t> people, Aboriginal Australian")</a:t>
            </a:r>
            <a:br>
              <a:rPr lang="en-GB" b="0" i="0">
                <a:solidFill>
                  <a:srgbClr val="202122"/>
                </a:solidFill>
                <a:effectLst/>
                <a:latin typeface="Arial" panose="020B0604020202020204" pitchFamily="34" charset="0"/>
              </a:rPr>
            </a:br>
            <a:r>
              <a:rPr lang="en-GB" b="0" i="0" u="none" strike="noStrike">
                <a:solidFill>
                  <a:srgbClr val="3366CC"/>
                </a:solidFill>
                <a:effectLst/>
                <a:latin typeface="Arial" panose="020B0604020202020204" pitchFamily="34" charset="0"/>
                <a:hlinkClick r:id="rId4"/>
              </a:rPr>
              <a:t>Details on Google Art Project</a:t>
            </a:r>
            <a:endParaRPr lang="en-GB" b="0" i="0">
              <a:solidFill>
                <a:srgbClr val="202122"/>
              </a:solidFill>
              <a:effectLst/>
              <a:latin typeface="Arial" panose="020B0604020202020204" pitchFamily="34" charset="0"/>
            </a:endParaRPr>
          </a:p>
          <a:p>
            <a:endParaRPr lang="en-GB"/>
          </a:p>
          <a:p>
            <a:endParaRPr lang="en-GB"/>
          </a:p>
          <a:p>
            <a:pPr>
              <a:lnSpc>
                <a:spcPct val="107000"/>
              </a:lnSpc>
            </a:pPr>
            <a:br>
              <a:rPr lang="en-US" sz="1200" kern="100">
                <a:latin typeface="Aptos"/>
                <a:ea typeface="Aptos" panose="020B0004020202020204" pitchFamily="34" charset="0"/>
                <a:cs typeface="Arial"/>
              </a:rPr>
            </a:br>
            <a:endParaRPr lang="en-US" sz="1200" kern="100">
              <a:latin typeface="Aptos"/>
              <a:ea typeface="Aptos" panose="020B0004020202020204" pitchFamily="34" charset="0"/>
              <a:cs typeface="Arial"/>
            </a:endParaRPr>
          </a:p>
          <a:p>
            <a:endParaRPr lang="en-GB"/>
          </a:p>
        </p:txBody>
      </p:sp>
      <p:sp>
        <p:nvSpPr>
          <p:cNvPr id="4" name="Slide Number Placeholder 3"/>
          <p:cNvSpPr>
            <a:spLocks noGrp="1"/>
          </p:cNvSpPr>
          <p:nvPr>
            <p:ph type="sldNum" sz="quarter" idx="5"/>
          </p:nvPr>
        </p:nvSpPr>
        <p:spPr/>
        <p:txBody>
          <a:bodyPr/>
          <a:lstStyle/>
          <a:p>
            <a:fld id="{3285C6C6-B737-4641-A0A9-248F155D9F4B}" type="slidenum">
              <a:rPr lang="en-GB" smtClean="0"/>
              <a:t>3</a:t>
            </a:fld>
            <a:endParaRPr lang="en-GB"/>
          </a:p>
        </p:txBody>
      </p:sp>
    </p:spTree>
    <p:extLst>
      <p:ext uri="{BB962C8B-B14F-4D97-AF65-F5344CB8AC3E}">
        <p14:creationId xmlns:p14="http://schemas.microsoft.com/office/powerpoint/2010/main" val="2946143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Font typeface="Arial" panose="020B0604020202020204" pitchFamily="34" charset="0"/>
              <a:buNone/>
            </a:pPr>
            <a:r>
              <a:rPr lang="en-GB"/>
              <a:t>Additional Success Criteria</a:t>
            </a:r>
            <a:br>
              <a:rPr lang="en-GB"/>
            </a:br>
            <a:endParaRPr lang="en-GB"/>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Show you understand that European settlers saw Aboriginal societies as primitive and that this led to the destruction of these.</a:t>
            </a:r>
          </a:p>
          <a:p>
            <a:pPr marL="342900" indent="-342900" algn="l">
              <a:buFont typeface="Arial" panose="020B0604020202020204" pitchFamily="34" charset="0"/>
              <a:buChar char="•"/>
            </a:pPr>
            <a:r>
              <a:rPr lang="en-GB"/>
              <a:t>Show you understand that the negative consequences of white settlers on the Aboriginal and Torres Strait Islander people in Australia continues to this day. </a:t>
            </a:r>
          </a:p>
          <a:p>
            <a:endParaRPr lang="en-GB"/>
          </a:p>
        </p:txBody>
      </p:sp>
      <p:sp>
        <p:nvSpPr>
          <p:cNvPr id="4" name="Slide Number Placeholder 3"/>
          <p:cNvSpPr>
            <a:spLocks noGrp="1"/>
          </p:cNvSpPr>
          <p:nvPr>
            <p:ph type="sldNum" sz="quarter" idx="5"/>
          </p:nvPr>
        </p:nvSpPr>
        <p:spPr/>
        <p:txBody>
          <a:bodyPr/>
          <a:lstStyle/>
          <a:p>
            <a:fld id="{3285C6C6-B737-4641-A0A9-248F155D9F4B}" type="slidenum">
              <a:rPr lang="en-GB" smtClean="0"/>
              <a:t>4</a:t>
            </a:fld>
            <a:endParaRPr lang="en-GB"/>
          </a:p>
        </p:txBody>
      </p:sp>
    </p:spTree>
    <p:extLst>
      <p:ext uri="{BB962C8B-B14F-4D97-AF65-F5344CB8AC3E}">
        <p14:creationId xmlns:p14="http://schemas.microsoft.com/office/powerpoint/2010/main" val="1120272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buNone/>
            </a:pPr>
            <a:r>
              <a:rPr lang="en-GB" b="1">
                <a:solidFill>
                  <a:srgbClr val="202122"/>
                </a:solidFill>
                <a:effectLst/>
              </a:rPr>
              <a:t>Creative Commons Image</a:t>
            </a:r>
            <a:br>
              <a:rPr lang="en-GB" b="1">
                <a:solidFill>
                  <a:srgbClr val="202122"/>
                </a:solidFill>
                <a:effectLst/>
              </a:rPr>
            </a:br>
            <a:r>
              <a:rPr lang="en-GB" b="1" err="1">
                <a:solidFill>
                  <a:srgbClr val="202122"/>
                </a:solidFill>
                <a:effectLst/>
              </a:rPr>
              <a:t>Description</a:t>
            </a:r>
            <a:r>
              <a:rPr lang="en-GB" b="1" err="1">
                <a:effectLst/>
              </a:rPr>
              <a:t>English</a:t>
            </a:r>
            <a:r>
              <a:rPr lang="en-GB" b="1">
                <a:effectLst/>
              </a:rPr>
              <a:t>: </a:t>
            </a:r>
            <a:r>
              <a:rPr lang="en-GB">
                <a:effectLst/>
              </a:rPr>
              <a:t>Common brushtail possum (</a:t>
            </a:r>
            <a:r>
              <a:rPr lang="en-GB" i="1" err="1">
                <a:effectLst/>
              </a:rPr>
              <a:t>Trichosurus</a:t>
            </a:r>
            <a:r>
              <a:rPr lang="en-GB" i="1">
                <a:effectLst/>
              </a:rPr>
              <a:t> </a:t>
            </a:r>
            <a:r>
              <a:rPr lang="en-GB" i="1" err="1">
                <a:effectLst/>
              </a:rPr>
              <a:t>vulpecula</a:t>
            </a:r>
            <a:r>
              <a:rPr lang="en-GB">
                <a:effectLst/>
              </a:rPr>
              <a:t>) with joey, Little </a:t>
            </a:r>
            <a:r>
              <a:rPr lang="en-GB" err="1">
                <a:effectLst/>
              </a:rPr>
              <a:t>Swanport</a:t>
            </a:r>
            <a:r>
              <a:rPr lang="en-GB">
                <a:effectLst/>
              </a:rPr>
              <a:t> near </a:t>
            </a:r>
            <a:r>
              <a:rPr lang="en-GB" err="1">
                <a:effectLst/>
              </a:rPr>
              <a:t>Triabunnae</a:t>
            </a:r>
            <a:r>
              <a:rPr lang="en-GB">
                <a:effectLst/>
              </a:rPr>
              <a:t>, TAS, Australia</a:t>
            </a:r>
          </a:p>
          <a:p>
            <a:r>
              <a:rPr lang="en-GB" b="1">
                <a:solidFill>
                  <a:srgbClr val="202122"/>
                </a:solidFill>
                <a:effectLst/>
              </a:rPr>
              <a:t>Date</a:t>
            </a:r>
            <a:r>
              <a:rPr lang="en-GB">
                <a:effectLst/>
              </a:rPr>
              <a:t>16 November 2023, </a:t>
            </a:r>
            <a:r>
              <a:rPr lang="en-GB" b="1">
                <a:solidFill>
                  <a:srgbClr val="202122"/>
                </a:solidFill>
                <a:effectLst/>
              </a:rPr>
              <a:t>Source </a:t>
            </a:r>
            <a:r>
              <a:rPr lang="en-GB">
                <a:effectLst/>
              </a:rPr>
              <a:t>Own work, from </a:t>
            </a:r>
            <a:r>
              <a:rPr lang="en-GB" u="none" strike="noStrike">
                <a:solidFill>
                  <a:srgbClr val="3366CC"/>
                </a:solidFill>
                <a:effectLst/>
                <a:hlinkClick r:id="rId3"/>
              </a:rPr>
              <a:t>Sharp Photography, sharpphotography.co.uk</a:t>
            </a:r>
            <a:r>
              <a:rPr lang="en-GB" u="none" strike="noStrike">
                <a:solidFill>
                  <a:srgbClr val="3366CC"/>
                </a:solidFill>
                <a:effectLst/>
              </a:rPr>
              <a:t> </a:t>
            </a:r>
            <a:r>
              <a:rPr lang="en-GB" b="1">
                <a:solidFill>
                  <a:srgbClr val="202122"/>
                </a:solidFill>
                <a:effectLst/>
              </a:rPr>
              <a:t>Author </a:t>
            </a:r>
            <a:r>
              <a:rPr lang="en-GB" u="none" strike="noStrike">
                <a:solidFill>
                  <a:srgbClr val="3366CC"/>
                </a:solidFill>
                <a:effectLst/>
                <a:hlinkClick r:id="rId4" tooltip="d:Q54800218"/>
              </a:rPr>
              <a:t>Charles J. Sharp</a:t>
            </a:r>
            <a:r>
              <a:rPr lang="en-GB">
                <a:effectLst/>
              </a:rPr>
              <a:t> (1951–)   </a:t>
            </a:r>
          </a:p>
          <a:p>
            <a:endParaRPr lang="en-GB">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solidFill>
                  <a:srgbClr val="202122"/>
                </a:solidFill>
                <a:highlight>
                  <a:srgbClr val="FFFFFF"/>
                </a:highlight>
                <a:ea typeface="+mn-lt"/>
                <a:cs typeface="+mn-lt"/>
              </a:rPr>
              <a:t>Modern Possum-skin cloak by Vicki </a:t>
            </a:r>
            <a:r>
              <a:rPr lang="en-US" sz="1200" err="1">
                <a:solidFill>
                  <a:srgbClr val="202122"/>
                </a:solidFill>
                <a:highlight>
                  <a:srgbClr val="FFFFFF"/>
                </a:highlight>
                <a:ea typeface="+mn-lt"/>
                <a:cs typeface="+mn-lt"/>
              </a:rPr>
              <a:t>Couzans</a:t>
            </a:r>
            <a:r>
              <a:rPr lang="en-US" sz="1200">
                <a:solidFill>
                  <a:srgbClr val="202122"/>
                </a:solidFill>
                <a:highlight>
                  <a:srgbClr val="FFFFFF"/>
                </a:highlight>
                <a:ea typeface="+mn-lt"/>
                <a:cs typeface="+mn-lt"/>
              </a:rPr>
              <a:t> bhttps://australian.museum/learn/first-nations/possum-skin-cloaks-then-and-now/</a:t>
            </a:r>
            <a:endParaRPr lang="en-US"/>
          </a:p>
          <a:p>
            <a:endParaRPr lang="en-GB">
              <a:effectLst/>
            </a:endParaRP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t>Teenminne, a Ngarrindjeri woman wearing a possum skin cloak carrying a child on her back, South Australia, ca.1870, National Library of Australia, nla.obj-148825818</a:t>
            </a:r>
          </a:p>
          <a:p>
            <a:endParaRPr lang="en-GB"/>
          </a:p>
        </p:txBody>
      </p:sp>
      <p:sp>
        <p:nvSpPr>
          <p:cNvPr id="4" name="Slide Number Placeholder 3"/>
          <p:cNvSpPr>
            <a:spLocks noGrp="1"/>
          </p:cNvSpPr>
          <p:nvPr>
            <p:ph type="sldNum" sz="quarter" idx="5"/>
          </p:nvPr>
        </p:nvSpPr>
        <p:spPr/>
        <p:txBody>
          <a:bodyPr/>
          <a:lstStyle/>
          <a:p>
            <a:fld id="{3285C6C6-B737-4641-A0A9-248F155D9F4B}" type="slidenum">
              <a:rPr lang="en-GB" smtClean="0"/>
              <a:t>5</a:t>
            </a:fld>
            <a:endParaRPr lang="en-GB"/>
          </a:p>
        </p:txBody>
      </p:sp>
    </p:spTree>
    <p:extLst>
      <p:ext uri="{BB962C8B-B14F-4D97-AF65-F5344CB8AC3E}">
        <p14:creationId xmlns:p14="http://schemas.microsoft.com/office/powerpoint/2010/main" val="37693527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916B9-9C06-04EE-9BA1-1B2A99EB9D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F2D0FF-D801-524C-E319-6F7D1DF8B5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DD50D7-C9CD-FFD3-95A5-6CBF59BEA347}"/>
              </a:ext>
            </a:extLst>
          </p:cNvPr>
          <p:cNvSpPr>
            <a:spLocks noGrp="1"/>
          </p:cNvSpPr>
          <p:nvPr>
            <p:ph type="body" idx="1"/>
          </p:nvPr>
        </p:nvSpPr>
        <p:spPr/>
        <p:txBody>
          <a:bodyPr/>
          <a:lstStyle/>
          <a:p>
            <a:pPr algn="l">
              <a:lnSpc>
                <a:spcPct val="110000"/>
              </a:lnSpc>
              <a:buFont typeface="Arial" panose="05050102010706020507" pitchFamily="18" charset="2"/>
              <a:buNone/>
            </a:pPr>
            <a:r>
              <a:rPr lang="en-GB" sz="1200" kern="100" err="1">
                <a:effectLst/>
              </a:rPr>
              <a:t>Ppssum</a:t>
            </a:r>
            <a:r>
              <a:rPr lang="en-GB" sz="1200" kern="100">
                <a:effectLst/>
              </a:rPr>
              <a:t> Skin Cloaks: Made from possums</a:t>
            </a:r>
            <a:r>
              <a:rPr lang="en-GB" sz="1200" kern="100"/>
              <a:t> – particularly worn by Aboriginal peoples</a:t>
            </a:r>
            <a:r>
              <a:rPr lang="en-US"/>
              <a:t>.</a:t>
            </a:r>
            <a:br>
              <a:rPr lang="en-US"/>
            </a:br>
            <a:br>
              <a:rPr lang="en-US"/>
            </a:br>
            <a:r>
              <a:rPr lang="en-GB" sz="1200" b="1" kern="100"/>
              <a:t>Item of important cultural culture</a:t>
            </a:r>
            <a:r>
              <a:rPr lang="en-GB" sz="1200" kern="100"/>
              <a:t>. Often family heir looms passed down the generations. Form part of collective and communal identity of Aboriginal peoples. </a:t>
            </a:r>
            <a:br>
              <a:rPr lang="en-GB" sz="1200" kern="100"/>
            </a:br>
            <a:endParaRPr lang="en-GB" sz="1200"/>
          </a:p>
          <a:p>
            <a:pPr algn="l">
              <a:lnSpc>
                <a:spcPct val="110000"/>
              </a:lnSpc>
              <a:buFont typeface="Arial" panose="05050102010706020507" pitchFamily="18" charset="2"/>
              <a:buChar char="•"/>
            </a:pPr>
            <a:r>
              <a:rPr lang="en-GB" sz="1200" b="1" kern="100"/>
              <a:t>Link to the environment </a:t>
            </a:r>
            <a:r>
              <a:rPr lang="en-GB" sz="1200" kern="100"/>
              <a:t>- Colour – the cloak is painted with natural pigments called ochre from the soil and minerals which give the cloak its earth colours – brown, yellow, red. These are mixed with fat to make the cloak waterproof.</a:t>
            </a:r>
            <a:br>
              <a:rPr lang="en-GB" sz="1200" kern="100"/>
            </a:br>
            <a:endParaRPr lang="en-GB" sz="1200" kern="100"/>
          </a:p>
          <a:p>
            <a:pPr algn="l">
              <a:lnSpc>
                <a:spcPct val="110000"/>
              </a:lnSpc>
              <a:spcAft>
                <a:spcPts val="1319"/>
              </a:spcAft>
              <a:buFont typeface="Arial" panose="05050102010706020507" pitchFamily="18" charset="2"/>
              <a:buChar char="•"/>
            </a:pPr>
            <a:r>
              <a:rPr lang="en-GB" sz="1200" kern="100"/>
              <a:t>Only a handful of possum skin cloaks from before 1900 have survived. Today, people are making these to connect to  previous Indigenous traditions.</a:t>
            </a:r>
          </a:p>
          <a:p>
            <a:pPr algn="l">
              <a:lnSpc>
                <a:spcPct val="110000"/>
              </a:lnSpc>
              <a:spcAft>
                <a:spcPts val="1319"/>
              </a:spcAft>
              <a:buFont typeface="Arial" panose="05050102010706020507" pitchFamily="18" charset="2"/>
              <a:buChar char="•"/>
            </a:pPr>
            <a:endParaRPr lang="en-GB" sz="1200" kern="100">
              <a:latin typeface="Aptos" panose="020B0004020202020204" pitchFamily="34" charset="0"/>
              <a:ea typeface="Aptos" panose="020B00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atin typeface="Calibri"/>
                <a:ea typeface="Calibri"/>
                <a:cs typeface="Calibri"/>
              </a:rPr>
              <a:t>See website: </a:t>
            </a:r>
            <a:r>
              <a:rPr lang="en-US">
                <a:hlinkClick r:id="rId3"/>
              </a:rPr>
              <a:t>https://australian.museum/learn/first-nations/possum-skin-cloaks-then-and-now/</a:t>
            </a:r>
            <a:endParaRPr lang="en-US">
              <a:latin typeface="Calibri"/>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GB"/>
          </a:p>
        </p:txBody>
      </p:sp>
      <p:sp>
        <p:nvSpPr>
          <p:cNvPr id="4" name="Slide Number Placeholder 3">
            <a:extLst>
              <a:ext uri="{FF2B5EF4-FFF2-40B4-BE49-F238E27FC236}">
                <a16:creationId xmlns:a16="http://schemas.microsoft.com/office/drawing/2014/main" id="{7899F303-24E3-CD8E-94E2-E00E6C0E868A}"/>
              </a:ext>
            </a:extLst>
          </p:cNvPr>
          <p:cNvSpPr>
            <a:spLocks noGrp="1"/>
          </p:cNvSpPr>
          <p:nvPr>
            <p:ph type="sldNum" sz="quarter" idx="5"/>
          </p:nvPr>
        </p:nvSpPr>
        <p:spPr/>
        <p:txBody>
          <a:bodyPr/>
          <a:lstStyle/>
          <a:p>
            <a:fld id="{3285C6C6-B737-4641-A0A9-248F155D9F4B}" type="slidenum">
              <a:rPr lang="en-GB" smtClean="0"/>
              <a:t>6</a:t>
            </a:fld>
            <a:endParaRPr lang="en-GB"/>
          </a:p>
        </p:txBody>
      </p:sp>
    </p:spTree>
    <p:extLst>
      <p:ext uri="{BB962C8B-B14F-4D97-AF65-F5344CB8AC3E}">
        <p14:creationId xmlns:p14="http://schemas.microsoft.com/office/powerpoint/2010/main" val="4890253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D0EC3C-1E2B-969C-654C-70E2130756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D24691-DB1A-8145-D023-C01B613768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CE7F16-5544-2654-247B-9423AFC75D4C}"/>
              </a:ext>
            </a:extLst>
          </p:cNvPr>
          <p:cNvSpPr>
            <a:spLocks noGrp="1"/>
          </p:cNvSpPr>
          <p:nvPr>
            <p:ph type="body" idx="1"/>
          </p:nvPr>
        </p:nvSpPr>
        <p:spPr/>
        <p:txBody>
          <a:bodyPr/>
          <a:lstStyle/>
          <a:p>
            <a:pPr algn="l">
              <a:buNone/>
            </a:pPr>
            <a:r>
              <a:rPr lang="en-GB"/>
              <a:t>Wikipedia: ‘</a:t>
            </a:r>
            <a:r>
              <a:rPr lang="en-GB" b="1" i="0">
                <a:solidFill>
                  <a:srgbClr val="202122"/>
                </a:solidFill>
                <a:effectLst/>
                <a:latin typeface="Arial" panose="020B0604020202020204" pitchFamily="34" charset="0"/>
              </a:rPr>
              <a:t>William Barak</a:t>
            </a:r>
            <a:r>
              <a:rPr lang="en-GB" b="0" i="0">
                <a:solidFill>
                  <a:srgbClr val="202122"/>
                </a:solidFill>
                <a:effectLst/>
                <a:latin typeface="Arial" panose="020B0604020202020204" pitchFamily="34" charset="0"/>
              </a:rPr>
              <a:t> (c. March 1823 – 15 August 1903), named </a:t>
            </a:r>
            <a:r>
              <a:rPr lang="en-GB" b="1" i="0">
                <a:solidFill>
                  <a:srgbClr val="202122"/>
                </a:solidFill>
                <a:effectLst/>
                <a:latin typeface="Arial" panose="020B0604020202020204" pitchFamily="34" charset="0"/>
              </a:rPr>
              <a:t>Beruk</a:t>
            </a:r>
            <a:r>
              <a:rPr lang="en-GB" b="0" i="0">
                <a:solidFill>
                  <a:srgbClr val="202122"/>
                </a:solidFill>
                <a:effectLst/>
                <a:latin typeface="Arial" panose="020B0604020202020204" pitchFamily="34" charset="0"/>
              </a:rPr>
              <a:t> by his parents, the "last chief of the </a:t>
            </a:r>
            <a:r>
              <a:rPr lang="en-GB" b="0" i="0" err="1">
                <a:solidFill>
                  <a:srgbClr val="202122"/>
                </a:solidFill>
                <a:effectLst/>
                <a:latin typeface="Arial" panose="020B0604020202020204" pitchFamily="34" charset="0"/>
              </a:rPr>
              <a:t>Yarra</a:t>
            </a:r>
            <a:r>
              <a:rPr lang="en-GB" b="0" i="0">
                <a:solidFill>
                  <a:srgbClr val="202122"/>
                </a:solidFill>
                <a:effectLst/>
                <a:latin typeface="Arial" panose="020B0604020202020204" pitchFamily="34" charset="0"/>
              </a:rPr>
              <a:t> </a:t>
            </a:r>
            <a:r>
              <a:rPr lang="en-GB" b="0" i="0" err="1">
                <a:solidFill>
                  <a:srgbClr val="202122"/>
                </a:solidFill>
                <a:effectLst/>
                <a:latin typeface="Arial" panose="020B0604020202020204" pitchFamily="34" charset="0"/>
              </a:rPr>
              <a:t>Yarra</a:t>
            </a:r>
            <a:r>
              <a:rPr lang="en-GB" b="0" i="0">
                <a:solidFill>
                  <a:srgbClr val="202122"/>
                </a:solidFill>
                <a:effectLst/>
                <a:latin typeface="Arial" panose="020B0604020202020204" pitchFamily="34" charset="0"/>
              </a:rPr>
              <a:t> tribe", was the last traditional </a:t>
            </a:r>
            <a:r>
              <a:rPr lang="en-GB" b="0" i="0" u="none" strike="noStrike" err="1">
                <a:solidFill>
                  <a:srgbClr val="3366CC"/>
                </a:solidFill>
                <a:effectLst/>
                <a:latin typeface="Arial" panose="020B0604020202020204" pitchFamily="34" charset="0"/>
              </a:rPr>
              <a:t>ngurungaeta</a:t>
            </a:r>
            <a:r>
              <a:rPr lang="en-GB" b="0" i="0">
                <a:solidFill>
                  <a:srgbClr val="202122"/>
                </a:solidFill>
                <a:effectLst/>
                <a:latin typeface="Arial" panose="020B0604020202020204" pitchFamily="34" charset="0"/>
              </a:rPr>
              <a:t> (elder) of the </a:t>
            </a:r>
            <a:r>
              <a:rPr lang="en-GB" b="0" i="0" u="none" strike="noStrike" err="1">
                <a:solidFill>
                  <a:srgbClr val="3366CC"/>
                </a:solidFill>
                <a:effectLst/>
                <a:latin typeface="Arial" panose="020B0604020202020204" pitchFamily="34" charset="0"/>
              </a:rPr>
              <a:t>Wurundjeri</a:t>
            </a:r>
            <a:r>
              <a:rPr lang="en-GB" b="0" i="0" err="1">
                <a:solidFill>
                  <a:srgbClr val="202122"/>
                </a:solidFill>
                <a:effectLst/>
                <a:latin typeface="Arial" panose="020B0604020202020204" pitchFamily="34" charset="0"/>
              </a:rPr>
              <a:t>-willam</a:t>
            </a:r>
            <a:r>
              <a:rPr lang="en-GB" b="0" i="0">
                <a:solidFill>
                  <a:srgbClr val="202122"/>
                </a:solidFill>
                <a:effectLst/>
                <a:latin typeface="Arial" panose="020B0604020202020204" pitchFamily="34" charset="0"/>
              </a:rPr>
              <a:t> clan, the pre-colonial inhabitants of present-day </a:t>
            </a:r>
            <a:r>
              <a:rPr lang="en-GB" b="0" i="0" u="none" strike="noStrike">
                <a:solidFill>
                  <a:srgbClr val="3366CC"/>
                </a:solidFill>
                <a:effectLst/>
                <a:latin typeface="Arial" panose="020B0604020202020204" pitchFamily="34" charset="0"/>
              </a:rPr>
              <a:t>Melbourne</a:t>
            </a:r>
            <a:r>
              <a:rPr lang="en-GB" b="0" i="0">
                <a:solidFill>
                  <a:srgbClr val="202122"/>
                </a:solidFill>
                <a:effectLst/>
                <a:latin typeface="Arial" panose="020B0604020202020204" pitchFamily="34" charset="0"/>
              </a:rPr>
              <a:t>, Australia. He became an influential spokesman for </a:t>
            </a:r>
            <a:r>
              <a:rPr lang="en-GB" b="0" i="0" u="none" strike="noStrike">
                <a:solidFill>
                  <a:srgbClr val="3366CC"/>
                </a:solidFill>
                <a:effectLst/>
                <a:latin typeface="Arial" panose="020B0604020202020204" pitchFamily="34" charset="0"/>
              </a:rPr>
              <a:t>Aboriginal</a:t>
            </a:r>
            <a:r>
              <a:rPr lang="en-GB" b="0" i="0">
                <a:solidFill>
                  <a:srgbClr val="202122"/>
                </a:solidFill>
                <a:effectLst/>
                <a:latin typeface="Arial" panose="020B0604020202020204" pitchFamily="34" charset="0"/>
              </a:rPr>
              <a:t> social justice and an important informant on </a:t>
            </a:r>
            <a:r>
              <a:rPr lang="en-GB" b="0" i="0" err="1">
                <a:solidFill>
                  <a:srgbClr val="202122"/>
                </a:solidFill>
                <a:effectLst/>
                <a:latin typeface="Arial" panose="020B0604020202020204" pitchFamily="34" charset="0"/>
              </a:rPr>
              <a:t>Wurundjeri</a:t>
            </a:r>
            <a:r>
              <a:rPr lang="en-GB" b="0" i="0">
                <a:solidFill>
                  <a:srgbClr val="202122"/>
                </a:solidFill>
                <a:effectLst/>
                <a:latin typeface="Arial" panose="020B0604020202020204" pitchFamily="34" charset="0"/>
              </a:rPr>
              <a:t> cultural </a:t>
            </a:r>
            <a:r>
              <a:rPr lang="en-GB" b="0" i="0" u="none" strike="noStrike">
                <a:solidFill>
                  <a:srgbClr val="3366CC"/>
                </a:solidFill>
                <a:effectLst/>
                <a:latin typeface="Arial" panose="020B0604020202020204" pitchFamily="34" charset="0"/>
              </a:rPr>
              <a:t>lore</a:t>
            </a:r>
            <a:r>
              <a:rPr lang="en-GB" b="0" i="0">
                <a:solidFill>
                  <a:srgbClr val="202122"/>
                </a:solidFill>
                <a:effectLst/>
                <a:latin typeface="Arial" panose="020B0604020202020204" pitchFamily="34" charset="0"/>
              </a:rPr>
              <a:t>.</a:t>
            </a:r>
          </a:p>
          <a:p>
            <a:pPr algn="l"/>
            <a:r>
              <a:rPr lang="en-GB" b="0" i="0">
                <a:solidFill>
                  <a:srgbClr val="202122"/>
                </a:solidFill>
                <a:effectLst/>
                <a:latin typeface="Arial" panose="020B0604020202020204" pitchFamily="34" charset="0"/>
              </a:rPr>
              <a:t>In his later life, Barak painted and drew </a:t>
            </a:r>
            <a:r>
              <a:rPr lang="en-GB" b="0" i="0" err="1">
                <a:solidFill>
                  <a:srgbClr val="202122"/>
                </a:solidFill>
                <a:effectLst/>
                <a:latin typeface="Arial" panose="020B0604020202020204" pitchFamily="34" charset="0"/>
              </a:rPr>
              <a:t>Wurundjeri</a:t>
            </a:r>
            <a:r>
              <a:rPr lang="en-GB" b="0" i="0">
                <a:solidFill>
                  <a:srgbClr val="202122"/>
                </a:solidFill>
                <a:effectLst/>
                <a:latin typeface="Arial" panose="020B0604020202020204" pitchFamily="34" charset="0"/>
              </a:rPr>
              <a:t> </a:t>
            </a:r>
            <a:r>
              <a:rPr lang="en-GB" b="0" i="0" u="none" strike="noStrike">
                <a:solidFill>
                  <a:srgbClr val="3366CC"/>
                </a:solidFill>
                <a:effectLst/>
                <a:latin typeface="Arial" panose="020B0604020202020204" pitchFamily="34" charset="0"/>
              </a:rPr>
              <a:t>ceremonies</a:t>
            </a:r>
            <a:r>
              <a:rPr lang="en-GB" b="0" i="0">
                <a:solidFill>
                  <a:srgbClr val="202122"/>
                </a:solidFill>
                <a:effectLst/>
                <a:latin typeface="Arial" panose="020B0604020202020204" pitchFamily="34" charset="0"/>
              </a:rPr>
              <a:t> and carved weapons and tools. He is now considered a significant Aboriginal artist of the nineteenth century.</a:t>
            </a:r>
          </a:p>
          <a:p>
            <a:br>
              <a:rPr lang="en-GB"/>
            </a:br>
            <a:endParaRPr lang="en-GB">
              <a:latin typeface="Lato"/>
              <a:ea typeface="Lato"/>
              <a:cs typeface="Lato"/>
            </a:endParaRPr>
          </a:p>
        </p:txBody>
      </p:sp>
      <p:sp>
        <p:nvSpPr>
          <p:cNvPr id="4" name="Slide Number Placeholder 3">
            <a:extLst>
              <a:ext uri="{FF2B5EF4-FFF2-40B4-BE49-F238E27FC236}">
                <a16:creationId xmlns:a16="http://schemas.microsoft.com/office/drawing/2014/main" id="{FDDE94F5-E70D-EDF2-84F1-BE84C9807E95}"/>
              </a:ext>
            </a:extLst>
          </p:cNvPr>
          <p:cNvSpPr>
            <a:spLocks noGrp="1"/>
          </p:cNvSpPr>
          <p:nvPr>
            <p:ph type="sldNum" sz="quarter" idx="5"/>
          </p:nvPr>
        </p:nvSpPr>
        <p:spPr/>
        <p:txBody>
          <a:bodyPr/>
          <a:lstStyle/>
          <a:p>
            <a:fld id="{3285C6C6-B737-4641-A0A9-248F155D9F4B}" type="slidenum">
              <a:rPr lang="en-GB" smtClean="0"/>
              <a:t>7</a:t>
            </a:fld>
            <a:endParaRPr lang="en-GB"/>
          </a:p>
        </p:txBody>
      </p:sp>
    </p:spTree>
    <p:extLst>
      <p:ext uri="{BB962C8B-B14F-4D97-AF65-F5344CB8AC3E}">
        <p14:creationId xmlns:p14="http://schemas.microsoft.com/office/powerpoint/2010/main" val="36722219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a:t>James Dawson was born in West Lothian and arrived in </a:t>
            </a:r>
            <a:r>
              <a:rPr lang="en-GB" sz="1200" err="1"/>
              <a:t>Naarm</a:t>
            </a:r>
            <a:r>
              <a:rPr lang="en-GB" sz="1200"/>
              <a:t> in 1840 (</a:t>
            </a:r>
            <a:r>
              <a:rPr lang="en-GB"/>
              <a:t>The settlement was officially named Melbourne by Governor Bourke in March 1837- 3 years before) </a:t>
            </a:r>
            <a:br>
              <a:rPr lang="en-GB" sz="1200">
                <a:cs typeface="+mn-lt"/>
              </a:rPr>
            </a:br>
            <a:r>
              <a:rPr lang="en-GB" sz="1200"/>
              <a:t>Dawson was appointed Protector of the Aborigines. </a:t>
            </a:r>
            <a:br>
              <a:rPr lang="en-GB" sz="1200">
                <a:cs typeface="+mn-lt"/>
              </a:rPr>
            </a:br>
            <a:r>
              <a:rPr lang="en-GB" sz="1200"/>
              <a:t>James Dawson was critical of colonial policy towards the Aboriginal peoples and the impact of it upon them.</a:t>
            </a:r>
            <a:endParaRPr lang="en-US"/>
          </a:p>
          <a:p>
            <a:pPr>
              <a:lnSpc>
                <a:spcPct val="100000"/>
              </a:lnSpc>
            </a:pPr>
            <a:r>
              <a:rPr lang="en-GB" sz="1200"/>
              <a:t>Dawson made friends with Wombeetch Puyuun (c.1818-1883) a </a:t>
            </a:r>
            <a:r>
              <a:rPr lang="en-GB" sz="1200" err="1"/>
              <a:t>Djargurd</a:t>
            </a:r>
            <a:r>
              <a:rPr lang="en-GB" sz="1200"/>
              <a:t> Wurrung man who refused to move to the Framlingham Aboriginal Station.</a:t>
            </a:r>
          </a:p>
          <a:p>
            <a:pPr algn="l">
              <a:lnSpc>
                <a:spcPts val="1650"/>
              </a:lnSpc>
              <a:buNone/>
            </a:pPr>
            <a:r>
              <a:rPr lang="en-GB" sz="1200"/>
              <a:t>Dawson's writings in the extracts used in this lesson show atypical sympathy towards Aboriginal people of Australia, even though he was affected by the racialised thinking of European colonists at this time.</a:t>
            </a:r>
            <a:br>
              <a:rPr lang="en-GB" sz="1200"/>
            </a:br>
            <a:br>
              <a:rPr lang="en-GB" sz="1200"/>
            </a:br>
            <a:r>
              <a:rPr lang="en-GB" sz="1200"/>
              <a:t>Image in Public Domain: </a:t>
            </a:r>
            <a:r>
              <a:rPr lang="en-GB" b="0" i="0">
                <a:solidFill>
                  <a:srgbClr val="000000"/>
                </a:solidFill>
                <a:effectLst/>
                <a:latin typeface="Lato" panose="020F0502020204030203" pitchFamily="34" charset="0"/>
              </a:rPr>
              <a:t>Victorian Collections</a:t>
            </a:r>
          </a:p>
          <a:p>
            <a:pPr>
              <a:buNone/>
            </a:pPr>
            <a:r>
              <a:rPr lang="en-GB" b="0" i="0" u="none" strike="noStrike">
                <a:solidFill>
                  <a:srgbClr val="038391"/>
                </a:solidFill>
                <a:effectLst/>
                <a:latin typeface="Lato" panose="020F0502020204030203" pitchFamily="34" charset="0"/>
                <a:hlinkClick r:id="rId3"/>
              </a:rPr>
              <a:t>https://victoriancollections.net.au/items/5cd6a3d121ea6811c88cfeec</a:t>
            </a:r>
            <a:endParaRPr lang="en-GB" sz="1200"/>
          </a:p>
          <a:p>
            <a:r>
              <a:rPr lang="en-GB" b="0" i="0">
                <a:solidFill>
                  <a:srgbClr val="000000"/>
                </a:solidFill>
                <a:effectLst/>
                <a:latin typeface="Lato"/>
                <a:ea typeface="Lato"/>
                <a:cs typeface="Lato"/>
              </a:rPr>
              <a:t>Image of Collins Street Melbourne in 1840, looking west towards Russell Street, from a drawing by Elisha Noyce and William Knight, August 1840. The original </a:t>
            </a:r>
            <a:r>
              <a:rPr lang="en-GB" b="0" i="0" err="1">
                <a:solidFill>
                  <a:srgbClr val="000000"/>
                </a:solidFill>
                <a:effectLst/>
                <a:latin typeface="Lato"/>
                <a:ea typeface="Lato"/>
                <a:cs typeface="Lato"/>
              </a:rPr>
              <a:t>worko</a:t>
            </a:r>
            <a:r>
              <a:rPr lang="en-GB" b="0" i="0">
                <a:solidFill>
                  <a:srgbClr val="000000"/>
                </a:solidFill>
                <a:effectLst/>
                <a:latin typeface="Lato"/>
                <a:ea typeface="Lato"/>
                <a:cs typeface="Lato"/>
              </a:rPr>
              <a:t> is held by the State Library of Victoria. A group of Aborigines stand in the foreground.</a:t>
            </a:r>
            <a:br>
              <a:rPr lang="en-GB">
                <a:solidFill>
                  <a:srgbClr val="000000"/>
                </a:solidFill>
                <a:latin typeface="Lato"/>
                <a:ea typeface="Lato"/>
                <a:cs typeface="Lato"/>
              </a:rPr>
            </a:br>
            <a:br>
              <a:rPr lang="en-GB">
                <a:latin typeface="Lato"/>
                <a:ea typeface="Lato"/>
                <a:cs typeface="Lato"/>
              </a:rPr>
            </a:br>
            <a:r>
              <a:rPr lang="en-GB"/>
              <a:t>NAARM (MELBOURNE) Previously named Batmania</a:t>
            </a:r>
          </a:p>
          <a:p>
            <a:r>
              <a:rPr lang="en-GB"/>
              <a:t>The dispossession of Wurundjeri took place not only through the massacres, frontier battles and displacements, but also through disconnection. Land was sold, bush was cleared for the creation of roads and buildings, and wetlands were drained.</a:t>
            </a:r>
          </a:p>
          <a:p>
            <a:r>
              <a:rPr lang="en-GB"/>
              <a:t>Over time, even the course of the Yarra River was changed. The disruption of sacred sites might be termed desecration. For the Wurundjeri, who had a spiritual connection to the land, these changes had a devastating impact on all aspects of their health and well being.</a:t>
            </a:r>
          </a:p>
          <a:p>
            <a:r>
              <a:rPr lang="en-GB"/>
              <a:t>Prior to Melbourne’s white land theft (settlement), European sealers and whalers had lived and worked along the Victorian coastline for decades, and the British had made attempts to establish settlements further out on Port Phillip Bay and Westernport Bay.</a:t>
            </a:r>
          </a:p>
          <a:p>
            <a:r>
              <a:rPr lang="en-GB"/>
              <a:t>The arrival of settlers during the 1830s was considered illegal under British law, but settlers came anyway, unable to resist the fertile lands that were nurtured for many thousands of years through sustainable land management practices.</a:t>
            </a:r>
          </a:p>
          <a:p>
            <a:r>
              <a:rPr lang="en-GB"/>
              <a:t>The settlement grew through the early thirties and by the end of 1836, the British government conceded it couldn’t stop it.</a:t>
            </a:r>
          </a:p>
          <a:p>
            <a:r>
              <a:rPr lang="en-GB"/>
              <a:t>The settlement was officially named Melbourne by Governor Bourke in March 1837. During the ceremony Bourke used William Buckley, an escaped convict who had lived with Watha wurrung people for thirty-two years, to tell the Aboriginal people present that he would be a friend as long as they were peaceable and obeyed the invaders law.</a:t>
            </a:r>
          </a:p>
          <a:p>
            <a:r>
              <a:rPr lang="en-GB"/>
              <a:t>As the settler population increased and their infrastructures and destruction increased, the European hold on the land was strengthened.</a:t>
            </a:r>
          </a:p>
          <a:p>
            <a:r>
              <a:rPr lang="en-GB"/>
              <a:t>Aboriginal people were pushed further and further out, and freedom of movement across the land became increasingly difficult.</a:t>
            </a:r>
          </a:p>
          <a:p>
            <a:r>
              <a:rPr lang="en-GB"/>
              <a:t>The settlers created new land boundaries with fences and often had guns to back them up. For the Wurundjeri, finding food within traditional clan boundaries became increasingly challenging. The settlers hunted wildlife on an unprecedented level, for sport as well as for food, reducing the amount that was available.</a:t>
            </a:r>
          </a:p>
          <a:p>
            <a:r>
              <a:rPr lang="en-GB"/>
              <a:t>Introduced animals such as sheep and cattle trampled and killed vegetation, hardened the soils that had been a staple for sustainability and the Aboriginal diet.</a:t>
            </a:r>
          </a:p>
          <a:p>
            <a:r>
              <a:rPr lang="en-GB"/>
              <a:t>This sometimes forced Aboriginal people onto the land of other clans – a breach of protocol which sometimes led to inter-clan violence.</a:t>
            </a:r>
          </a:p>
          <a:p>
            <a:r>
              <a:rPr lang="en-GB"/>
              <a:t>Devastation from introduced diseases also influenced the willingness of Aboriginal people to return to former campsites, as happened at the confluence of the Yarra River and Merri Creek after the influenza epidemic of 1847.</a:t>
            </a:r>
          </a:p>
          <a:p>
            <a:r>
              <a:rPr lang="en-GB"/>
              <a:t>The Wurundjeri-willam and other Aboriginal people of the Yarra and Melbourne area did not concede their land easily, but as the settlement grew and space to hunt and gather diminished, many of the dispossessed were eventually drawn to the settlement, where food was available.</a:t>
            </a:r>
          </a:p>
          <a:p>
            <a:r>
              <a:rPr lang="en-GB"/>
              <a:t>As Melbourne developed into a town and then a city, there continued to be a strong Aboriginal presence in and around the settlement.</a:t>
            </a:r>
          </a:p>
          <a:p>
            <a:br>
              <a:rPr lang="en-GB"/>
            </a:br>
            <a:r>
              <a:rPr lang="en-GB"/>
              <a:t>IMAGE:</a:t>
            </a:r>
          </a:p>
          <a:p>
            <a:r>
              <a:rPr lang="en-GB"/>
              <a:t>View along Collins Street, Melbourne, looking west towards Russell Street. By Elisha Noyce and William Knight, August 1840. Chalk lithograph on buff paper.</a:t>
            </a:r>
          </a:p>
          <a:p>
            <a:r>
              <a:rPr lang="en-GB"/>
              <a:t>From the State Library of Victoria's Pictures Collection. Accession number: H18111</a:t>
            </a:r>
          </a:p>
          <a:p>
            <a:r>
              <a:rPr lang="en-GB"/>
              <a:t>REFERENCES:</a:t>
            </a:r>
          </a:p>
          <a:p>
            <a:r>
              <a:rPr lang="en-GB"/>
              <a:t>A.G.L. Shaw, ‘Foundation and Early History’, in Andrew Brown-May and Shurlee Swain (eds), The Encyclopedia of Melbourne, online edition</a:t>
            </a:r>
          </a:p>
          <a:p>
            <a:r>
              <a:rPr lang="en-GB"/>
              <a:t>Edmonds, Urbanizing Frontiers, 82</a:t>
            </a:r>
          </a:p>
          <a:p>
            <a:r>
              <a:rPr lang="en-GB"/>
              <a:t>Bernard Barrett, The Inner Suburbs: The Evolution of an Industrial Area, Melbourne: Melbourne University Press, 1971, 14</a:t>
            </a:r>
          </a:p>
          <a:p>
            <a:r>
              <a:rPr lang="en-GB"/>
              <a:t>Ibid, 20; Shaw, ‘Foundation and Early History’</a:t>
            </a:r>
          </a:p>
          <a:p>
            <a:r>
              <a:rPr lang="en-GB"/>
              <a:t>Christie, Aborigines in Colonial Victoria, 42</a:t>
            </a:r>
          </a:p>
          <a:p>
            <a:r>
              <a:rPr lang="en-GB"/>
              <a:t>Richard Broome, ‘Aboriginal Melbourne’, in Brown-May and Swain, The Encyclopedia of Melbourne</a:t>
            </a:r>
          </a:p>
          <a:p>
            <a:r>
              <a:rPr lang="en-GB"/>
              <a:t>Clark and Kostanski, , ‘An Indigenous History of Stonnington’, 83-4</a:t>
            </a:r>
          </a:p>
          <a:p>
            <a:endParaRPr lang="en-GB">
              <a:latin typeface="Lato"/>
              <a:ea typeface="Lato"/>
              <a:cs typeface="Lato"/>
            </a:endParaRPr>
          </a:p>
        </p:txBody>
      </p:sp>
      <p:sp>
        <p:nvSpPr>
          <p:cNvPr id="4" name="Slide Number Placeholder 3"/>
          <p:cNvSpPr>
            <a:spLocks noGrp="1"/>
          </p:cNvSpPr>
          <p:nvPr>
            <p:ph type="sldNum" sz="quarter" idx="5"/>
          </p:nvPr>
        </p:nvSpPr>
        <p:spPr/>
        <p:txBody>
          <a:bodyPr/>
          <a:lstStyle/>
          <a:p>
            <a:fld id="{3285C6C6-B737-4641-A0A9-248F155D9F4B}" type="slidenum">
              <a:rPr lang="en-GB" smtClean="0"/>
              <a:t>9</a:t>
            </a:fld>
            <a:endParaRPr lang="en-GB"/>
          </a:p>
        </p:txBody>
      </p:sp>
    </p:spTree>
    <p:extLst>
      <p:ext uri="{BB962C8B-B14F-4D97-AF65-F5344CB8AC3E}">
        <p14:creationId xmlns:p14="http://schemas.microsoft.com/office/powerpoint/2010/main" val="39213906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133CB0-556D-85AB-8A98-65A0EB7025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68EC32-3597-972E-9DBD-894A2BF672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04173F-4EB8-A917-53CE-90F7D9A67C20}"/>
              </a:ext>
            </a:extLst>
          </p:cNvPr>
          <p:cNvSpPr>
            <a:spLocks noGrp="1"/>
          </p:cNvSpPr>
          <p:nvPr>
            <p:ph type="body" idx="1"/>
          </p:nvPr>
        </p:nvSpPr>
        <p:spPr/>
        <p:txBody>
          <a:bodyPr/>
          <a:lstStyle/>
          <a:p>
            <a:pPr>
              <a:lnSpc>
                <a:spcPct val="100000"/>
              </a:lnSpc>
            </a:pPr>
            <a:r>
              <a:rPr lang="en-GB" sz="1200"/>
              <a:t>Dawson made friends with Wombeetch Puyuun (c.1818-1883) a </a:t>
            </a:r>
            <a:r>
              <a:rPr lang="en-GB" sz="1200" err="1"/>
              <a:t>Djargurd</a:t>
            </a:r>
            <a:r>
              <a:rPr lang="en-GB" sz="1200"/>
              <a:t> Wurrung man who refused to move to the Framlingham Aboriginal Station.</a:t>
            </a:r>
          </a:p>
          <a:p>
            <a:pPr algn="l">
              <a:lnSpc>
                <a:spcPts val="1650"/>
              </a:lnSpc>
              <a:buNone/>
            </a:pPr>
            <a:r>
              <a:rPr lang="en-GB"/>
              <a:t>James Dawson relied significantly on </a:t>
            </a:r>
            <a:r>
              <a:rPr lang="en-GB" b="1" err="1"/>
              <a:t>Wombeetch</a:t>
            </a:r>
            <a:r>
              <a:rPr lang="en-GB" b="1"/>
              <a:t> </a:t>
            </a:r>
            <a:r>
              <a:rPr lang="en-GB" b="1" err="1"/>
              <a:t>Puyuun’s</a:t>
            </a:r>
            <a:r>
              <a:rPr lang="en-GB" b="1"/>
              <a:t> knowledge</a:t>
            </a:r>
            <a:r>
              <a:rPr lang="en-GB"/>
              <a:t>—and that of other local Aboriginal people—to write his 1881 ethnographic work, </a:t>
            </a:r>
            <a:r>
              <a:rPr lang="en-GB" i="1"/>
              <a:t>Australian Aborigines: The Languages and Customs of Several Tribes of Aborigines in the Western District of Victoria, Australia</a:t>
            </a:r>
            <a:r>
              <a:rPr lang="en-GB"/>
              <a:t>. While Dawson deserves some credit for attempting to preserve Aboriginal culture in a colonial context, the book's content and Dawson's own acknowledgements reveal that he was </a:t>
            </a:r>
            <a:r>
              <a:rPr lang="en-GB" b="1"/>
              <a:t>deeply dependent on Indigenous informants</a:t>
            </a:r>
            <a:r>
              <a:rPr lang="en-GB"/>
              <a:t>, particularly </a:t>
            </a:r>
            <a:r>
              <a:rPr lang="en-GB" err="1"/>
              <a:t>Wombeetch</a:t>
            </a:r>
            <a:r>
              <a:rPr lang="en-GB"/>
              <a:t> </a:t>
            </a:r>
            <a:r>
              <a:rPr lang="en-GB" err="1"/>
              <a:t>Puyuun</a:t>
            </a:r>
            <a:r>
              <a:rPr lang="en-GB"/>
              <a:t>.</a:t>
            </a:r>
          </a:p>
          <a:p>
            <a:pPr algn="l">
              <a:lnSpc>
                <a:spcPts val="1650"/>
              </a:lnSpc>
              <a:buNone/>
            </a:pPr>
            <a:br>
              <a:rPr lang="en-GB" sz="1200"/>
            </a:br>
            <a:r>
              <a:rPr lang="en-GB" sz="1200"/>
              <a:t>Image in Public Domain: </a:t>
            </a:r>
            <a:r>
              <a:rPr lang="en-GB" b="0" i="0">
                <a:solidFill>
                  <a:srgbClr val="000000"/>
                </a:solidFill>
                <a:effectLst/>
                <a:latin typeface="Lato" panose="020F0502020204030203" pitchFamily="34" charset="0"/>
              </a:rPr>
              <a:t>Victorian Collections</a:t>
            </a:r>
          </a:p>
          <a:p>
            <a:pPr algn="l">
              <a:lnSpc>
                <a:spcPts val="1950"/>
              </a:lnSpc>
              <a:spcBef>
                <a:spcPts val="600"/>
              </a:spcBef>
              <a:buNone/>
            </a:pPr>
            <a:r>
              <a:rPr lang="en-GB" b="0" i="0" u="none" strike="noStrike">
                <a:solidFill>
                  <a:srgbClr val="038391"/>
                </a:solidFill>
                <a:effectLst/>
                <a:latin typeface="Lato" panose="020F0502020204030203" pitchFamily="34" charset="0"/>
                <a:hlinkClick r:id="rId3"/>
              </a:rPr>
              <a:t>https://victoriancollections.net.au/items/6540726f9851d45509f823fe</a:t>
            </a:r>
            <a:br>
              <a:rPr lang="en-GB" b="0" i="0" u="none" strike="noStrike">
                <a:solidFill>
                  <a:srgbClr val="038391"/>
                </a:solidFill>
                <a:effectLst/>
                <a:latin typeface="Lato" panose="020F0502020204030203" pitchFamily="34" charset="0"/>
              </a:rPr>
            </a:br>
            <a:r>
              <a:rPr lang="en-GB" b="0" i="0">
                <a:solidFill>
                  <a:srgbClr val="000000"/>
                </a:solidFill>
                <a:effectLst/>
                <a:latin typeface="Lato" panose="020F0502020204030203" pitchFamily="34" charset="0"/>
              </a:rPr>
              <a:t>Image of Wombeetch Puyuun (Camperdown George) wearing traditional possum skin cloak and holding a walking stick</a:t>
            </a:r>
          </a:p>
          <a:p>
            <a:pPr>
              <a:buNone/>
            </a:pPr>
            <a:r>
              <a:rPr lang="en-GB" b="0" i="0">
                <a:solidFill>
                  <a:srgbClr val="000000"/>
                </a:solidFill>
                <a:effectLst/>
                <a:latin typeface="Lato" panose="020F0502020204030203" pitchFamily="34" charset="0"/>
              </a:rPr>
              <a:t>When he died at Camperdown in February 1883, Wombeetch Puyuun, also known as 'Camperdown George', was the last member of the </a:t>
            </a:r>
            <a:r>
              <a:rPr lang="en-GB" b="0" i="0" err="1">
                <a:solidFill>
                  <a:srgbClr val="000000"/>
                </a:solidFill>
                <a:effectLst/>
                <a:latin typeface="Lato" panose="020F0502020204030203" pitchFamily="34" charset="0"/>
              </a:rPr>
              <a:t>Liwira</a:t>
            </a:r>
            <a:r>
              <a:rPr lang="en-GB" b="0" i="0">
                <a:solidFill>
                  <a:srgbClr val="000000"/>
                </a:solidFill>
                <a:effectLst/>
                <a:latin typeface="Lato" panose="020F0502020204030203" pitchFamily="34" charset="0"/>
              </a:rPr>
              <a:t> </a:t>
            </a:r>
            <a:r>
              <a:rPr lang="en-GB" b="0" i="0" err="1">
                <a:solidFill>
                  <a:srgbClr val="000000"/>
                </a:solidFill>
                <a:effectLst/>
                <a:latin typeface="Lato" panose="020F0502020204030203" pitchFamily="34" charset="0"/>
              </a:rPr>
              <a:t>Gundidj</a:t>
            </a:r>
            <a:r>
              <a:rPr lang="en-GB" b="0" i="0">
                <a:solidFill>
                  <a:srgbClr val="000000"/>
                </a:solidFill>
                <a:effectLst/>
                <a:latin typeface="Lato" panose="020F0502020204030203" pitchFamily="34" charset="0"/>
              </a:rPr>
              <a:t> clan of the </a:t>
            </a:r>
            <a:r>
              <a:rPr lang="en-GB" b="0" i="0" err="1">
                <a:solidFill>
                  <a:srgbClr val="000000"/>
                </a:solidFill>
                <a:effectLst/>
                <a:latin typeface="Lato" panose="020F0502020204030203" pitchFamily="34" charset="0"/>
              </a:rPr>
              <a:t>Djargurd</a:t>
            </a:r>
            <a:r>
              <a:rPr lang="en-GB" b="0" i="0">
                <a:solidFill>
                  <a:srgbClr val="000000"/>
                </a:solidFill>
                <a:effectLst/>
                <a:latin typeface="Lato" panose="020F0502020204030203" pitchFamily="34" charset="0"/>
              </a:rPr>
              <a:t> Wurrung still living on Country.</a:t>
            </a:r>
            <a:endParaRPr lang="en-GB"/>
          </a:p>
        </p:txBody>
      </p:sp>
      <p:sp>
        <p:nvSpPr>
          <p:cNvPr id="4" name="Slide Number Placeholder 3">
            <a:extLst>
              <a:ext uri="{FF2B5EF4-FFF2-40B4-BE49-F238E27FC236}">
                <a16:creationId xmlns:a16="http://schemas.microsoft.com/office/drawing/2014/main" id="{BC68609A-F6B4-DA78-191C-58DFCE85A7BF}"/>
              </a:ext>
            </a:extLst>
          </p:cNvPr>
          <p:cNvSpPr>
            <a:spLocks noGrp="1"/>
          </p:cNvSpPr>
          <p:nvPr>
            <p:ph type="sldNum" sz="quarter" idx="5"/>
          </p:nvPr>
        </p:nvSpPr>
        <p:spPr/>
        <p:txBody>
          <a:bodyPr/>
          <a:lstStyle/>
          <a:p>
            <a:fld id="{3285C6C6-B737-4641-A0A9-248F155D9F4B}" type="slidenum">
              <a:rPr lang="en-GB" smtClean="0"/>
              <a:t>10</a:t>
            </a:fld>
            <a:endParaRPr lang="en-GB"/>
          </a:p>
        </p:txBody>
      </p:sp>
    </p:spTree>
    <p:extLst>
      <p:ext uri="{BB962C8B-B14F-4D97-AF65-F5344CB8AC3E}">
        <p14:creationId xmlns:p14="http://schemas.microsoft.com/office/powerpoint/2010/main" val="25562920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t>The ring-tailed </a:t>
            </a:r>
            <a:r>
              <a:rPr lang="en-US" sz="1200" b="1"/>
              <a:t>opossums</a:t>
            </a:r>
            <a:r>
              <a:rPr lang="en-US" sz="1200"/>
              <a:t> were more plentiful than the common kind, but the skins were less </a:t>
            </a:r>
            <a:r>
              <a:rPr lang="en-US" sz="1200" b="1"/>
              <a:t>esteemed</a:t>
            </a:r>
            <a:r>
              <a:rPr lang="en-US" sz="1200"/>
              <a:t>. </a:t>
            </a:r>
            <a:r>
              <a:rPr lang="en-US" sz="1200" b="1"/>
              <a:t>Rugs</a:t>
            </a:r>
            <a:r>
              <a:rPr lang="en-US" sz="1200"/>
              <a:t> were also made of the skins of the </a:t>
            </a:r>
            <a:r>
              <a:rPr lang="en-US" sz="1200" b="1"/>
              <a:t>wallaby</a:t>
            </a:r>
            <a:r>
              <a:rPr lang="en-US" sz="1200"/>
              <a:t> and of the </a:t>
            </a:r>
            <a:r>
              <a:rPr lang="en-US" sz="1200" b="1"/>
              <a:t>brush kangaroo</a:t>
            </a:r>
            <a:r>
              <a:rPr lang="en-US" sz="1200"/>
              <a:t>, which are likewise</a:t>
            </a:r>
            <a:r>
              <a:rPr lang="en-US" sz="1200" b="1"/>
              <a:t> inferior</a:t>
            </a:r>
            <a:r>
              <a:rPr lang="en-US" sz="1200"/>
              <a:t> to the common opossum. A good </a:t>
            </a:r>
            <a:r>
              <a:rPr lang="en-US" sz="1200" b="1"/>
              <a:t>rug</a:t>
            </a:r>
            <a:r>
              <a:rPr lang="en-US" sz="1200"/>
              <a:t> is made of from fifty to seventy skins which are stripped off the </a:t>
            </a:r>
            <a:r>
              <a:rPr lang="en-US" sz="1200" b="1"/>
              <a:t>opossum</a:t>
            </a:r>
            <a:r>
              <a:rPr lang="en-US" sz="1200"/>
              <a:t>, pegged out square or oblong on a sheet of </a:t>
            </a:r>
            <a:r>
              <a:rPr lang="en-US" sz="1200" b="1"/>
              <a:t>bark</a:t>
            </a:r>
            <a:r>
              <a:rPr lang="en-US" sz="1200"/>
              <a:t> and dried before the fire. [It is] then trimmed with a </a:t>
            </a:r>
            <a:r>
              <a:rPr lang="en-US" sz="1200" b="1"/>
              <a:t>reed</a:t>
            </a:r>
            <a:r>
              <a:rPr lang="en-US" sz="1200"/>
              <a:t> knife and sewn together with the tail </a:t>
            </a:r>
            <a:r>
              <a:rPr lang="en-US" sz="1200" b="1"/>
              <a:t>sinews</a:t>
            </a:r>
            <a:r>
              <a:rPr lang="en-US" sz="1200"/>
              <a:t> of the kangaroo, which are always pulled out of the tail and carefully dried and saved for </a:t>
            </a:r>
            <a:r>
              <a:rPr lang="en-US" sz="1200" b="1"/>
              <a:t>thread</a:t>
            </a:r>
            <a:r>
              <a:rPr lang="en-US" sz="1200"/>
              <a:t>. [Before]</a:t>
            </a:r>
            <a:r>
              <a:rPr lang="en-US" sz="1200" b="1"/>
              <a:t> </a:t>
            </a:r>
            <a:r>
              <a:rPr lang="en-US" sz="1200"/>
              <a:t>sewing the skins together, diagonal lines, about half-an-inch apart, are scratched across the </a:t>
            </a:r>
            <a:r>
              <a:rPr lang="en-US" sz="1200" b="1"/>
              <a:t>flesh side</a:t>
            </a:r>
            <a:r>
              <a:rPr lang="en-US" sz="1200"/>
              <a:t> of each with sharpened </a:t>
            </a:r>
            <a:r>
              <a:rPr lang="en-US" sz="1200" b="1"/>
              <a:t>mussel shells</a:t>
            </a:r>
            <a:r>
              <a:rPr lang="en-US" sz="1200"/>
              <a:t>. This is done to make them soft and </a:t>
            </a:r>
            <a:r>
              <a:rPr lang="en-US" sz="1200" b="1"/>
              <a:t>pliable</a:t>
            </a:r>
            <a:r>
              <a:rPr lang="en-US" sz="1200"/>
              <a:t>. The only addition to this kind of </a:t>
            </a:r>
            <a:r>
              <a:rPr lang="en-US" sz="1200" b="1"/>
              <a:t>ornamentation</a:t>
            </a:r>
            <a:r>
              <a:rPr lang="en-US" sz="1200"/>
              <a:t> is occasionally the figure of an </a:t>
            </a:r>
            <a:r>
              <a:rPr lang="en-US" sz="1200" b="1"/>
              <a:t>emu</a:t>
            </a:r>
            <a:r>
              <a:rPr lang="en-US" sz="1200"/>
              <a:t> in the </a:t>
            </a:r>
            <a:r>
              <a:rPr lang="en-US" sz="1200" err="1"/>
              <a:t>centre</a:t>
            </a:r>
            <a:r>
              <a:rPr lang="en-US" sz="1200"/>
              <a:t> skin of the</a:t>
            </a:r>
            <a:r>
              <a:rPr lang="en-US" sz="1200" b="1"/>
              <a:t> rug</a:t>
            </a:r>
            <a:endParaRPr lang="en-US" sz="120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r>
              <a:rPr lang="en-US" sz="1200" b="1">
                <a:latin typeface="Aptos"/>
              </a:rPr>
              <a:t>Extract from James</a:t>
            </a:r>
            <a:r>
              <a:rPr lang="en-US" sz="1100" b="1">
                <a:latin typeface="Aptos"/>
              </a:rPr>
              <a:t> </a:t>
            </a:r>
            <a:r>
              <a:rPr lang="en-US" sz="1200" b="1">
                <a:latin typeface="Aptos"/>
              </a:rPr>
              <a:t>Dawson's  </a:t>
            </a:r>
            <a:r>
              <a:rPr lang="en-US" sz="1200" b="1" i="1">
                <a:latin typeface="Aptos"/>
              </a:rPr>
              <a:t>Australian Aborigines: the languages and customs of several tribes of Aborigines in the western district of Victoria</a:t>
            </a:r>
            <a:r>
              <a:rPr lang="en-US" sz="1200" i="1">
                <a:latin typeface="Aptos"/>
              </a:rPr>
              <a:t> </a:t>
            </a:r>
            <a:br>
              <a:rPr lang="en-US" sz="1100" i="1">
                <a:latin typeface="Aptos"/>
              </a:rPr>
            </a:br>
            <a:br>
              <a:rPr lang="en-US" sz="1100" i="1">
                <a:latin typeface="Aptos"/>
              </a:rPr>
            </a:br>
            <a:r>
              <a:rPr lang="en-US" sz="1200" i="1">
                <a:latin typeface="Aptos"/>
              </a:rPr>
              <a:t>(Melbourne: George </a:t>
            </a:r>
            <a:r>
              <a:rPr lang="en-US" sz="1200">
                <a:latin typeface="Aptos"/>
              </a:rPr>
              <a:t>Robertson 1881)</a:t>
            </a:r>
            <a:br>
              <a:rPr lang="en-US" sz="1200">
                <a:latin typeface="Aptos"/>
              </a:rPr>
            </a:br>
            <a:r>
              <a:rPr lang="en-US" sz="1200">
                <a:latin typeface="Aptos"/>
              </a:rPr>
              <a:t>Available via Trove, National Library of Australia:</a:t>
            </a:r>
            <a:br>
              <a:rPr lang="en-US" sz="1200">
                <a:latin typeface="Aptos"/>
              </a:rPr>
            </a:br>
            <a:r>
              <a:rPr lang="en-US" sz="1200">
                <a:latin typeface="Aptos"/>
              </a:rPr>
              <a:t> </a:t>
            </a:r>
            <a:r>
              <a:rPr lang="en-US" sz="1200">
                <a:latin typeface="Aptos"/>
                <a:hlinkClick r:id="rId3">
                  <a:extLst>
                    <a:ext uri="{A12FA001-AC4F-418D-AE19-62706E023703}">
                      <ahyp:hlinkClr xmlns:ahyp="http://schemas.microsoft.com/office/drawing/2018/hyperlinkcolor" val="tx"/>
                    </a:ext>
                  </a:extLst>
                </a:hlinkClick>
              </a:rPr>
              <a:t>https://nla.gov.au/nla.obj-52770478</a:t>
            </a:r>
            <a:endParaRPr lang="en-GB"/>
          </a:p>
        </p:txBody>
      </p:sp>
      <p:sp>
        <p:nvSpPr>
          <p:cNvPr id="4" name="Slide Number Placeholder 3"/>
          <p:cNvSpPr>
            <a:spLocks noGrp="1"/>
          </p:cNvSpPr>
          <p:nvPr>
            <p:ph type="sldNum" sz="quarter" idx="5"/>
          </p:nvPr>
        </p:nvSpPr>
        <p:spPr/>
        <p:txBody>
          <a:bodyPr/>
          <a:lstStyle/>
          <a:p>
            <a:fld id="{3285C6C6-B737-4641-A0A9-248F155D9F4B}" type="slidenum">
              <a:rPr lang="en-GB" smtClean="0"/>
              <a:t>11</a:t>
            </a:fld>
            <a:endParaRPr lang="en-GB"/>
          </a:p>
        </p:txBody>
      </p:sp>
    </p:spTree>
    <p:extLst>
      <p:ext uri="{BB962C8B-B14F-4D97-AF65-F5344CB8AC3E}">
        <p14:creationId xmlns:p14="http://schemas.microsoft.com/office/powerpoint/2010/main" val="14113497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-Skilled</a:t>
            </a:r>
          </a:p>
          <a:p>
            <a:r>
              <a:rPr lang="en-GB"/>
              <a:t>-Living in harmony with the land</a:t>
            </a:r>
          </a:p>
          <a:p>
            <a:r>
              <a:rPr lang="en-GB"/>
              <a:t>-Dependence on the environment for their way of life</a:t>
            </a:r>
          </a:p>
          <a:p>
            <a:endParaRPr lang="en-GB"/>
          </a:p>
        </p:txBody>
      </p:sp>
      <p:sp>
        <p:nvSpPr>
          <p:cNvPr id="4" name="Slide Number Placeholder 3"/>
          <p:cNvSpPr>
            <a:spLocks noGrp="1"/>
          </p:cNvSpPr>
          <p:nvPr>
            <p:ph type="sldNum" sz="quarter" idx="5"/>
          </p:nvPr>
        </p:nvSpPr>
        <p:spPr/>
        <p:txBody>
          <a:bodyPr/>
          <a:lstStyle/>
          <a:p>
            <a:fld id="{3285C6C6-B737-4641-A0A9-248F155D9F4B}" type="slidenum">
              <a:rPr lang="en-GB" smtClean="0"/>
              <a:t>13</a:t>
            </a:fld>
            <a:endParaRPr lang="en-GB"/>
          </a:p>
        </p:txBody>
      </p:sp>
    </p:spTree>
    <p:extLst>
      <p:ext uri="{BB962C8B-B14F-4D97-AF65-F5344CB8AC3E}">
        <p14:creationId xmlns:p14="http://schemas.microsoft.com/office/powerpoint/2010/main" val="37974375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1437B2-28E4-6607-51A1-6A2A174E89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E2A61B-6B13-7414-F7D5-C1E238A390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488D71-9112-42B1-D57E-9E355E715D88}"/>
              </a:ext>
            </a:extLst>
          </p:cNvPr>
          <p:cNvSpPr>
            <a:spLocks noGrp="1"/>
          </p:cNvSpPr>
          <p:nvPr>
            <p:ph type="body" idx="1"/>
          </p:nvPr>
        </p:nvSpPr>
        <p:spPr/>
        <p:txBody>
          <a:bodyPr/>
          <a:lstStyle/>
          <a:p>
            <a:r>
              <a:rPr lang="en-GB"/>
              <a:t>-Skilled</a:t>
            </a:r>
          </a:p>
          <a:p>
            <a:r>
              <a:rPr lang="en-GB"/>
              <a:t>-Living in harmony with the land</a:t>
            </a:r>
          </a:p>
          <a:p>
            <a:r>
              <a:rPr lang="en-GB"/>
              <a:t>-Dependence on the environment for their way of life</a:t>
            </a:r>
          </a:p>
          <a:p>
            <a:endParaRPr lang="en-GB"/>
          </a:p>
        </p:txBody>
      </p:sp>
      <p:sp>
        <p:nvSpPr>
          <p:cNvPr id="4" name="Slide Number Placeholder 3">
            <a:extLst>
              <a:ext uri="{FF2B5EF4-FFF2-40B4-BE49-F238E27FC236}">
                <a16:creationId xmlns:a16="http://schemas.microsoft.com/office/drawing/2014/main" id="{5B783024-C91C-F764-CF55-10B21F5333DF}"/>
              </a:ext>
            </a:extLst>
          </p:cNvPr>
          <p:cNvSpPr>
            <a:spLocks noGrp="1"/>
          </p:cNvSpPr>
          <p:nvPr>
            <p:ph type="sldNum" sz="quarter" idx="5"/>
          </p:nvPr>
        </p:nvSpPr>
        <p:spPr/>
        <p:txBody>
          <a:bodyPr/>
          <a:lstStyle/>
          <a:p>
            <a:fld id="{3285C6C6-B737-4641-A0A9-248F155D9F4B}" type="slidenum">
              <a:rPr lang="en-GB" smtClean="0"/>
              <a:t>14</a:t>
            </a:fld>
            <a:endParaRPr lang="en-GB"/>
          </a:p>
        </p:txBody>
      </p:sp>
    </p:spTree>
    <p:extLst>
      <p:ext uri="{BB962C8B-B14F-4D97-AF65-F5344CB8AC3E}">
        <p14:creationId xmlns:p14="http://schemas.microsoft.com/office/powerpoint/2010/main" val="13581647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69327-EAB0-452E-255E-C3284A4192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C81172-9ED6-A4D8-9133-C9FC95AC30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AB49BF-02E0-20D7-8D61-61E69133CC0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a:extLst>
              <a:ext uri="{FF2B5EF4-FFF2-40B4-BE49-F238E27FC236}">
                <a16:creationId xmlns:a16="http://schemas.microsoft.com/office/drawing/2014/main" id="{A4CFAFE3-AEAE-CA43-5053-AD10B9868EB7}"/>
              </a:ext>
            </a:extLst>
          </p:cNvPr>
          <p:cNvSpPr>
            <a:spLocks noGrp="1"/>
          </p:cNvSpPr>
          <p:nvPr>
            <p:ph type="sldNum" sz="quarter" idx="5"/>
          </p:nvPr>
        </p:nvSpPr>
        <p:spPr/>
        <p:txBody>
          <a:bodyPr/>
          <a:lstStyle/>
          <a:p>
            <a:fld id="{3285C6C6-B737-4641-A0A9-248F155D9F4B}" type="slidenum">
              <a:rPr lang="en-GB" smtClean="0"/>
              <a:t>15</a:t>
            </a:fld>
            <a:endParaRPr lang="en-GB"/>
          </a:p>
        </p:txBody>
      </p:sp>
    </p:spTree>
    <p:extLst>
      <p:ext uri="{BB962C8B-B14F-4D97-AF65-F5344CB8AC3E}">
        <p14:creationId xmlns:p14="http://schemas.microsoft.com/office/powerpoint/2010/main" val="31621500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BBF177-143C-E0C4-F52E-48D927530A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59A548-FDB5-A46A-3B0B-4E03C38929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0BC3AD-4D14-ECE6-6FF6-E76E4638143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a:extLst>
              <a:ext uri="{FF2B5EF4-FFF2-40B4-BE49-F238E27FC236}">
                <a16:creationId xmlns:a16="http://schemas.microsoft.com/office/drawing/2014/main" id="{411DC05D-5FA7-2291-5D52-8E3C70C74A9D}"/>
              </a:ext>
            </a:extLst>
          </p:cNvPr>
          <p:cNvSpPr>
            <a:spLocks noGrp="1"/>
          </p:cNvSpPr>
          <p:nvPr>
            <p:ph type="sldNum" sz="quarter" idx="5"/>
          </p:nvPr>
        </p:nvSpPr>
        <p:spPr/>
        <p:txBody>
          <a:bodyPr/>
          <a:lstStyle/>
          <a:p>
            <a:fld id="{3285C6C6-B737-4641-A0A9-248F155D9F4B}" type="slidenum">
              <a:rPr lang="en-GB" smtClean="0"/>
              <a:t>16</a:t>
            </a:fld>
            <a:endParaRPr lang="en-GB"/>
          </a:p>
        </p:txBody>
      </p:sp>
    </p:spTree>
    <p:extLst>
      <p:ext uri="{BB962C8B-B14F-4D97-AF65-F5344CB8AC3E}">
        <p14:creationId xmlns:p14="http://schemas.microsoft.com/office/powerpoint/2010/main" val="26230722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D42B57-C2FB-71E7-290F-01A0124DE4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B21136-C2D3-6647-5E4E-DD76B96F1B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B98982-FAAF-15E2-8B53-94DF604F197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a:extLst>
              <a:ext uri="{FF2B5EF4-FFF2-40B4-BE49-F238E27FC236}">
                <a16:creationId xmlns:a16="http://schemas.microsoft.com/office/drawing/2014/main" id="{D4492531-7E1B-195C-3EA9-E944A0284111}"/>
              </a:ext>
            </a:extLst>
          </p:cNvPr>
          <p:cNvSpPr>
            <a:spLocks noGrp="1"/>
          </p:cNvSpPr>
          <p:nvPr>
            <p:ph type="sldNum" sz="quarter" idx="5"/>
          </p:nvPr>
        </p:nvSpPr>
        <p:spPr/>
        <p:txBody>
          <a:bodyPr/>
          <a:lstStyle/>
          <a:p>
            <a:fld id="{3285C6C6-B737-4641-A0A9-248F155D9F4B}" type="slidenum">
              <a:rPr lang="en-GB" smtClean="0"/>
              <a:t>17</a:t>
            </a:fld>
            <a:endParaRPr lang="en-GB"/>
          </a:p>
        </p:txBody>
      </p:sp>
    </p:spTree>
    <p:extLst>
      <p:ext uri="{BB962C8B-B14F-4D97-AF65-F5344CB8AC3E}">
        <p14:creationId xmlns:p14="http://schemas.microsoft.com/office/powerpoint/2010/main" val="38276721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b="1">
                <a:solidFill>
                  <a:schemeClr val="tx2"/>
                </a:solidFill>
                <a:effectLst/>
                <a:latin typeface="Aptos"/>
                <a:ea typeface="Times New Roman" panose="02020603050405020304" pitchFamily="18" charset="0"/>
                <a:cs typeface="Times New Roman"/>
              </a:rPr>
              <a:t>What do Source B, C and D tell us about the impact of white settlers on the Aboriginal </a:t>
            </a:r>
            <a:r>
              <a:rPr lang="en-US" sz="1200" b="1">
                <a:solidFill>
                  <a:schemeClr val="tx2"/>
                </a:solidFill>
                <a:latin typeface="Aptos"/>
                <a:ea typeface="Times New Roman" panose="02020603050405020304" pitchFamily="18" charset="0"/>
                <a:cs typeface="Times New Roman"/>
              </a:rPr>
              <a:t>peoples</a:t>
            </a:r>
            <a:r>
              <a:rPr lang="en-US" sz="1200" b="1">
                <a:solidFill>
                  <a:schemeClr val="tx2"/>
                </a:solidFill>
                <a:effectLst/>
                <a:latin typeface="Aptos"/>
                <a:ea typeface="Times New Roman" panose="02020603050405020304" pitchFamily="18" charset="0"/>
                <a:cs typeface="Times New Roman"/>
              </a:rPr>
              <a:t> o</a:t>
            </a:r>
            <a:r>
              <a:rPr lang="en-US" sz="1200" b="1">
                <a:solidFill>
                  <a:schemeClr val="tx2"/>
                </a:solidFill>
                <a:latin typeface="Aptos"/>
                <a:ea typeface="Times New Roman" panose="02020603050405020304" pitchFamily="18" charset="0"/>
                <a:cs typeface="Times New Roman"/>
              </a:rPr>
              <a:t>f </a:t>
            </a:r>
            <a:r>
              <a:rPr lang="en-US" sz="1200" b="1">
                <a:solidFill>
                  <a:schemeClr val="tx2"/>
                </a:solidFill>
                <a:effectLst/>
                <a:latin typeface="Aptos"/>
                <a:ea typeface="Times New Roman" panose="02020603050405020304" pitchFamily="18" charset="0"/>
                <a:cs typeface="Times New Roman"/>
              </a:rPr>
              <a:t>Australia? </a:t>
            </a:r>
          </a:p>
          <a:p>
            <a:pPr marL="0" indent="0">
              <a:buNone/>
            </a:pPr>
            <a:r>
              <a:rPr lang="en-US" sz="1200" b="1">
                <a:solidFill>
                  <a:schemeClr val="tx2"/>
                </a:solidFill>
                <a:effectLst/>
                <a:latin typeface="Aptos"/>
                <a:ea typeface="Times New Roman" panose="02020603050405020304" pitchFamily="18" charset="0"/>
                <a:cs typeface="Times New Roman"/>
              </a:rPr>
              <a:t>Provide evidence from the extracts to support your answer.</a:t>
            </a:r>
          </a:p>
          <a:p>
            <a:pPr marL="0" indent="0">
              <a:buNone/>
            </a:pPr>
            <a:endParaRPr lang="en-US" sz="1200" b="1">
              <a:solidFill>
                <a:schemeClr val="tx2"/>
              </a:solidFill>
              <a:effectLst/>
              <a:latin typeface="Aptos" panose="020B0004020202020204" pitchFamily="34" charset="0"/>
              <a:ea typeface="Times New Roman" panose="02020603050405020304" pitchFamily="18" charset="0"/>
              <a:cs typeface="Times New Roman" panose="02020603050405020304" pitchFamily="18" charset="0"/>
            </a:endParaRPr>
          </a:p>
          <a:p>
            <a:pPr marL="0" indent="0">
              <a:buNone/>
            </a:pPr>
            <a:r>
              <a:rPr lang="en-US" sz="1200" b="1">
                <a:solidFill>
                  <a:schemeClr val="tx2"/>
                </a:solidFill>
                <a:latin typeface="Aptos"/>
                <a:ea typeface="Times New Roman" panose="02020603050405020304" pitchFamily="18" charset="0"/>
                <a:cs typeface="Times New Roman"/>
              </a:rPr>
              <a:t>Source B</a:t>
            </a:r>
          </a:p>
          <a:p>
            <a:pPr marL="0" indent="0">
              <a:buNone/>
            </a:pPr>
            <a:endParaRPr lang="en-US" sz="1200" b="1">
              <a:solidFill>
                <a:schemeClr val="tx2"/>
              </a:solidFill>
              <a:latin typeface="Aptos" panose="020B0004020202020204" pitchFamily="34" charset="0"/>
              <a:ea typeface="Times New Roman" panose="02020603050405020304" pitchFamily="18" charset="0"/>
              <a:cs typeface="Times New Roman" panose="02020603050405020304" pitchFamily="18" charset="0"/>
            </a:endParaRPr>
          </a:p>
          <a:p>
            <a:pPr marL="0" indent="0">
              <a:buNone/>
            </a:pPr>
            <a:r>
              <a:rPr lang="en-US" sz="1200" b="1">
                <a:solidFill>
                  <a:schemeClr val="tx2"/>
                </a:solidFill>
                <a:effectLst/>
                <a:latin typeface="Aptos"/>
                <a:ea typeface="Times New Roman" panose="02020603050405020304" pitchFamily="18" charset="0"/>
                <a:cs typeface="Times New Roman"/>
              </a:rPr>
              <a:t>Source C</a:t>
            </a:r>
          </a:p>
          <a:p>
            <a:pPr marL="0" indent="0">
              <a:buNone/>
            </a:pPr>
            <a:endParaRPr lang="en-US" sz="1200" b="1">
              <a:solidFill>
                <a:schemeClr val="tx2"/>
              </a:solidFill>
              <a:latin typeface="Aptos" panose="020B0004020202020204" pitchFamily="34" charset="0"/>
              <a:ea typeface="Times New Roman" panose="02020603050405020304" pitchFamily="18" charset="0"/>
              <a:cs typeface="Times New Roman" panose="02020603050405020304" pitchFamily="18" charset="0"/>
            </a:endParaRPr>
          </a:p>
          <a:p>
            <a:pPr marL="0" indent="0">
              <a:buNone/>
            </a:pPr>
            <a:r>
              <a:rPr lang="en-US" sz="1200" b="1">
                <a:solidFill>
                  <a:schemeClr val="tx2"/>
                </a:solidFill>
                <a:effectLst/>
                <a:latin typeface="Aptos"/>
                <a:ea typeface="Times New Roman" panose="02020603050405020304" pitchFamily="18" charset="0"/>
                <a:cs typeface="Times New Roman"/>
              </a:rPr>
              <a:t>Source D</a:t>
            </a:r>
          </a:p>
          <a:p>
            <a:pPr marL="0" indent="0">
              <a:buNone/>
            </a:pPr>
            <a:endParaRPr lang="en-US" sz="1200" b="1">
              <a:solidFill>
                <a:schemeClr val="tx2"/>
              </a:solidFill>
              <a:latin typeface="Aptos" panose="020B0004020202020204" pitchFamily="34" charset="0"/>
              <a:ea typeface="Times New Roman" panose="02020603050405020304" pitchFamily="18" charset="0"/>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3285C6C6-B737-4641-A0A9-248F155D9F4B}" type="slidenum">
              <a:rPr lang="en-GB" smtClean="0"/>
              <a:t>18</a:t>
            </a:fld>
            <a:endParaRPr lang="en-GB"/>
          </a:p>
        </p:txBody>
      </p:sp>
    </p:spTree>
    <p:extLst>
      <p:ext uri="{BB962C8B-B14F-4D97-AF65-F5344CB8AC3E}">
        <p14:creationId xmlns:p14="http://schemas.microsoft.com/office/powerpoint/2010/main" val="26392604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36D42F-0EC9-16D2-A669-7BDB1A5269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5E77E4-D28A-1C17-FBDA-D16BB9D687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1C29F7-3D31-8E08-8DBC-6DFB327CDFB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Option to d</a:t>
            </a:r>
            <a:r>
              <a:rPr lang="en-GB" sz="1200"/>
              <a:t>iscuss Dawson’s description of Aboriginal dress as </a:t>
            </a:r>
            <a:r>
              <a:rPr lang="en-GB" sz="1200" b="1"/>
              <a:t>‘primitive’</a:t>
            </a:r>
            <a:r>
              <a:rPr lang="en-GB" sz="1200"/>
              <a:t> (see lesson plan for more detail). </a:t>
            </a:r>
          </a:p>
          <a:p>
            <a:endParaRPr lang="en-GB"/>
          </a:p>
        </p:txBody>
      </p:sp>
      <p:sp>
        <p:nvSpPr>
          <p:cNvPr id="4" name="Slide Number Placeholder 3">
            <a:extLst>
              <a:ext uri="{FF2B5EF4-FFF2-40B4-BE49-F238E27FC236}">
                <a16:creationId xmlns:a16="http://schemas.microsoft.com/office/drawing/2014/main" id="{B61B83F8-42F2-07A4-51EF-239D2F1C1B6A}"/>
              </a:ext>
            </a:extLst>
          </p:cNvPr>
          <p:cNvSpPr>
            <a:spLocks noGrp="1"/>
          </p:cNvSpPr>
          <p:nvPr>
            <p:ph type="sldNum" sz="quarter" idx="5"/>
          </p:nvPr>
        </p:nvSpPr>
        <p:spPr/>
        <p:txBody>
          <a:bodyPr/>
          <a:lstStyle/>
          <a:p>
            <a:fld id="{3285C6C6-B737-4641-A0A9-248F155D9F4B}" type="slidenum">
              <a:rPr lang="en-GB" smtClean="0"/>
              <a:t>19</a:t>
            </a:fld>
            <a:endParaRPr lang="en-GB"/>
          </a:p>
        </p:txBody>
      </p:sp>
    </p:spTree>
    <p:extLst>
      <p:ext uri="{BB962C8B-B14F-4D97-AF65-F5344CB8AC3E}">
        <p14:creationId xmlns:p14="http://schemas.microsoft.com/office/powerpoint/2010/main" val="3412413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CFF90-5AA9-D1F4-3023-5BE56D76D1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D88C87-CF7D-83D0-A379-278A8BD54A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BCCC96-B514-D94B-A3AD-47F48C1D35B1}"/>
              </a:ext>
            </a:extLst>
          </p:cNvPr>
          <p:cNvSpPr>
            <a:spLocks noGrp="1"/>
          </p:cNvSpPr>
          <p:nvPr>
            <p:ph type="body" idx="1"/>
          </p:nvPr>
        </p:nvSpPr>
        <p:spPr/>
        <p:txBody>
          <a:bodyPr/>
          <a:lstStyle/>
          <a:p>
            <a:pPr marL="0" indent="0">
              <a:spcAft>
                <a:spcPts val="1500"/>
              </a:spcAft>
              <a:buFont typeface="Arial" panose="020B0604020202020204" pitchFamily="34" charset="0"/>
              <a:buNone/>
            </a:pPr>
            <a:r>
              <a:rPr lang="en-GB" sz="1200">
                <a:latin typeface="Mulish"/>
              </a:rPr>
              <a:t>Bullet Points from AIATSIS website </a:t>
            </a:r>
            <a:r>
              <a:rPr lang="en-GB" sz="1200">
                <a:latin typeface="Mulish"/>
                <a:hlinkClick r:id="rId3"/>
              </a:rPr>
              <a:t>https://aiatsis.gov.au/explore/possum-skin-cloak#:~:text=Once%20an%20everyday%20item%20for,together%20to%20wrap%20a%20baby.</a:t>
            </a:r>
            <a:endParaRPr lang="en-GB" sz="1200">
              <a:latin typeface="Mulish"/>
            </a:endParaRPr>
          </a:p>
          <a:p>
            <a:endParaRPr lang="en-GB"/>
          </a:p>
        </p:txBody>
      </p:sp>
      <p:sp>
        <p:nvSpPr>
          <p:cNvPr id="4" name="Slide Number Placeholder 3">
            <a:extLst>
              <a:ext uri="{FF2B5EF4-FFF2-40B4-BE49-F238E27FC236}">
                <a16:creationId xmlns:a16="http://schemas.microsoft.com/office/drawing/2014/main" id="{76AA6423-4B45-31BE-E58D-CDE8BE35EAAF}"/>
              </a:ext>
            </a:extLst>
          </p:cNvPr>
          <p:cNvSpPr>
            <a:spLocks noGrp="1"/>
          </p:cNvSpPr>
          <p:nvPr>
            <p:ph type="sldNum" sz="quarter" idx="5"/>
          </p:nvPr>
        </p:nvSpPr>
        <p:spPr/>
        <p:txBody>
          <a:bodyPr/>
          <a:lstStyle/>
          <a:p>
            <a:fld id="{3285C6C6-B737-4641-A0A9-248F155D9F4B}" type="slidenum">
              <a:rPr lang="en-GB" smtClean="0"/>
              <a:t>20</a:t>
            </a:fld>
            <a:endParaRPr lang="en-GB"/>
          </a:p>
        </p:txBody>
      </p:sp>
    </p:spTree>
    <p:extLst>
      <p:ext uri="{BB962C8B-B14F-4D97-AF65-F5344CB8AC3E}">
        <p14:creationId xmlns:p14="http://schemas.microsoft.com/office/powerpoint/2010/main" val="29966240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15905-19E8-E579-25F3-4525EC15F5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C94E01-6DDB-C5DA-59DC-A38B320CC6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3DC73F-122F-A5CE-E03E-658975B12165}"/>
              </a:ext>
            </a:extLst>
          </p:cNvPr>
          <p:cNvSpPr>
            <a:spLocks noGrp="1"/>
          </p:cNvSpPr>
          <p:nvPr>
            <p:ph type="body" idx="1"/>
          </p:nvPr>
        </p:nvSpPr>
        <p:spPr/>
        <p:txBody>
          <a:bodyPr/>
          <a:lstStyle/>
          <a:p>
            <a:pPr marL="0" indent="0" algn="l">
              <a:buFont typeface="Arial" panose="020B0604020202020204" pitchFamily="34" charset="0"/>
              <a:buNone/>
            </a:pPr>
            <a:r>
              <a:rPr lang="en-GB"/>
              <a:t>Additional Success Criteria</a:t>
            </a:r>
            <a:br>
              <a:rPr lang="en-GB"/>
            </a:br>
            <a:endParaRPr lang="en-GB"/>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t>Show you understand that European settlers saw Aboriginal societies as primitive and that this led to the destruction of these.</a:t>
            </a:r>
          </a:p>
          <a:p>
            <a:pPr marL="342900" indent="-342900" algn="l">
              <a:buFont typeface="Arial" panose="020B0604020202020204" pitchFamily="34" charset="0"/>
              <a:buChar char="•"/>
            </a:pPr>
            <a:r>
              <a:rPr lang="en-GB"/>
              <a:t>Show you understand that the negative consequences of white settlers on the Aboriginal and Torres Strait Islander people in Australia continues to this day. </a:t>
            </a:r>
          </a:p>
          <a:p>
            <a:endParaRPr lang="en-GB"/>
          </a:p>
        </p:txBody>
      </p:sp>
      <p:sp>
        <p:nvSpPr>
          <p:cNvPr id="4" name="Slide Number Placeholder 3">
            <a:extLst>
              <a:ext uri="{FF2B5EF4-FFF2-40B4-BE49-F238E27FC236}">
                <a16:creationId xmlns:a16="http://schemas.microsoft.com/office/drawing/2014/main" id="{68805069-E2E0-721D-A708-9E4B6FDFC205}"/>
              </a:ext>
            </a:extLst>
          </p:cNvPr>
          <p:cNvSpPr>
            <a:spLocks noGrp="1"/>
          </p:cNvSpPr>
          <p:nvPr>
            <p:ph type="sldNum" sz="quarter" idx="5"/>
          </p:nvPr>
        </p:nvSpPr>
        <p:spPr/>
        <p:txBody>
          <a:bodyPr/>
          <a:lstStyle/>
          <a:p>
            <a:fld id="{3285C6C6-B737-4641-A0A9-248F155D9F4B}" type="slidenum">
              <a:rPr lang="en-GB" smtClean="0"/>
              <a:t>21</a:t>
            </a:fld>
            <a:endParaRPr lang="en-GB"/>
          </a:p>
        </p:txBody>
      </p:sp>
    </p:spTree>
    <p:extLst>
      <p:ext uri="{BB962C8B-B14F-4D97-AF65-F5344CB8AC3E}">
        <p14:creationId xmlns:p14="http://schemas.microsoft.com/office/powerpoint/2010/main" val="1399531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DB2146C-70A7-4277-885D-887BC59E53FF}" type="slidenum">
              <a:rPr lang="en-GB" smtClean="0"/>
              <a:t>30</a:t>
            </a:fld>
            <a:endParaRPr lang="en-GB"/>
          </a:p>
        </p:txBody>
      </p:sp>
    </p:spTree>
    <p:extLst>
      <p:ext uri="{BB962C8B-B14F-4D97-AF65-F5344CB8AC3E}">
        <p14:creationId xmlns:p14="http://schemas.microsoft.com/office/powerpoint/2010/main" val="19462466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Optional Starter</a:t>
            </a:r>
            <a:br>
              <a:rPr lang="en-US">
                <a:latin typeface="Calibri"/>
                <a:ea typeface="Calibri"/>
                <a:cs typeface="Calibri"/>
              </a:rPr>
            </a:br>
            <a:r>
              <a:rPr lang="en-US">
                <a:latin typeface="Calibri"/>
                <a:ea typeface="Calibri"/>
                <a:cs typeface="Calibri"/>
              </a:rPr>
              <a:t>To be done with a full </a:t>
            </a:r>
            <a:r>
              <a:rPr lang="en-US" err="1">
                <a:latin typeface="Calibri"/>
                <a:ea typeface="Calibri"/>
                <a:cs typeface="Calibri"/>
              </a:rPr>
              <a:t>colour</a:t>
            </a:r>
            <a:r>
              <a:rPr lang="en-US">
                <a:latin typeface="Calibri"/>
                <a:ea typeface="Calibri"/>
                <a:cs typeface="Calibri"/>
              </a:rPr>
              <a:t> image on display at the front of the classroom</a:t>
            </a:r>
          </a:p>
          <a:p>
            <a:r>
              <a:rPr lang="en-US" err="1">
                <a:latin typeface="Calibri"/>
                <a:ea typeface="Calibri"/>
                <a:cs typeface="Calibri"/>
              </a:rPr>
              <a:t>Colour</a:t>
            </a:r>
            <a:r>
              <a:rPr lang="en-US">
                <a:latin typeface="Calibri"/>
                <a:ea typeface="Calibri"/>
                <a:cs typeface="Calibri"/>
              </a:rPr>
              <a:t> pencils will need to be available</a:t>
            </a:r>
          </a:p>
          <a:p>
            <a:r>
              <a:rPr lang="en-US">
                <a:latin typeface="Calibri"/>
                <a:ea typeface="Calibri"/>
                <a:cs typeface="Calibri"/>
              </a:rPr>
              <a:t>Discussion about clothing, culture, </a:t>
            </a:r>
            <a:r>
              <a:rPr lang="en-US" err="1">
                <a:latin typeface="Calibri"/>
                <a:ea typeface="Calibri"/>
                <a:cs typeface="Calibri"/>
              </a:rPr>
              <a:t>colours</a:t>
            </a:r>
            <a:r>
              <a:rPr lang="en-US">
                <a:latin typeface="Calibri"/>
                <a:ea typeface="Calibri"/>
                <a:cs typeface="Calibri"/>
              </a:rPr>
              <a:t> linking to natural earth tones (link to the land)</a:t>
            </a:r>
          </a:p>
          <a:p>
            <a:r>
              <a:rPr lang="en-US">
                <a:latin typeface="Calibri"/>
                <a:ea typeface="Calibri"/>
                <a:cs typeface="Calibri"/>
              </a:rPr>
              <a:t>Could play aboriginal music in the background whilst completing this task</a:t>
            </a:r>
          </a:p>
        </p:txBody>
      </p:sp>
      <p:sp>
        <p:nvSpPr>
          <p:cNvPr id="4" name="Slide Number Placeholder 3"/>
          <p:cNvSpPr>
            <a:spLocks noGrp="1"/>
          </p:cNvSpPr>
          <p:nvPr>
            <p:ph type="sldNum" sz="quarter" idx="5"/>
          </p:nvPr>
        </p:nvSpPr>
        <p:spPr/>
        <p:txBody>
          <a:bodyPr/>
          <a:lstStyle/>
          <a:p>
            <a:fld id="{CDB2146C-70A7-4277-885D-887BC59E53FF}" type="slidenum">
              <a:rPr lang="en-GB" smtClean="0"/>
              <a:t>31</a:t>
            </a:fld>
            <a:endParaRPr lang="en-GB"/>
          </a:p>
        </p:txBody>
      </p:sp>
    </p:spTree>
    <p:extLst>
      <p:ext uri="{BB962C8B-B14F-4D97-AF65-F5344CB8AC3E}">
        <p14:creationId xmlns:p14="http://schemas.microsoft.com/office/powerpoint/2010/main" val="21311623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sv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Master" Target="../slideMasters/slideMaster1.xml"/><Relationship Id="rId4" Type="http://schemas.openxmlformats.org/officeDocument/2006/relationships/image" Target="../media/image6.sv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27/08/2025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27/08/2025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27/08/2025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27/08/2025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27/08/2025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27/08/2025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AU_Ag &amp; the Merino Sheep Logo Slide">
    <p:spTree>
      <p:nvGrpSpPr>
        <p:cNvPr id="1" name=""/>
        <p:cNvGrpSpPr/>
        <p:nvPr/>
      </p:nvGrpSpPr>
      <p:grpSpPr>
        <a:xfrm>
          <a:off x="0" y="0"/>
          <a:ext cx="0" cy="0"/>
          <a:chOff x="0" y="0"/>
          <a:chExt cx="0" cy="0"/>
        </a:xfrm>
      </p:grpSpPr>
      <p:pic>
        <p:nvPicPr>
          <p:cNvPr id="4" name="Picture 3" descr="A group of women in long striped dresses&#10;&#10;AI-generated content may be incorrect.">
            <a:extLst>
              <a:ext uri="{FF2B5EF4-FFF2-40B4-BE49-F238E27FC236}">
                <a16:creationId xmlns:a16="http://schemas.microsoft.com/office/drawing/2014/main" id="{08FC8A3E-7B7A-648C-A163-7F6841C726FE}"/>
              </a:ext>
            </a:extLst>
          </p:cNvPr>
          <p:cNvPicPr>
            <a:picLocks noChangeAspect="1"/>
          </p:cNvPicPr>
          <p:nvPr userDrawn="1"/>
        </p:nvPicPr>
        <p:blipFill>
          <a:blip r:embed="rId2"/>
          <a:stretch>
            <a:fillRect/>
          </a:stretch>
        </p:blipFill>
        <p:spPr>
          <a:xfrm>
            <a:off x="0" y="0"/>
            <a:ext cx="12192000" cy="6920041"/>
          </a:xfrm>
          <a:prstGeom prst="rect">
            <a:avLst/>
          </a:prstGeom>
        </p:spPr>
      </p:pic>
      <p:pic>
        <p:nvPicPr>
          <p:cNvPr id="2" name="Picture 17">
            <a:extLst>
              <a:ext uri="{FF2B5EF4-FFF2-40B4-BE49-F238E27FC236}">
                <a16:creationId xmlns:a16="http://schemas.microsoft.com/office/drawing/2014/main" id="{0A71790C-2E20-A39F-74B6-A39B5944EF37}"/>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2727290" y="610328"/>
            <a:ext cx="6044256" cy="4898882"/>
          </a:xfrm>
          <a:prstGeom prst="rect">
            <a:avLst/>
          </a:prstGeom>
        </p:spPr>
      </p:pic>
      <p:sp>
        <p:nvSpPr>
          <p:cNvPr id="3" name="Text Placeholder 14">
            <a:extLst>
              <a:ext uri="{FF2B5EF4-FFF2-40B4-BE49-F238E27FC236}">
                <a16:creationId xmlns:a16="http://schemas.microsoft.com/office/drawing/2014/main" id="{B13C4D35-EC39-F7E4-09E6-1F82C4FED464}"/>
              </a:ext>
            </a:extLst>
          </p:cNvPr>
          <p:cNvSpPr>
            <a:spLocks noGrp="1"/>
          </p:cNvSpPr>
          <p:nvPr>
            <p:ph type="body" sz="quarter" idx="10" hasCustomPrompt="1"/>
          </p:nvPr>
        </p:nvSpPr>
        <p:spPr>
          <a:xfrm>
            <a:off x="10213" y="6109049"/>
            <a:ext cx="12181787" cy="748951"/>
          </a:xfrm>
        </p:spPr>
        <p:txBody>
          <a:bodyPr>
            <a:normAutofit/>
          </a:bodyPr>
          <a:lstStyle>
            <a:lvl1pPr marL="0" indent="0" algn="ctr">
              <a:buNone/>
              <a:defRPr sz="1455" spc="364" baseline="0">
                <a:solidFill>
                  <a:schemeClr val="bg1"/>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a:t>CLICK TO ADD OPTIONAL SUBTITLE</a:t>
            </a:r>
          </a:p>
        </p:txBody>
      </p:sp>
    </p:spTree>
    <p:extLst>
      <p:ext uri="{BB962C8B-B14F-4D97-AF65-F5344CB8AC3E}">
        <p14:creationId xmlns:p14="http://schemas.microsoft.com/office/powerpoint/2010/main" val="12431856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U_ M&amp;E Editable title plus 2 colour Empire etchin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9DAEE98-31F0-09BC-193D-DF8B5DDDE8E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50062" y="0"/>
            <a:ext cx="12292124" cy="6858000"/>
          </a:xfrm>
          <a:prstGeom prst="rect">
            <a:avLst/>
          </a:prstGeom>
          <a:effectLst>
            <a:outerShdw blurRad="50800" dist="50800" dir="5400000" algn="ctr" rotWithShape="0">
              <a:srgbClr val="889C9F"/>
            </a:outerShdw>
          </a:effectLst>
        </p:spPr>
      </p:pic>
      <p:sp>
        <p:nvSpPr>
          <p:cNvPr id="4" name="Text Placeholder 14">
            <a:extLst>
              <a:ext uri="{FF2B5EF4-FFF2-40B4-BE49-F238E27FC236}">
                <a16:creationId xmlns:a16="http://schemas.microsoft.com/office/drawing/2014/main" id="{FEE23AB1-FD3B-9506-5B3C-51FD8AD6FCC2}"/>
              </a:ext>
            </a:extLst>
          </p:cNvPr>
          <p:cNvSpPr>
            <a:spLocks noGrp="1"/>
          </p:cNvSpPr>
          <p:nvPr>
            <p:ph type="body" sz="quarter" idx="10" hasCustomPrompt="1"/>
          </p:nvPr>
        </p:nvSpPr>
        <p:spPr>
          <a:xfrm>
            <a:off x="8477" y="1072405"/>
            <a:ext cx="12175048" cy="5036644"/>
          </a:xfrm>
        </p:spPr>
        <p:txBody>
          <a:bodyPr anchor="ctr">
            <a:normAutofit/>
          </a:bodyPr>
          <a:lstStyle>
            <a:lvl1pPr marL="0" indent="0" algn="ctr">
              <a:lnSpc>
                <a:spcPct val="90000"/>
              </a:lnSpc>
              <a:buNone/>
              <a:defRPr sz="5154">
                <a:solidFill>
                  <a:srgbClr val="565565"/>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TO EDIT MASTER TITLE</a:t>
            </a:r>
          </a:p>
        </p:txBody>
      </p:sp>
      <p:sp>
        <p:nvSpPr>
          <p:cNvPr id="13" name="Text Placeholder 14">
            <a:extLst>
              <a:ext uri="{FF2B5EF4-FFF2-40B4-BE49-F238E27FC236}">
                <a16:creationId xmlns:a16="http://schemas.microsoft.com/office/drawing/2014/main" id="{D15BC0E4-DF55-4F4A-632A-161E7435B467}"/>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4" name="object 7">
            <a:extLst>
              <a:ext uri="{FF2B5EF4-FFF2-40B4-BE49-F238E27FC236}">
                <a16:creationId xmlns:a16="http://schemas.microsoft.com/office/drawing/2014/main" id="{D1DC91E7-D1B9-4DDF-7EC2-8CB935987F10}"/>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15" name="Graphic 14">
            <a:extLst>
              <a:ext uri="{FF2B5EF4-FFF2-40B4-BE49-F238E27FC236}">
                <a16:creationId xmlns:a16="http://schemas.microsoft.com/office/drawing/2014/main" id="{703C73F0-8F67-8BA8-4F2E-29EC51E75D9C}"/>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6317274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AU_ M&amp;E Left Sidebar plus Rectangular Picture info Slide Yellow">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E56ECF04-C0A7-1F6C-CC6C-C17A54FFE233}"/>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BF78E"/>
          </a:solidFill>
        </p:spPr>
        <p:txBody>
          <a:bodyPr wrap="square" lIns="0" tIns="0" rIns="0" bIns="0" rtlCol="0"/>
          <a:lstStyle/>
          <a:p>
            <a:endParaRPr sz="1092"/>
          </a:p>
        </p:txBody>
      </p:sp>
      <p:sp>
        <p:nvSpPr>
          <p:cNvPr id="6" name="object 4">
            <a:extLst>
              <a:ext uri="{FF2B5EF4-FFF2-40B4-BE49-F238E27FC236}">
                <a16:creationId xmlns:a16="http://schemas.microsoft.com/office/drawing/2014/main" id="{DF455C4D-1287-B9C3-1BDF-84E8E3FD6681}"/>
              </a:ext>
            </a:extLst>
          </p:cNvPr>
          <p:cNvSpPr/>
          <p:nvPr userDrawn="1"/>
        </p:nvSpPr>
        <p:spPr>
          <a:xfrm>
            <a:off x="0" y="-1"/>
            <a:ext cx="4268740" cy="6857621"/>
          </a:xfrm>
          <a:custGeom>
            <a:avLst/>
            <a:gdLst/>
            <a:ahLst/>
            <a:cxnLst/>
            <a:rect l="l" t="t" r="r" b="b"/>
            <a:pathLst>
              <a:path w="7038975" h="11294745">
                <a:moveTo>
                  <a:pt x="7038780" y="0"/>
                </a:moveTo>
                <a:lnTo>
                  <a:pt x="0" y="0"/>
                </a:lnTo>
                <a:lnTo>
                  <a:pt x="0" y="11294567"/>
                </a:lnTo>
                <a:lnTo>
                  <a:pt x="7038780" y="11294567"/>
                </a:lnTo>
                <a:lnTo>
                  <a:pt x="7038780" y="0"/>
                </a:lnTo>
                <a:close/>
              </a:path>
            </a:pathLst>
          </a:custGeom>
          <a:solidFill>
            <a:srgbClr val="FFF4E0"/>
          </a:solidFill>
        </p:spPr>
        <p:txBody>
          <a:bodyPr wrap="square" lIns="0" tIns="0" rIns="0" bIns="0" rtlCol="0"/>
          <a:lstStyle/>
          <a:p>
            <a:endParaRPr sz="1092"/>
          </a:p>
        </p:txBody>
      </p:sp>
      <p:sp>
        <p:nvSpPr>
          <p:cNvPr id="2" name="Picture Placeholder 6">
            <a:extLst>
              <a:ext uri="{FF2B5EF4-FFF2-40B4-BE49-F238E27FC236}">
                <a16:creationId xmlns:a16="http://schemas.microsoft.com/office/drawing/2014/main" id="{62CFD8FE-7215-09A0-79D1-F4B8092F5BE9}"/>
              </a:ext>
            </a:extLst>
          </p:cNvPr>
          <p:cNvSpPr>
            <a:spLocks noGrp="1"/>
          </p:cNvSpPr>
          <p:nvPr>
            <p:ph type="pic" sz="quarter" idx="16"/>
          </p:nvPr>
        </p:nvSpPr>
        <p:spPr>
          <a:xfrm>
            <a:off x="643103" y="1303444"/>
            <a:ext cx="3003714" cy="4940133"/>
          </a:xfrm>
        </p:spPr>
        <p:txBody>
          <a:bodyPr/>
          <a:lstStyle/>
          <a:p>
            <a:endParaRPr lang="en-US"/>
          </a:p>
        </p:txBody>
      </p:sp>
      <p:pic>
        <p:nvPicPr>
          <p:cNvPr id="9" name="Graphic 8">
            <a:extLst>
              <a:ext uri="{FF2B5EF4-FFF2-40B4-BE49-F238E27FC236}">
                <a16:creationId xmlns:a16="http://schemas.microsoft.com/office/drawing/2014/main" id="{C5623EC7-0F18-D648-EED7-6CB54B039714}"/>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
        <p:nvSpPr>
          <p:cNvPr id="12" name="Text Placeholder 17">
            <a:extLst>
              <a:ext uri="{FF2B5EF4-FFF2-40B4-BE49-F238E27FC236}">
                <a16:creationId xmlns:a16="http://schemas.microsoft.com/office/drawing/2014/main" id="{D2F8C9E8-5CD1-D68B-9E9A-E66750B6EF86}"/>
              </a:ext>
            </a:extLst>
          </p:cNvPr>
          <p:cNvSpPr>
            <a:spLocks noGrp="1"/>
          </p:cNvSpPr>
          <p:nvPr>
            <p:ph type="body" sz="quarter" idx="12"/>
          </p:nvPr>
        </p:nvSpPr>
        <p:spPr>
          <a:xfrm>
            <a:off x="5123083" y="2504845"/>
            <a:ext cx="6112950" cy="3738733"/>
          </a:xfrm>
        </p:spPr>
        <p:txBody>
          <a:bodyPr/>
          <a:lstStyle>
            <a:lvl1pPr marL="0" indent="0">
              <a:buNone/>
              <a:defRPr>
                <a:solidFill>
                  <a:srgbClr val="565565"/>
                </a:solidFill>
              </a:defRPr>
            </a:lvl1pPr>
            <a:lvl2pPr marL="277246" indent="0">
              <a:buNone/>
              <a:defRPr>
                <a:solidFill>
                  <a:srgbClr val="565565"/>
                </a:solidFill>
              </a:defRPr>
            </a:lvl2pPr>
            <a:lvl3pPr marL="554492" indent="0">
              <a:buNone/>
              <a:defRPr>
                <a:solidFill>
                  <a:srgbClr val="565565"/>
                </a:solidFill>
              </a:defRPr>
            </a:lvl3pPr>
            <a:lvl4pPr marL="831738" indent="0">
              <a:buNone/>
              <a:defRPr>
                <a:solidFill>
                  <a:srgbClr val="565565"/>
                </a:solidFill>
              </a:defRPr>
            </a:lvl4pPr>
            <a:lvl5pPr marL="1108984" indent="0">
              <a:buNone/>
              <a:defRPr>
                <a:solidFill>
                  <a:srgbClr val="565565"/>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3" name="Text Placeholder 17">
            <a:extLst>
              <a:ext uri="{FF2B5EF4-FFF2-40B4-BE49-F238E27FC236}">
                <a16:creationId xmlns:a16="http://schemas.microsoft.com/office/drawing/2014/main" id="{2CE40937-9825-3D09-D5BD-E8F6C1150A1C}"/>
              </a:ext>
            </a:extLst>
          </p:cNvPr>
          <p:cNvSpPr>
            <a:spLocks noGrp="1"/>
          </p:cNvSpPr>
          <p:nvPr>
            <p:ph type="body" sz="quarter" idx="13" hasCustomPrompt="1"/>
          </p:nvPr>
        </p:nvSpPr>
        <p:spPr>
          <a:xfrm>
            <a:off x="5123083" y="1303444"/>
            <a:ext cx="6112950" cy="919290"/>
          </a:xfrm>
        </p:spPr>
        <p:txBody>
          <a:bodyPr>
            <a:normAutofit/>
          </a:bodyPr>
          <a:lstStyle>
            <a:lvl1pPr marL="0" indent="0">
              <a:lnSpc>
                <a:spcPct val="90000"/>
              </a:lnSpc>
              <a:buNone/>
              <a:defRPr sz="2668">
                <a:solidFill>
                  <a:srgbClr val="565565"/>
                </a:solidFill>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14" name="Text Placeholder 14">
            <a:extLst>
              <a:ext uri="{FF2B5EF4-FFF2-40B4-BE49-F238E27FC236}">
                <a16:creationId xmlns:a16="http://schemas.microsoft.com/office/drawing/2014/main" id="{38C36921-1D2B-50EF-E11B-BFA13CEFA58E}"/>
              </a:ext>
            </a:extLst>
          </p:cNvPr>
          <p:cNvSpPr>
            <a:spLocks noGrp="1"/>
          </p:cNvSpPr>
          <p:nvPr>
            <p:ph type="body" sz="quarter" idx="10" hasCustomPrompt="1"/>
          </p:nvPr>
        </p:nvSpPr>
        <p:spPr>
          <a:xfrm>
            <a:off x="412048" y="348197"/>
            <a:ext cx="10397473" cy="369662"/>
          </a:xfrm>
        </p:spPr>
        <p:txBody>
          <a:bodyPr>
            <a:normAutofit/>
          </a:bodyPr>
          <a:lstStyle>
            <a:lvl1pPr marL="0" indent="0">
              <a:buNone/>
              <a:defRPr sz="1364">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5" name="Text Placeholder 14">
            <a:extLst>
              <a:ext uri="{FF2B5EF4-FFF2-40B4-BE49-F238E27FC236}">
                <a16:creationId xmlns:a16="http://schemas.microsoft.com/office/drawing/2014/main" id="{CBCA5224-384A-483F-156C-B2D11913B2CB}"/>
              </a:ext>
            </a:extLst>
          </p:cNvPr>
          <p:cNvSpPr>
            <a:spLocks noGrp="1"/>
          </p:cNvSpPr>
          <p:nvPr>
            <p:ph type="body" sz="quarter" idx="11" hasCustomPrompt="1"/>
          </p:nvPr>
        </p:nvSpPr>
        <p:spPr>
          <a:xfrm>
            <a:off x="417926" y="194458"/>
            <a:ext cx="10397473" cy="138623"/>
          </a:xfrm>
        </p:spPr>
        <p:txBody>
          <a:bodyPr>
            <a:noAutofit/>
          </a:bodyPr>
          <a:lstStyle>
            <a:lvl1pPr marL="0" indent="0">
              <a:buNone/>
              <a:defRPr sz="637" b="0" i="0" spc="91" baseline="0">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Tree>
    <p:extLst>
      <p:ext uri="{BB962C8B-B14F-4D97-AF65-F5344CB8AC3E}">
        <p14:creationId xmlns:p14="http://schemas.microsoft.com/office/powerpoint/2010/main" val="24673955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AU_ M&amp;E 2 col text info slide Light">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A8FBD70-5955-A23D-4F74-5740CF1962C8}"/>
              </a:ext>
            </a:extLst>
          </p:cNvPr>
          <p:cNvSpPr/>
          <p:nvPr userDrawn="1"/>
        </p:nvSpPr>
        <p:spPr>
          <a:xfrm>
            <a:off x="0" y="8470"/>
            <a:ext cx="12192000" cy="684953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FF4E0"/>
          </a:solidFill>
        </p:spPr>
        <p:txBody>
          <a:bodyPr wrap="square" lIns="0" tIns="0" rIns="0" bIns="0" rtlCol="0"/>
          <a:lstStyle/>
          <a:p>
            <a:endParaRPr sz="1092"/>
          </a:p>
        </p:txBody>
      </p:sp>
      <p:sp>
        <p:nvSpPr>
          <p:cNvPr id="11" name="Rectangle 10">
            <a:extLst>
              <a:ext uri="{FF2B5EF4-FFF2-40B4-BE49-F238E27FC236}">
                <a16:creationId xmlns:a16="http://schemas.microsoft.com/office/drawing/2014/main" id="{577B06C4-5282-6E77-186A-8587F6FC128E}"/>
              </a:ext>
            </a:extLst>
          </p:cNvPr>
          <p:cNvSpPr/>
          <p:nvPr userDrawn="1"/>
        </p:nvSpPr>
        <p:spPr>
          <a:xfrm>
            <a:off x="-22043" y="-11005"/>
            <a:ext cx="12214043" cy="779431"/>
          </a:xfrm>
          <a:prstGeom prst="rect">
            <a:avLst/>
          </a:prstGeom>
          <a:solidFill>
            <a:srgbClr val="FBF7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92">
              <a:solidFill>
                <a:srgbClr val="E6DFFC"/>
              </a:solidFill>
            </a:endParaRPr>
          </a:p>
        </p:txBody>
      </p:sp>
      <p:sp>
        <p:nvSpPr>
          <p:cNvPr id="15" name="Text Placeholder 14">
            <a:extLst>
              <a:ext uri="{FF2B5EF4-FFF2-40B4-BE49-F238E27FC236}">
                <a16:creationId xmlns:a16="http://schemas.microsoft.com/office/drawing/2014/main" id="{F1C1FFE7-AE04-45A6-B180-66E2CE1EB085}"/>
              </a:ext>
            </a:extLst>
          </p:cNvPr>
          <p:cNvSpPr>
            <a:spLocks noGrp="1"/>
          </p:cNvSpPr>
          <p:nvPr>
            <p:ph type="body" sz="quarter" idx="10" hasCustomPrompt="1"/>
          </p:nvPr>
        </p:nvSpPr>
        <p:spPr>
          <a:xfrm>
            <a:off x="412048" y="348197"/>
            <a:ext cx="10397473" cy="369662"/>
          </a:xfrm>
        </p:spPr>
        <p:txBody>
          <a:bodyPr>
            <a:normAutofit/>
          </a:bodyPr>
          <a:lstStyle>
            <a:lvl1pPr marL="0" indent="0">
              <a:buNone/>
              <a:defRPr sz="1364">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6" name="Text Placeholder 14">
            <a:extLst>
              <a:ext uri="{FF2B5EF4-FFF2-40B4-BE49-F238E27FC236}">
                <a16:creationId xmlns:a16="http://schemas.microsoft.com/office/drawing/2014/main" id="{BBFA75C9-6352-1CC1-9392-027F96981547}"/>
              </a:ext>
            </a:extLst>
          </p:cNvPr>
          <p:cNvSpPr>
            <a:spLocks noGrp="1"/>
          </p:cNvSpPr>
          <p:nvPr>
            <p:ph type="body" sz="quarter" idx="11" hasCustomPrompt="1"/>
          </p:nvPr>
        </p:nvSpPr>
        <p:spPr>
          <a:xfrm>
            <a:off x="417926" y="194458"/>
            <a:ext cx="10397473" cy="138623"/>
          </a:xfrm>
        </p:spPr>
        <p:txBody>
          <a:bodyPr>
            <a:noAutofit/>
          </a:bodyPr>
          <a:lstStyle>
            <a:lvl1pPr marL="0" indent="0">
              <a:buNone/>
              <a:defRPr sz="637" b="0" i="0" spc="91" baseline="0">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18" name="Text Placeholder 17">
            <a:extLst>
              <a:ext uri="{FF2B5EF4-FFF2-40B4-BE49-F238E27FC236}">
                <a16:creationId xmlns:a16="http://schemas.microsoft.com/office/drawing/2014/main" id="{B1735FD1-E9BB-8F5B-111D-5B91B2C4887E}"/>
              </a:ext>
            </a:extLst>
          </p:cNvPr>
          <p:cNvSpPr>
            <a:spLocks noGrp="1"/>
          </p:cNvSpPr>
          <p:nvPr>
            <p:ph type="body" sz="quarter" idx="12"/>
          </p:nvPr>
        </p:nvSpPr>
        <p:spPr>
          <a:xfrm>
            <a:off x="661168" y="2504845"/>
            <a:ext cx="5123542" cy="3738733"/>
          </a:xfrm>
        </p:spPr>
        <p:txBody>
          <a:bodyPr/>
          <a:lstStyle>
            <a:lvl1pPr marL="0" indent="0">
              <a:buNone/>
              <a:defRPr/>
            </a:lvl1pPr>
            <a:lvl2pPr marL="277246" indent="0">
              <a:buNone/>
              <a:defRPr/>
            </a:lvl2pPr>
            <a:lvl3pPr marL="554492" indent="0">
              <a:buNone/>
              <a:defRPr/>
            </a:lvl3pPr>
            <a:lvl4pPr marL="831738" indent="0">
              <a:buNone/>
              <a:defRPr/>
            </a:lvl4pPr>
            <a:lvl5pPr marL="1108984"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9" name="Text Placeholder 17">
            <a:extLst>
              <a:ext uri="{FF2B5EF4-FFF2-40B4-BE49-F238E27FC236}">
                <a16:creationId xmlns:a16="http://schemas.microsoft.com/office/drawing/2014/main" id="{A1F3B59E-4B83-4E95-BAFC-1157BEE22573}"/>
              </a:ext>
            </a:extLst>
          </p:cNvPr>
          <p:cNvSpPr>
            <a:spLocks noGrp="1"/>
          </p:cNvSpPr>
          <p:nvPr>
            <p:ph type="body" sz="quarter" idx="13" hasCustomPrompt="1"/>
          </p:nvPr>
        </p:nvSpPr>
        <p:spPr>
          <a:xfrm>
            <a:off x="661168" y="1303444"/>
            <a:ext cx="5123542" cy="919290"/>
          </a:xfrm>
        </p:spPr>
        <p:txBody>
          <a:bodyPr>
            <a:normAutofit/>
          </a:bodyPr>
          <a:lstStyle>
            <a:lvl1pPr marL="0" indent="0">
              <a:lnSpc>
                <a:spcPct val="90000"/>
              </a:lnSpc>
              <a:buNone/>
              <a:defRPr sz="2668">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2" name="Text Placeholder 17">
            <a:extLst>
              <a:ext uri="{FF2B5EF4-FFF2-40B4-BE49-F238E27FC236}">
                <a16:creationId xmlns:a16="http://schemas.microsoft.com/office/drawing/2014/main" id="{99F55E7B-BDF7-E537-826D-7E0423F3EB93}"/>
              </a:ext>
            </a:extLst>
          </p:cNvPr>
          <p:cNvSpPr>
            <a:spLocks noGrp="1"/>
          </p:cNvSpPr>
          <p:nvPr>
            <p:ph type="body" sz="quarter" idx="14"/>
          </p:nvPr>
        </p:nvSpPr>
        <p:spPr>
          <a:xfrm>
            <a:off x="6373265" y="2504845"/>
            <a:ext cx="4862768" cy="3738733"/>
          </a:xfrm>
        </p:spPr>
        <p:txBody>
          <a:bodyPr/>
          <a:lstStyle>
            <a:lvl1pPr marL="0" indent="0">
              <a:buNone/>
              <a:defRPr/>
            </a:lvl1pPr>
            <a:lvl2pPr marL="277246" indent="0">
              <a:buNone/>
              <a:defRPr/>
            </a:lvl2pPr>
            <a:lvl3pPr marL="554492" indent="0">
              <a:buNone/>
              <a:defRPr/>
            </a:lvl3pPr>
            <a:lvl4pPr marL="831738" indent="0">
              <a:buNone/>
              <a:defRPr/>
            </a:lvl4pPr>
            <a:lvl5pPr marL="1108984"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 name="Text Placeholder 17">
            <a:extLst>
              <a:ext uri="{FF2B5EF4-FFF2-40B4-BE49-F238E27FC236}">
                <a16:creationId xmlns:a16="http://schemas.microsoft.com/office/drawing/2014/main" id="{AFB44F55-C3FB-71D1-89DA-E0A72939B0BE}"/>
              </a:ext>
            </a:extLst>
          </p:cNvPr>
          <p:cNvSpPr>
            <a:spLocks noGrp="1"/>
          </p:cNvSpPr>
          <p:nvPr>
            <p:ph type="body" sz="quarter" idx="15" hasCustomPrompt="1"/>
          </p:nvPr>
        </p:nvSpPr>
        <p:spPr>
          <a:xfrm>
            <a:off x="6373265" y="1303444"/>
            <a:ext cx="4862768" cy="919290"/>
          </a:xfrm>
        </p:spPr>
        <p:txBody>
          <a:bodyPr>
            <a:normAutofit/>
          </a:bodyPr>
          <a:lstStyle>
            <a:lvl1pPr marL="0" indent="0">
              <a:lnSpc>
                <a:spcPct val="90000"/>
              </a:lnSpc>
              <a:buNone/>
              <a:defRPr sz="2668">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pic>
        <p:nvPicPr>
          <p:cNvPr id="6" name="Graphic 5">
            <a:extLst>
              <a:ext uri="{FF2B5EF4-FFF2-40B4-BE49-F238E27FC236}">
                <a16:creationId xmlns:a16="http://schemas.microsoft.com/office/drawing/2014/main" id="{8AE00C19-AA6A-C93D-B16D-C14DBC67DE3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15089354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Intro_ M&amp;E 4 col info slide Light">
    <p:bg>
      <p:bgPr>
        <a:solidFill>
          <a:srgbClr val="E9F094"/>
        </a:solidFill>
        <a:effectLst/>
      </p:bgPr>
    </p:bg>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A8FBD70-5955-A23D-4F74-5740CF1962C8}"/>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FF4E0"/>
          </a:solidFill>
        </p:spPr>
        <p:txBody>
          <a:bodyPr wrap="square" lIns="0" tIns="0" rIns="0" bIns="0" rtlCol="0"/>
          <a:lstStyle/>
          <a:p>
            <a:endParaRPr sz="1092"/>
          </a:p>
        </p:txBody>
      </p:sp>
      <p:sp>
        <p:nvSpPr>
          <p:cNvPr id="6" name="object 4">
            <a:extLst>
              <a:ext uri="{FF2B5EF4-FFF2-40B4-BE49-F238E27FC236}">
                <a16:creationId xmlns:a16="http://schemas.microsoft.com/office/drawing/2014/main" id="{5E12CC9B-E8A6-89BA-26A3-EFC088E2B066}"/>
              </a:ext>
            </a:extLst>
          </p:cNvPr>
          <p:cNvSpPr/>
          <p:nvPr userDrawn="1"/>
        </p:nvSpPr>
        <p:spPr>
          <a:xfrm rot="16200000">
            <a:off x="3803903" y="-1530097"/>
            <a:ext cx="4584194" cy="12192000"/>
          </a:xfrm>
          <a:custGeom>
            <a:avLst/>
            <a:gdLst/>
            <a:ahLst/>
            <a:cxnLst/>
            <a:rect l="l" t="t" r="r" b="b"/>
            <a:pathLst>
              <a:path w="7038975" h="11294745">
                <a:moveTo>
                  <a:pt x="7038780" y="0"/>
                </a:moveTo>
                <a:lnTo>
                  <a:pt x="0" y="0"/>
                </a:lnTo>
                <a:lnTo>
                  <a:pt x="0" y="11294567"/>
                </a:lnTo>
                <a:lnTo>
                  <a:pt x="7038780" y="11294567"/>
                </a:lnTo>
                <a:lnTo>
                  <a:pt x="7038780" y="0"/>
                </a:lnTo>
                <a:close/>
              </a:path>
            </a:pathLst>
          </a:custGeom>
          <a:solidFill>
            <a:srgbClr val="E9F094"/>
          </a:solidFill>
        </p:spPr>
        <p:txBody>
          <a:bodyPr wrap="square" lIns="0" tIns="0" rIns="0" bIns="0" rtlCol="0"/>
          <a:lstStyle/>
          <a:p>
            <a:endParaRPr sz="1092"/>
          </a:p>
        </p:txBody>
      </p:sp>
      <p:sp>
        <p:nvSpPr>
          <p:cNvPr id="18" name="Text Placeholder 17">
            <a:extLst>
              <a:ext uri="{FF2B5EF4-FFF2-40B4-BE49-F238E27FC236}">
                <a16:creationId xmlns:a16="http://schemas.microsoft.com/office/drawing/2014/main" id="{B1735FD1-E9BB-8F5B-111D-5B91B2C4887E}"/>
              </a:ext>
            </a:extLst>
          </p:cNvPr>
          <p:cNvSpPr>
            <a:spLocks noGrp="1"/>
          </p:cNvSpPr>
          <p:nvPr>
            <p:ph type="body" sz="quarter" idx="12"/>
          </p:nvPr>
        </p:nvSpPr>
        <p:spPr>
          <a:xfrm>
            <a:off x="827947" y="4149799"/>
            <a:ext cx="2292511" cy="1866835"/>
          </a:xfrm>
        </p:spPr>
        <p:txBody>
          <a:bodyPr/>
          <a:lstStyle>
            <a:lvl1pPr marL="0" indent="0" algn="ctr">
              <a:buNone/>
              <a:defRPr sz="1213"/>
            </a:lvl1pPr>
            <a:lvl2pPr marL="277246" indent="0" algn="ctr">
              <a:buNone/>
              <a:defRPr/>
            </a:lvl2pPr>
            <a:lvl3pPr marL="554492" indent="0" algn="l">
              <a:buNone/>
              <a:defRPr/>
            </a:lvl3pPr>
            <a:lvl4pPr marL="831738" indent="0" algn="l">
              <a:buNone/>
              <a:defRPr/>
            </a:lvl4pPr>
            <a:lvl5pPr marL="1108984" indent="0" algn="l">
              <a:buNone/>
              <a:defRPr/>
            </a:lvl5pPr>
          </a:lstStyle>
          <a:p>
            <a:pPr lvl="0"/>
            <a:endParaRPr lang="en-US"/>
          </a:p>
        </p:txBody>
      </p:sp>
      <p:sp>
        <p:nvSpPr>
          <p:cNvPr id="19" name="Text Placeholder 17">
            <a:extLst>
              <a:ext uri="{FF2B5EF4-FFF2-40B4-BE49-F238E27FC236}">
                <a16:creationId xmlns:a16="http://schemas.microsoft.com/office/drawing/2014/main" id="{A1F3B59E-4B83-4E95-BAFC-1157BEE22573}"/>
              </a:ext>
            </a:extLst>
          </p:cNvPr>
          <p:cNvSpPr>
            <a:spLocks noGrp="1"/>
          </p:cNvSpPr>
          <p:nvPr>
            <p:ph type="body" sz="quarter" idx="13" hasCustomPrompt="1"/>
          </p:nvPr>
        </p:nvSpPr>
        <p:spPr>
          <a:xfrm>
            <a:off x="827947" y="3336585"/>
            <a:ext cx="2292511" cy="734879"/>
          </a:xfrm>
        </p:spPr>
        <p:txBody>
          <a:bodyPr anchor="ctr">
            <a:noAutofit/>
          </a:bodyPr>
          <a:lstStyle>
            <a:lvl1pPr marL="0" indent="0" algn="ctr">
              <a:lnSpc>
                <a:spcPct val="95000"/>
              </a:lnSpc>
              <a:buNone/>
              <a:defRPr sz="1455">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7" name="Text Placeholder 14">
            <a:extLst>
              <a:ext uri="{FF2B5EF4-FFF2-40B4-BE49-F238E27FC236}">
                <a16:creationId xmlns:a16="http://schemas.microsoft.com/office/drawing/2014/main" id="{13E3FE3F-9FAF-FAB9-C388-E0663C78D5A2}"/>
              </a:ext>
            </a:extLst>
          </p:cNvPr>
          <p:cNvSpPr>
            <a:spLocks noGrp="1"/>
          </p:cNvSpPr>
          <p:nvPr>
            <p:ph type="body" sz="quarter" idx="10" hasCustomPrompt="1"/>
          </p:nvPr>
        </p:nvSpPr>
        <p:spPr>
          <a:xfrm>
            <a:off x="412048" y="348197"/>
            <a:ext cx="10397473" cy="369662"/>
          </a:xfrm>
        </p:spPr>
        <p:txBody>
          <a:bodyPr>
            <a:normAutofit/>
          </a:bodyPr>
          <a:lstStyle>
            <a:lvl1pPr marL="0" indent="0">
              <a:buNone/>
              <a:defRPr sz="1364">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8" name="Text Placeholder 14">
            <a:extLst>
              <a:ext uri="{FF2B5EF4-FFF2-40B4-BE49-F238E27FC236}">
                <a16:creationId xmlns:a16="http://schemas.microsoft.com/office/drawing/2014/main" id="{B3CFF881-813C-91B0-C50C-A614BFDB9B6C}"/>
              </a:ext>
            </a:extLst>
          </p:cNvPr>
          <p:cNvSpPr>
            <a:spLocks noGrp="1"/>
          </p:cNvSpPr>
          <p:nvPr>
            <p:ph type="body" sz="quarter" idx="11" hasCustomPrompt="1"/>
          </p:nvPr>
        </p:nvSpPr>
        <p:spPr>
          <a:xfrm>
            <a:off x="417926" y="194458"/>
            <a:ext cx="10397473" cy="138623"/>
          </a:xfrm>
        </p:spPr>
        <p:txBody>
          <a:bodyPr>
            <a:noAutofit/>
          </a:bodyPr>
          <a:lstStyle>
            <a:lvl1pPr marL="0" indent="0">
              <a:buNone/>
              <a:defRPr sz="637" b="0" i="0" spc="91" baseline="0">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9" name="Picture Placeholder 10">
            <a:extLst>
              <a:ext uri="{FF2B5EF4-FFF2-40B4-BE49-F238E27FC236}">
                <a16:creationId xmlns:a16="http://schemas.microsoft.com/office/drawing/2014/main" id="{19D0549C-3487-B585-04C0-348C75798A2D}"/>
              </a:ext>
            </a:extLst>
          </p:cNvPr>
          <p:cNvSpPr>
            <a:spLocks noGrp="1"/>
          </p:cNvSpPr>
          <p:nvPr>
            <p:ph type="pic" sz="quarter" idx="17"/>
          </p:nvPr>
        </p:nvSpPr>
        <p:spPr>
          <a:xfrm>
            <a:off x="1142404" y="1303444"/>
            <a:ext cx="1756018" cy="1718444"/>
          </a:xfrm>
          <a:prstGeom prst="ellipse">
            <a:avLst/>
          </a:prstGeom>
        </p:spPr>
        <p:txBody>
          <a:bodyPr anchor="ctr"/>
          <a:lstStyle>
            <a:lvl1pPr marL="0" indent="0" algn="ctr">
              <a:buNone/>
              <a:defRPr/>
            </a:lvl1pPr>
          </a:lstStyle>
          <a:p>
            <a:endParaRPr lang="en-US"/>
          </a:p>
        </p:txBody>
      </p:sp>
      <p:sp>
        <p:nvSpPr>
          <p:cNvPr id="10" name="Text Placeholder 17">
            <a:extLst>
              <a:ext uri="{FF2B5EF4-FFF2-40B4-BE49-F238E27FC236}">
                <a16:creationId xmlns:a16="http://schemas.microsoft.com/office/drawing/2014/main" id="{4DF8FB95-72DB-D43E-BB8B-723852FA42A8}"/>
              </a:ext>
            </a:extLst>
          </p:cNvPr>
          <p:cNvSpPr>
            <a:spLocks noGrp="1"/>
          </p:cNvSpPr>
          <p:nvPr>
            <p:ph type="body" sz="quarter" idx="18"/>
          </p:nvPr>
        </p:nvSpPr>
        <p:spPr>
          <a:xfrm>
            <a:off x="3547504" y="4149799"/>
            <a:ext cx="2292511" cy="1866835"/>
          </a:xfrm>
        </p:spPr>
        <p:txBody>
          <a:bodyPr/>
          <a:lstStyle>
            <a:lvl1pPr marL="0" indent="0" algn="ctr">
              <a:buNone/>
              <a:defRPr sz="1213"/>
            </a:lvl1pPr>
            <a:lvl2pPr marL="277246" indent="0" algn="ctr">
              <a:buNone/>
              <a:defRPr/>
            </a:lvl2pPr>
            <a:lvl3pPr marL="554492" indent="0" algn="l">
              <a:buNone/>
              <a:defRPr/>
            </a:lvl3pPr>
            <a:lvl4pPr marL="831738" indent="0" algn="l">
              <a:buNone/>
              <a:defRPr/>
            </a:lvl4pPr>
            <a:lvl5pPr marL="1108984" indent="0" algn="l">
              <a:buNone/>
              <a:defRPr/>
            </a:lvl5pPr>
          </a:lstStyle>
          <a:p>
            <a:pPr lvl="0"/>
            <a:endParaRPr lang="en-US"/>
          </a:p>
        </p:txBody>
      </p:sp>
      <p:sp>
        <p:nvSpPr>
          <p:cNvPr id="11" name="Text Placeholder 17">
            <a:extLst>
              <a:ext uri="{FF2B5EF4-FFF2-40B4-BE49-F238E27FC236}">
                <a16:creationId xmlns:a16="http://schemas.microsoft.com/office/drawing/2014/main" id="{E4CB3023-72D7-64EE-097A-C2C43524F9DC}"/>
              </a:ext>
            </a:extLst>
          </p:cNvPr>
          <p:cNvSpPr>
            <a:spLocks noGrp="1"/>
          </p:cNvSpPr>
          <p:nvPr>
            <p:ph type="body" sz="quarter" idx="19" hasCustomPrompt="1"/>
          </p:nvPr>
        </p:nvSpPr>
        <p:spPr>
          <a:xfrm>
            <a:off x="3547504" y="3336585"/>
            <a:ext cx="2292511" cy="734879"/>
          </a:xfrm>
        </p:spPr>
        <p:txBody>
          <a:bodyPr anchor="ctr">
            <a:noAutofit/>
          </a:bodyPr>
          <a:lstStyle>
            <a:lvl1pPr marL="0" indent="0" algn="ctr">
              <a:lnSpc>
                <a:spcPct val="95000"/>
              </a:lnSpc>
              <a:buNone/>
              <a:defRPr sz="1455">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12" name="Picture Placeholder 10">
            <a:extLst>
              <a:ext uri="{FF2B5EF4-FFF2-40B4-BE49-F238E27FC236}">
                <a16:creationId xmlns:a16="http://schemas.microsoft.com/office/drawing/2014/main" id="{B285FA2D-01A2-8326-B2C3-DD307DFA4772}"/>
              </a:ext>
            </a:extLst>
          </p:cNvPr>
          <p:cNvSpPr>
            <a:spLocks noGrp="1"/>
          </p:cNvSpPr>
          <p:nvPr>
            <p:ph type="pic" sz="quarter" idx="20"/>
          </p:nvPr>
        </p:nvSpPr>
        <p:spPr>
          <a:xfrm>
            <a:off x="3861961" y="1303444"/>
            <a:ext cx="1756018" cy="1718444"/>
          </a:xfrm>
          <a:prstGeom prst="ellipse">
            <a:avLst/>
          </a:prstGeom>
        </p:spPr>
        <p:txBody>
          <a:bodyPr anchor="ctr"/>
          <a:lstStyle>
            <a:lvl1pPr marL="0" indent="0" algn="ctr">
              <a:buNone/>
              <a:defRPr/>
            </a:lvl1pPr>
          </a:lstStyle>
          <a:p>
            <a:endParaRPr lang="en-US"/>
          </a:p>
        </p:txBody>
      </p:sp>
      <p:sp>
        <p:nvSpPr>
          <p:cNvPr id="13" name="Text Placeholder 17">
            <a:extLst>
              <a:ext uri="{FF2B5EF4-FFF2-40B4-BE49-F238E27FC236}">
                <a16:creationId xmlns:a16="http://schemas.microsoft.com/office/drawing/2014/main" id="{12AC9204-AAF2-6B9D-65DF-D0424E7A924E}"/>
              </a:ext>
            </a:extLst>
          </p:cNvPr>
          <p:cNvSpPr>
            <a:spLocks noGrp="1"/>
          </p:cNvSpPr>
          <p:nvPr>
            <p:ph type="body" sz="quarter" idx="21"/>
          </p:nvPr>
        </p:nvSpPr>
        <p:spPr>
          <a:xfrm>
            <a:off x="6267061" y="4149799"/>
            <a:ext cx="2292511" cy="1866835"/>
          </a:xfrm>
        </p:spPr>
        <p:txBody>
          <a:bodyPr/>
          <a:lstStyle>
            <a:lvl1pPr marL="0" indent="0" algn="ctr">
              <a:buNone/>
              <a:defRPr sz="1213"/>
            </a:lvl1pPr>
            <a:lvl2pPr marL="277246" indent="0" algn="ctr">
              <a:buNone/>
              <a:defRPr/>
            </a:lvl2pPr>
            <a:lvl3pPr marL="554492" indent="0" algn="l">
              <a:buNone/>
              <a:defRPr/>
            </a:lvl3pPr>
            <a:lvl4pPr marL="831738" indent="0" algn="l">
              <a:buNone/>
              <a:defRPr/>
            </a:lvl4pPr>
            <a:lvl5pPr marL="1108984" indent="0" algn="l">
              <a:buNone/>
              <a:defRPr/>
            </a:lvl5pPr>
          </a:lstStyle>
          <a:p>
            <a:pPr lvl="0"/>
            <a:endParaRPr lang="en-US"/>
          </a:p>
        </p:txBody>
      </p:sp>
      <p:sp>
        <p:nvSpPr>
          <p:cNvPr id="14" name="Text Placeholder 17">
            <a:extLst>
              <a:ext uri="{FF2B5EF4-FFF2-40B4-BE49-F238E27FC236}">
                <a16:creationId xmlns:a16="http://schemas.microsoft.com/office/drawing/2014/main" id="{783E420D-F063-763C-D3BD-89C8D4A508B7}"/>
              </a:ext>
            </a:extLst>
          </p:cNvPr>
          <p:cNvSpPr>
            <a:spLocks noGrp="1"/>
          </p:cNvSpPr>
          <p:nvPr>
            <p:ph type="body" sz="quarter" idx="22" hasCustomPrompt="1"/>
          </p:nvPr>
        </p:nvSpPr>
        <p:spPr>
          <a:xfrm>
            <a:off x="6267061" y="3336585"/>
            <a:ext cx="2292511" cy="734879"/>
          </a:xfrm>
        </p:spPr>
        <p:txBody>
          <a:bodyPr anchor="ctr">
            <a:noAutofit/>
          </a:bodyPr>
          <a:lstStyle>
            <a:lvl1pPr marL="0" indent="0" algn="ctr">
              <a:lnSpc>
                <a:spcPct val="95000"/>
              </a:lnSpc>
              <a:buNone/>
              <a:defRPr sz="1455">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15" name="Picture Placeholder 10">
            <a:extLst>
              <a:ext uri="{FF2B5EF4-FFF2-40B4-BE49-F238E27FC236}">
                <a16:creationId xmlns:a16="http://schemas.microsoft.com/office/drawing/2014/main" id="{14071BF1-06AE-A857-48F0-5E293513E8CB}"/>
              </a:ext>
            </a:extLst>
          </p:cNvPr>
          <p:cNvSpPr>
            <a:spLocks noGrp="1"/>
          </p:cNvSpPr>
          <p:nvPr>
            <p:ph type="pic" sz="quarter" idx="23"/>
          </p:nvPr>
        </p:nvSpPr>
        <p:spPr>
          <a:xfrm>
            <a:off x="6581518" y="1303444"/>
            <a:ext cx="1756018" cy="1718444"/>
          </a:xfrm>
          <a:prstGeom prst="ellipse">
            <a:avLst/>
          </a:prstGeom>
        </p:spPr>
        <p:txBody>
          <a:bodyPr anchor="ctr"/>
          <a:lstStyle>
            <a:lvl1pPr marL="0" indent="0" algn="ctr">
              <a:buNone/>
              <a:defRPr/>
            </a:lvl1pPr>
          </a:lstStyle>
          <a:p>
            <a:endParaRPr lang="en-US"/>
          </a:p>
        </p:txBody>
      </p:sp>
      <p:sp>
        <p:nvSpPr>
          <p:cNvPr id="16" name="Text Placeholder 17">
            <a:extLst>
              <a:ext uri="{FF2B5EF4-FFF2-40B4-BE49-F238E27FC236}">
                <a16:creationId xmlns:a16="http://schemas.microsoft.com/office/drawing/2014/main" id="{AF270334-49BE-FBCC-CDA7-A835A96F58DD}"/>
              </a:ext>
            </a:extLst>
          </p:cNvPr>
          <p:cNvSpPr>
            <a:spLocks noGrp="1"/>
          </p:cNvSpPr>
          <p:nvPr>
            <p:ph type="body" sz="quarter" idx="24"/>
          </p:nvPr>
        </p:nvSpPr>
        <p:spPr>
          <a:xfrm>
            <a:off x="8986618" y="4149799"/>
            <a:ext cx="2292511" cy="1866835"/>
          </a:xfrm>
        </p:spPr>
        <p:txBody>
          <a:bodyPr/>
          <a:lstStyle>
            <a:lvl1pPr marL="0" indent="0" algn="ctr">
              <a:buNone/>
              <a:defRPr sz="1213"/>
            </a:lvl1pPr>
            <a:lvl2pPr marL="277246" indent="0" algn="ctr">
              <a:buNone/>
              <a:defRPr/>
            </a:lvl2pPr>
            <a:lvl3pPr marL="554492" indent="0" algn="l">
              <a:buNone/>
              <a:defRPr/>
            </a:lvl3pPr>
            <a:lvl4pPr marL="831738" indent="0" algn="l">
              <a:buNone/>
              <a:defRPr/>
            </a:lvl4pPr>
            <a:lvl5pPr marL="1108984" indent="0" algn="l">
              <a:buNone/>
              <a:defRPr/>
            </a:lvl5pPr>
          </a:lstStyle>
          <a:p>
            <a:pPr lvl="0"/>
            <a:endParaRPr lang="en-US"/>
          </a:p>
        </p:txBody>
      </p:sp>
      <p:sp>
        <p:nvSpPr>
          <p:cNvPr id="17" name="Text Placeholder 17">
            <a:extLst>
              <a:ext uri="{FF2B5EF4-FFF2-40B4-BE49-F238E27FC236}">
                <a16:creationId xmlns:a16="http://schemas.microsoft.com/office/drawing/2014/main" id="{0558FBDC-A3F5-B50F-B66E-3914706348E0}"/>
              </a:ext>
            </a:extLst>
          </p:cNvPr>
          <p:cNvSpPr>
            <a:spLocks noGrp="1"/>
          </p:cNvSpPr>
          <p:nvPr>
            <p:ph type="body" sz="quarter" idx="25" hasCustomPrompt="1"/>
          </p:nvPr>
        </p:nvSpPr>
        <p:spPr>
          <a:xfrm>
            <a:off x="8986618" y="3336585"/>
            <a:ext cx="2292511" cy="734879"/>
          </a:xfrm>
        </p:spPr>
        <p:txBody>
          <a:bodyPr anchor="ctr">
            <a:noAutofit/>
          </a:bodyPr>
          <a:lstStyle>
            <a:lvl1pPr marL="0" indent="0" algn="ctr">
              <a:lnSpc>
                <a:spcPct val="95000"/>
              </a:lnSpc>
              <a:buNone/>
              <a:defRPr sz="1455">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20" name="Picture Placeholder 10">
            <a:extLst>
              <a:ext uri="{FF2B5EF4-FFF2-40B4-BE49-F238E27FC236}">
                <a16:creationId xmlns:a16="http://schemas.microsoft.com/office/drawing/2014/main" id="{1D5AC9B5-A842-6B05-DBDA-B454443939E3}"/>
              </a:ext>
            </a:extLst>
          </p:cNvPr>
          <p:cNvSpPr>
            <a:spLocks noGrp="1"/>
          </p:cNvSpPr>
          <p:nvPr>
            <p:ph type="pic" sz="quarter" idx="26"/>
          </p:nvPr>
        </p:nvSpPr>
        <p:spPr>
          <a:xfrm>
            <a:off x="9301075" y="1303444"/>
            <a:ext cx="1756018" cy="1718444"/>
          </a:xfrm>
          <a:prstGeom prst="ellipse">
            <a:avLst/>
          </a:prstGeom>
        </p:spPr>
        <p:txBody>
          <a:bodyPr anchor="ctr"/>
          <a:lstStyle>
            <a:lvl1pPr marL="0" indent="0" algn="ctr">
              <a:buNone/>
              <a:defRPr/>
            </a:lvl1pPr>
          </a:lstStyle>
          <a:p>
            <a:endParaRPr lang="en-US"/>
          </a:p>
        </p:txBody>
      </p:sp>
    </p:spTree>
    <p:extLst>
      <p:ext uri="{BB962C8B-B14F-4D97-AF65-F5344CB8AC3E}">
        <p14:creationId xmlns:p14="http://schemas.microsoft.com/office/powerpoint/2010/main" val="5592835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AU_ M&amp;E 2 col letter slide plus corner logo Green">
    <p:spTree>
      <p:nvGrpSpPr>
        <p:cNvPr id="1" name=""/>
        <p:cNvGrpSpPr/>
        <p:nvPr/>
      </p:nvGrpSpPr>
      <p:grpSpPr>
        <a:xfrm>
          <a:off x="0" y="0"/>
          <a:ext cx="0" cy="0"/>
          <a:chOff x="0" y="0"/>
          <a:chExt cx="0" cy="0"/>
        </a:xfrm>
      </p:grpSpPr>
      <p:sp>
        <p:nvSpPr>
          <p:cNvPr id="3" name="object 2">
            <a:extLst>
              <a:ext uri="{FF2B5EF4-FFF2-40B4-BE49-F238E27FC236}">
                <a16:creationId xmlns:a16="http://schemas.microsoft.com/office/drawing/2014/main" id="{ACB2E524-4601-CE22-1BF8-B90FFBFEB3AB}"/>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8A989A"/>
          </a:solidFill>
        </p:spPr>
        <p:txBody>
          <a:bodyPr wrap="square" lIns="0" tIns="0" rIns="0" bIns="0" rtlCol="0"/>
          <a:lstStyle/>
          <a:p>
            <a:endParaRPr sz="1092"/>
          </a:p>
        </p:txBody>
      </p:sp>
      <p:sp>
        <p:nvSpPr>
          <p:cNvPr id="5" name="object 7">
            <a:extLst>
              <a:ext uri="{FF2B5EF4-FFF2-40B4-BE49-F238E27FC236}">
                <a16:creationId xmlns:a16="http://schemas.microsoft.com/office/drawing/2014/main" id="{0207A78D-B19A-B69C-C35A-B917E4937E57}"/>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chemeClr val="bg1"/>
          </a:solidFill>
        </p:spPr>
        <p:txBody>
          <a:bodyPr wrap="square" lIns="0" tIns="0" rIns="0" bIns="0" rtlCol="0"/>
          <a:lstStyle/>
          <a:p>
            <a:endParaRPr sz="1092">
              <a:solidFill>
                <a:schemeClr val="bg1"/>
              </a:solidFill>
            </a:endParaRPr>
          </a:p>
        </p:txBody>
      </p:sp>
      <p:sp>
        <p:nvSpPr>
          <p:cNvPr id="2" name="Text Placeholder 17">
            <a:extLst>
              <a:ext uri="{FF2B5EF4-FFF2-40B4-BE49-F238E27FC236}">
                <a16:creationId xmlns:a16="http://schemas.microsoft.com/office/drawing/2014/main" id="{92135E51-0291-A2ED-1A12-BB9A48EB5F82}"/>
              </a:ext>
            </a:extLst>
          </p:cNvPr>
          <p:cNvSpPr>
            <a:spLocks noGrp="1"/>
          </p:cNvSpPr>
          <p:nvPr>
            <p:ph type="body" sz="quarter" idx="12"/>
          </p:nvPr>
        </p:nvSpPr>
        <p:spPr>
          <a:xfrm>
            <a:off x="6881587" y="3041099"/>
            <a:ext cx="4354446" cy="3188335"/>
          </a:xfrm>
        </p:spPr>
        <p:txBody>
          <a:bodyPr/>
          <a:lstStyle>
            <a:lvl1pPr marL="0" indent="0" algn="ctr">
              <a:buNone/>
              <a:defRPr>
                <a:solidFill>
                  <a:schemeClr val="bg1"/>
                </a:solidFill>
              </a:defRPr>
            </a:lvl1pPr>
            <a:lvl2pPr marL="277246" indent="0" algn="ctr">
              <a:buNone/>
              <a:defRPr>
                <a:solidFill>
                  <a:schemeClr val="bg1"/>
                </a:solidFill>
              </a:defRPr>
            </a:lvl2pPr>
            <a:lvl3pPr marL="554492" indent="0" algn="ctr">
              <a:buNone/>
              <a:defRPr>
                <a:solidFill>
                  <a:schemeClr val="bg1"/>
                </a:solidFill>
              </a:defRPr>
            </a:lvl3pPr>
            <a:lvl4pPr marL="831738" indent="0" algn="ctr">
              <a:buNone/>
              <a:defRPr>
                <a:solidFill>
                  <a:schemeClr val="bg1"/>
                </a:solidFill>
              </a:defRPr>
            </a:lvl4pPr>
            <a:lvl5pPr marL="1108984" indent="0" algn="ctr">
              <a:buNone/>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Text Placeholder 17">
            <a:extLst>
              <a:ext uri="{FF2B5EF4-FFF2-40B4-BE49-F238E27FC236}">
                <a16:creationId xmlns:a16="http://schemas.microsoft.com/office/drawing/2014/main" id="{DBADC646-9882-CFB5-9B28-622597A6395F}"/>
              </a:ext>
            </a:extLst>
          </p:cNvPr>
          <p:cNvSpPr>
            <a:spLocks noGrp="1"/>
          </p:cNvSpPr>
          <p:nvPr>
            <p:ph type="body" sz="quarter" idx="13" hasCustomPrompt="1"/>
          </p:nvPr>
        </p:nvSpPr>
        <p:spPr>
          <a:xfrm>
            <a:off x="6881587" y="1303444"/>
            <a:ext cx="4354446" cy="1558681"/>
          </a:xfrm>
        </p:spPr>
        <p:txBody>
          <a:bodyPr anchor="ctr">
            <a:normAutofit/>
          </a:bodyPr>
          <a:lstStyle>
            <a:lvl1pPr marL="0" indent="0" algn="ctr">
              <a:lnSpc>
                <a:spcPct val="90000"/>
              </a:lnSpc>
              <a:buNone/>
              <a:defRPr sz="2668">
                <a:solidFill>
                  <a:srgbClr val="FBF78E"/>
                </a:solidFill>
                <a:latin typeface="Arsenica Antiqua DemiBold" pitchFamily="2" charset="0"/>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TITLE</a:t>
            </a:r>
          </a:p>
        </p:txBody>
      </p:sp>
      <p:sp>
        <p:nvSpPr>
          <p:cNvPr id="10" name="Text Placeholder 14">
            <a:extLst>
              <a:ext uri="{FF2B5EF4-FFF2-40B4-BE49-F238E27FC236}">
                <a16:creationId xmlns:a16="http://schemas.microsoft.com/office/drawing/2014/main" id="{4761C907-3E9C-C772-46E4-0057D2B50F3B}"/>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chemeClr val="bg1"/>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pic>
        <p:nvPicPr>
          <p:cNvPr id="7" name="Picture 6">
            <a:extLst>
              <a:ext uri="{FF2B5EF4-FFF2-40B4-BE49-F238E27FC236}">
                <a16:creationId xmlns:a16="http://schemas.microsoft.com/office/drawing/2014/main" id="{8A7EB7EB-90A6-4AD7-83DE-FA13A7BCE14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1353508">
            <a:off x="792942" y="40758"/>
            <a:ext cx="6783298" cy="6285387"/>
          </a:xfrm>
          <a:prstGeom prst="rect">
            <a:avLst/>
          </a:prstGeom>
          <a:effectLst>
            <a:outerShdw blurRad="416238" dist="38100" dir="5400000" sx="104000" sy="104000" algn="t" rotWithShape="0">
              <a:prstClr val="black">
                <a:alpha val="12406"/>
              </a:prstClr>
            </a:outerShdw>
          </a:effectLst>
        </p:spPr>
      </p:pic>
      <p:sp>
        <p:nvSpPr>
          <p:cNvPr id="8" name="Text Placeholder 17">
            <a:extLst>
              <a:ext uri="{FF2B5EF4-FFF2-40B4-BE49-F238E27FC236}">
                <a16:creationId xmlns:a16="http://schemas.microsoft.com/office/drawing/2014/main" id="{59C45745-2ECC-8D94-1DB0-3525FBE32081}"/>
              </a:ext>
            </a:extLst>
          </p:cNvPr>
          <p:cNvSpPr>
            <a:spLocks noGrp="1"/>
          </p:cNvSpPr>
          <p:nvPr>
            <p:ph type="body" sz="quarter" idx="14" hasCustomPrompt="1"/>
          </p:nvPr>
        </p:nvSpPr>
        <p:spPr>
          <a:xfrm rot="21370705">
            <a:off x="883523" y="2065995"/>
            <a:ext cx="5181660" cy="2443793"/>
          </a:xfrm>
        </p:spPr>
        <p:txBody>
          <a:bodyPr anchor="ctr">
            <a:normAutofit/>
          </a:bodyPr>
          <a:lstStyle>
            <a:lvl1pPr marL="0" indent="0" algn="ctr">
              <a:lnSpc>
                <a:spcPct val="150000"/>
              </a:lnSpc>
              <a:buNone/>
              <a:defRPr sz="1213" b="0" i="0" spc="364" baseline="0">
                <a:latin typeface="Gabarito Medium" pitchFamily="2" charset="77"/>
              </a:defRPr>
            </a:lvl1pPr>
            <a:lvl2pPr marL="277246" indent="0" algn="ctr">
              <a:buNone/>
              <a:defRPr>
                <a:latin typeface="Meie Script" pitchFamily="2" charset="77"/>
              </a:defRPr>
            </a:lvl2pPr>
            <a:lvl3pPr marL="554492" indent="0" algn="ctr">
              <a:buNone/>
              <a:defRPr>
                <a:latin typeface="Meie Script" pitchFamily="2" charset="77"/>
              </a:defRPr>
            </a:lvl3pPr>
            <a:lvl4pPr marL="831738" indent="0" algn="ctr">
              <a:buNone/>
              <a:defRPr>
                <a:latin typeface="Meie Script" pitchFamily="2" charset="77"/>
              </a:defRPr>
            </a:lvl4pPr>
            <a:lvl5pPr marL="1108984" indent="0" algn="ctr">
              <a:buNone/>
              <a:defRPr>
                <a:latin typeface="Meie Script" pitchFamily="2" charset="77"/>
              </a:defRPr>
            </a:lvl5pPr>
          </a:lstStyle>
          <a:p>
            <a:pPr lvl="0"/>
            <a:r>
              <a:rPr lang="en-GB"/>
              <a:t>CLICK TO EDIT MASTER TITLE</a:t>
            </a:r>
            <a:endParaRPr lang="en-US"/>
          </a:p>
        </p:txBody>
      </p:sp>
      <p:sp>
        <p:nvSpPr>
          <p:cNvPr id="11" name="Text Placeholder 17">
            <a:extLst>
              <a:ext uri="{FF2B5EF4-FFF2-40B4-BE49-F238E27FC236}">
                <a16:creationId xmlns:a16="http://schemas.microsoft.com/office/drawing/2014/main" id="{702D1677-E513-8798-0285-437E448A0C6F}"/>
              </a:ext>
            </a:extLst>
          </p:cNvPr>
          <p:cNvSpPr>
            <a:spLocks noGrp="1"/>
          </p:cNvSpPr>
          <p:nvPr>
            <p:ph type="body" sz="quarter" idx="15" hasCustomPrompt="1"/>
          </p:nvPr>
        </p:nvSpPr>
        <p:spPr>
          <a:xfrm rot="21370705">
            <a:off x="1039393" y="4587273"/>
            <a:ext cx="5181660" cy="666797"/>
          </a:xfrm>
        </p:spPr>
        <p:txBody>
          <a:bodyPr anchor="ctr">
            <a:normAutofit/>
          </a:bodyPr>
          <a:lstStyle>
            <a:lvl1pPr marL="0" indent="0" algn="ctr">
              <a:lnSpc>
                <a:spcPct val="125000"/>
              </a:lnSpc>
              <a:buNone/>
              <a:defRPr sz="1940" b="0" i="0" spc="0" baseline="0">
                <a:latin typeface="Meie Script" pitchFamily="2" charset="77"/>
              </a:defRPr>
            </a:lvl1pPr>
            <a:lvl2pPr marL="277246" indent="0" algn="ctr">
              <a:buNone/>
              <a:defRPr>
                <a:latin typeface="Meie Script" pitchFamily="2" charset="77"/>
              </a:defRPr>
            </a:lvl2pPr>
            <a:lvl3pPr marL="554492" indent="0" algn="ctr">
              <a:buNone/>
              <a:defRPr>
                <a:latin typeface="Meie Script" pitchFamily="2" charset="77"/>
              </a:defRPr>
            </a:lvl3pPr>
            <a:lvl4pPr marL="831738" indent="0" algn="ctr">
              <a:buNone/>
              <a:defRPr>
                <a:latin typeface="Meie Script" pitchFamily="2" charset="77"/>
              </a:defRPr>
            </a:lvl4pPr>
            <a:lvl5pPr marL="1108984" indent="0" algn="ctr">
              <a:buNone/>
              <a:defRPr>
                <a:latin typeface="Meie Script" pitchFamily="2" charset="77"/>
              </a:defRPr>
            </a:lvl5pPr>
          </a:lstStyle>
          <a:p>
            <a:pPr lvl="0"/>
            <a:r>
              <a:rPr lang="en-GB"/>
              <a:t>Click to edit master title</a:t>
            </a:r>
            <a:endParaRPr lang="en-US"/>
          </a:p>
        </p:txBody>
      </p:sp>
      <p:pic>
        <p:nvPicPr>
          <p:cNvPr id="13" name="Graphic 12">
            <a:extLst>
              <a:ext uri="{FF2B5EF4-FFF2-40B4-BE49-F238E27FC236}">
                <a16:creationId xmlns:a16="http://schemas.microsoft.com/office/drawing/2014/main" id="{CD5EA369-EB43-FE3A-1349-1A7076DD97F8}"/>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3" y="27946"/>
            <a:ext cx="913606" cy="740480"/>
          </a:xfrm>
          <a:prstGeom prst="rect">
            <a:avLst/>
          </a:prstGeom>
        </p:spPr>
      </p:pic>
    </p:spTree>
    <p:extLst>
      <p:ext uri="{BB962C8B-B14F-4D97-AF65-F5344CB8AC3E}">
        <p14:creationId xmlns:p14="http://schemas.microsoft.com/office/powerpoint/2010/main" val="15996494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AU_ M&amp;E Dk Grey Brush Title plus corner logo  Yellow">
    <p:spTree>
      <p:nvGrpSpPr>
        <p:cNvPr id="1" name=""/>
        <p:cNvGrpSpPr/>
        <p:nvPr/>
      </p:nvGrpSpPr>
      <p:grpSpPr>
        <a:xfrm>
          <a:off x="0" y="0"/>
          <a:ext cx="0" cy="0"/>
          <a:chOff x="0" y="0"/>
          <a:chExt cx="0" cy="0"/>
        </a:xfrm>
      </p:grpSpPr>
      <p:sp>
        <p:nvSpPr>
          <p:cNvPr id="5" name="object 2">
            <a:extLst>
              <a:ext uri="{FF2B5EF4-FFF2-40B4-BE49-F238E27FC236}">
                <a16:creationId xmlns:a16="http://schemas.microsoft.com/office/drawing/2014/main" id="{CFC4096E-3593-35E2-9A69-339D68C14DDB}"/>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2EE72"/>
          </a:solidFill>
        </p:spPr>
        <p:txBody>
          <a:bodyPr wrap="square" lIns="0" tIns="0" rIns="0" bIns="0" rtlCol="0"/>
          <a:lstStyle/>
          <a:p>
            <a:endParaRPr sz="1092">
              <a:solidFill>
                <a:srgbClr val="F2EE72"/>
              </a:solidFill>
            </a:endParaRPr>
          </a:p>
        </p:txBody>
      </p:sp>
      <p:sp>
        <p:nvSpPr>
          <p:cNvPr id="7" name="Text Placeholder 14">
            <a:extLst>
              <a:ext uri="{FF2B5EF4-FFF2-40B4-BE49-F238E27FC236}">
                <a16:creationId xmlns:a16="http://schemas.microsoft.com/office/drawing/2014/main" id="{0256B696-CC84-C6D1-8BEA-2DBE97FF37E9}"/>
              </a:ext>
            </a:extLst>
          </p:cNvPr>
          <p:cNvSpPr>
            <a:spLocks noGrp="1"/>
          </p:cNvSpPr>
          <p:nvPr>
            <p:ph type="body" sz="quarter" idx="10" hasCustomPrompt="1"/>
          </p:nvPr>
        </p:nvSpPr>
        <p:spPr>
          <a:xfrm>
            <a:off x="0" y="1303444"/>
            <a:ext cx="12175048" cy="4805605"/>
          </a:xfrm>
        </p:spPr>
        <p:txBody>
          <a:bodyPr anchor="ctr">
            <a:noAutofit/>
          </a:bodyPr>
          <a:lstStyle>
            <a:lvl1pPr marL="0" indent="0" algn="ctr">
              <a:lnSpc>
                <a:spcPct val="90000"/>
              </a:lnSpc>
              <a:buNone/>
              <a:defRPr sz="19102">
                <a:solidFill>
                  <a:srgbClr val="565565"/>
                </a:solidFill>
                <a:latin typeface="Hacksaw" panose="02000500000000000000"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TO EDIT TITLE</a:t>
            </a:r>
          </a:p>
        </p:txBody>
      </p:sp>
      <p:sp>
        <p:nvSpPr>
          <p:cNvPr id="2" name="Text Placeholder 14">
            <a:extLst>
              <a:ext uri="{FF2B5EF4-FFF2-40B4-BE49-F238E27FC236}">
                <a16:creationId xmlns:a16="http://schemas.microsoft.com/office/drawing/2014/main" id="{7A30A16B-485B-ED71-7D12-530AD626120B}"/>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3" name="object 7">
            <a:extLst>
              <a:ext uri="{FF2B5EF4-FFF2-40B4-BE49-F238E27FC236}">
                <a16:creationId xmlns:a16="http://schemas.microsoft.com/office/drawing/2014/main" id="{C0FB4F98-7B34-3494-20CB-8F7FEDAB11B7}"/>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4" name="Graphic 3">
            <a:extLst>
              <a:ext uri="{FF2B5EF4-FFF2-40B4-BE49-F238E27FC236}">
                <a16:creationId xmlns:a16="http://schemas.microsoft.com/office/drawing/2014/main" id="{CB3C8B9C-F473-426A-55EC-A7C360A3D8E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22761095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AU_ M&amp;E Light Title plus flag and corner logo Light">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CBC405C6-442B-4A2D-886B-5F6C6A25E7AC}"/>
              </a:ext>
            </a:extLst>
          </p:cNvPr>
          <p:cNvSpPr/>
          <p:nvPr userDrawn="1"/>
        </p:nvSpPr>
        <p:spPr>
          <a:xfrm>
            <a:off x="0" y="1"/>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FF4E0"/>
          </a:solidFill>
        </p:spPr>
        <p:txBody>
          <a:bodyPr wrap="square" lIns="0" tIns="0" rIns="0" bIns="0" rtlCol="0"/>
          <a:lstStyle/>
          <a:p>
            <a:endParaRPr sz="1092"/>
          </a:p>
        </p:txBody>
      </p:sp>
      <p:pic>
        <p:nvPicPr>
          <p:cNvPr id="6" name="object 3">
            <a:extLst>
              <a:ext uri="{FF2B5EF4-FFF2-40B4-BE49-F238E27FC236}">
                <a16:creationId xmlns:a16="http://schemas.microsoft.com/office/drawing/2014/main" id="{61D32AA0-CFA0-A274-6AFF-E04108F3C8DD}"/>
              </a:ext>
            </a:extLst>
          </p:cNvPr>
          <p:cNvPicPr/>
          <p:nvPr userDrawn="1"/>
        </p:nvPicPr>
        <p:blipFill>
          <a:blip r:embed="rId2" cstate="email">
            <a:extLst>
              <a:ext uri="{28A0092B-C50C-407E-A947-70E740481C1C}">
                <a14:useLocalDpi xmlns:a14="http://schemas.microsoft.com/office/drawing/2010/main"/>
              </a:ext>
            </a:extLst>
          </a:blip>
          <a:srcRect/>
          <a:stretch/>
        </p:blipFill>
        <p:spPr>
          <a:xfrm>
            <a:off x="298075" y="414170"/>
            <a:ext cx="11653125" cy="6268851"/>
          </a:xfrm>
          <a:prstGeom prst="rect">
            <a:avLst/>
          </a:prstGeom>
        </p:spPr>
      </p:pic>
      <p:sp>
        <p:nvSpPr>
          <p:cNvPr id="7" name="Text Placeholder 14">
            <a:extLst>
              <a:ext uri="{FF2B5EF4-FFF2-40B4-BE49-F238E27FC236}">
                <a16:creationId xmlns:a16="http://schemas.microsoft.com/office/drawing/2014/main" id="{0256B696-CC84-C6D1-8BEA-2DBE97FF37E9}"/>
              </a:ext>
            </a:extLst>
          </p:cNvPr>
          <p:cNvSpPr>
            <a:spLocks noGrp="1"/>
          </p:cNvSpPr>
          <p:nvPr>
            <p:ph type="body" sz="quarter" idx="10" hasCustomPrompt="1"/>
          </p:nvPr>
        </p:nvSpPr>
        <p:spPr>
          <a:xfrm>
            <a:off x="0" y="1072405"/>
            <a:ext cx="12175048" cy="5036644"/>
          </a:xfrm>
        </p:spPr>
        <p:txBody>
          <a:bodyPr anchor="ctr">
            <a:normAutofit/>
          </a:bodyPr>
          <a:lstStyle>
            <a:lvl1pPr marL="0" indent="0" algn="ctr">
              <a:lnSpc>
                <a:spcPct val="90000"/>
              </a:lnSpc>
              <a:buNone/>
              <a:defRPr sz="5154">
                <a:solidFill>
                  <a:srgbClr val="565565"/>
                </a:solidFill>
                <a:latin typeface="Arsenica Antiqua DemiBold" pitchFamily="2" charset="0"/>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TO EDIT MASTER TITLE</a:t>
            </a:r>
          </a:p>
        </p:txBody>
      </p:sp>
      <p:sp>
        <p:nvSpPr>
          <p:cNvPr id="3" name="Text Placeholder 14">
            <a:extLst>
              <a:ext uri="{FF2B5EF4-FFF2-40B4-BE49-F238E27FC236}">
                <a16:creationId xmlns:a16="http://schemas.microsoft.com/office/drawing/2014/main" id="{E6552D62-8AB1-BC19-A6FD-B93CC6848FCC}"/>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5" name="object 7">
            <a:extLst>
              <a:ext uri="{FF2B5EF4-FFF2-40B4-BE49-F238E27FC236}">
                <a16:creationId xmlns:a16="http://schemas.microsoft.com/office/drawing/2014/main" id="{E68ED8AE-2E21-0475-7E16-9F0C544DA297}"/>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8" name="Graphic 7">
            <a:extLst>
              <a:ext uri="{FF2B5EF4-FFF2-40B4-BE49-F238E27FC236}">
                <a16:creationId xmlns:a16="http://schemas.microsoft.com/office/drawing/2014/main" id="{4AD32288-8D80-1D1D-25D8-0059714B13D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6336236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AU_ M&amp;E Editable Title Logo Slide plus subhead and Settlers Brushscript Grey">
    <p:spTree>
      <p:nvGrpSpPr>
        <p:cNvPr id="1" name=""/>
        <p:cNvGrpSpPr/>
        <p:nvPr/>
      </p:nvGrpSpPr>
      <p:grpSpPr>
        <a:xfrm>
          <a:off x="0" y="0"/>
          <a:ext cx="0" cy="0"/>
          <a:chOff x="0" y="0"/>
          <a:chExt cx="0" cy="0"/>
        </a:xfrm>
      </p:grpSpPr>
      <p:sp>
        <p:nvSpPr>
          <p:cNvPr id="11" name="object 2">
            <a:extLst>
              <a:ext uri="{FF2B5EF4-FFF2-40B4-BE49-F238E27FC236}">
                <a16:creationId xmlns:a16="http://schemas.microsoft.com/office/drawing/2014/main" id="{155BCC62-DCD0-D476-7A59-BCA3D1DFD02A}"/>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E0DEE2"/>
          </a:solidFill>
        </p:spPr>
        <p:txBody>
          <a:bodyPr wrap="square" lIns="0" tIns="0" rIns="0" bIns="0" rtlCol="0"/>
          <a:lstStyle/>
          <a:p>
            <a:endParaRPr sz="1092">
              <a:solidFill>
                <a:srgbClr val="F2EE72"/>
              </a:solidFill>
            </a:endParaRPr>
          </a:p>
        </p:txBody>
      </p:sp>
      <p:sp>
        <p:nvSpPr>
          <p:cNvPr id="3" name="object 3">
            <a:extLst>
              <a:ext uri="{FF2B5EF4-FFF2-40B4-BE49-F238E27FC236}">
                <a16:creationId xmlns:a16="http://schemas.microsoft.com/office/drawing/2014/main" id="{B37BE6D8-A139-B9AB-74CE-41B4302EF5F2}"/>
              </a:ext>
            </a:extLst>
          </p:cNvPr>
          <p:cNvSpPr txBox="1"/>
          <p:nvPr userDrawn="1"/>
        </p:nvSpPr>
        <p:spPr>
          <a:xfrm>
            <a:off x="-4393895" y="298801"/>
            <a:ext cx="20563891" cy="14008177"/>
          </a:xfrm>
          <a:prstGeom prst="rect">
            <a:avLst/>
          </a:prstGeom>
        </p:spPr>
        <p:txBody>
          <a:bodyPr vert="horz" wrap="square" lIns="0" tIns="10397" rIns="0" bIns="0" rtlCol="0">
            <a:spAutoFit/>
          </a:bodyPr>
          <a:lstStyle/>
          <a:p>
            <a:pPr marL="7701" algn="ctr">
              <a:lnSpc>
                <a:spcPct val="100000"/>
              </a:lnSpc>
              <a:spcBef>
                <a:spcPts val="82"/>
              </a:spcBef>
            </a:pPr>
            <a:r>
              <a:rPr lang="en-GB" sz="45480" kern="600" spc="-3032" baseline="0">
                <a:solidFill>
                  <a:srgbClr val="FBF78E"/>
                </a:solidFill>
                <a:latin typeface="Hacksaw"/>
                <a:cs typeface="Hacksaw"/>
              </a:rPr>
              <a:t>SETTLERS</a:t>
            </a:r>
            <a:endParaRPr sz="45480" kern="600" spc="-3032" baseline="0">
              <a:solidFill>
                <a:srgbClr val="FBF78E"/>
              </a:solidFill>
              <a:latin typeface="Hacksaw"/>
              <a:cs typeface="Hacksaw"/>
            </a:endParaRPr>
          </a:p>
        </p:txBody>
      </p:sp>
      <p:sp>
        <p:nvSpPr>
          <p:cNvPr id="7" name="Text Placeholder 14">
            <a:extLst>
              <a:ext uri="{FF2B5EF4-FFF2-40B4-BE49-F238E27FC236}">
                <a16:creationId xmlns:a16="http://schemas.microsoft.com/office/drawing/2014/main" id="{5A537BB4-35AD-36D3-76A2-1354F66DF45A}"/>
              </a:ext>
            </a:extLst>
          </p:cNvPr>
          <p:cNvSpPr>
            <a:spLocks noGrp="1"/>
          </p:cNvSpPr>
          <p:nvPr>
            <p:ph type="body" sz="quarter" idx="10" hasCustomPrompt="1"/>
          </p:nvPr>
        </p:nvSpPr>
        <p:spPr>
          <a:xfrm>
            <a:off x="10213" y="6109049"/>
            <a:ext cx="12181787" cy="748951"/>
          </a:xfrm>
        </p:spPr>
        <p:txBody>
          <a:bodyPr>
            <a:normAutofit/>
          </a:bodyPr>
          <a:lstStyle>
            <a:lvl1pPr marL="0" indent="0" algn="ctr">
              <a:buNone/>
              <a:defRPr sz="1455" spc="364" baseline="0">
                <a:solidFill>
                  <a:srgbClr val="565565"/>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a:t>CLICK TO ADD OPTIONAL SUBTITLE</a:t>
            </a:r>
          </a:p>
        </p:txBody>
      </p:sp>
      <p:sp>
        <p:nvSpPr>
          <p:cNvPr id="9" name="Text Placeholder 14">
            <a:extLst>
              <a:ext uri="{FF2B5EF4-FFF2-40B4-BE49-F238E27FC236}">
                <a16:creationId xmlns:a16="http://schemas.microsoft.com/office/drawing/2014/main" id="{0A09BDD5-ABCF-D165-84E3-289036789413}"/>
              </a:ext>
            </a:extLst>
          </p:cNvPr>
          <p:cNvSpPr>
            <a:spLocks noGrp="1"/>
          </p:cNvSpPr>
          <p:nvPr>
            <p:ph type="body" sz="quarter" idx="11" hasCustomPrompt="1"/>
          </p:nvPr>
        </p:nvSpPr>
        <p:spPr>
          <a:xfrm>
            <a:off x="24948" y="3054525"/>
            <a:ext cx="12181787" cy="748951"/>
          </a:xfrm>
        </p:spPr>
        <p:txBody>
          <a:bodyPr>
            <a:normAutofit/>
          </a:bodyPr>
          <a:lstStyle>
            <a:lvl1pPr marL="0" indent="0" algn="ctr">
              <a:buNone/>
              <a:defRPr sz="2911" spc="788" baseline="0">
                <a:solidFill>
                  <a:srgbClr val="565565"/>
                </a:solidFill>
                <a:latin typeface="Boldoa Mat" pitchFamily="2" charset="77"/>
              </a:defRPr>
            </a:lvl1pPr>
            <a:lvl2pPr marL="277246" indent="0">
              <a:buNone/>
              <a:defRPr>
                <a:solidFill>
                  <a:schemeClr val="bg1"/>
                </a:solidFill>
                <a:latin typeface="Boldoa Mat" pitchFamily="2" charset="77"/>
              </a:defRPr>
            </a:lvl2pPr>
            <a:lvl3pPr marL="554492" indent="0">
              <a:buNone/>
              <a:defRPr>
                <a:solidFill>
                  <a:schemeClr val="bg1"/>
                </a:solidFill>
                <a:latin typeface="Boldoa Mat" pitchFamily="2" charset="77"/>
              </a:defRPr>
            </a:lvl3pPr>
            <a:lvl4pPr marL="831738" indent="0">
              <a:buNone/>
              <a:defRPr>
                <a:solidFill>
                  <a:schemeClr val="bg1"/>
                </a:solidFill>
                <a:latin typeface="Boldoa Mat" pitchFamily="2" charset="77"/>
              </a:defRPr>
            </a:lvl4pPr>
            <a:lvl5pPr marL="1108984" indent="0">
              <a:buNone/>
              <a:defRPr>
                <a:solidFill>
                  <a:schemeClr val="bg1"/>
                </a:solidFill>
                <a:latin typeface="Boldoa Mat" pitchFamily="2" charset="77"/>
              </a:defRPr>
            </a:lvl5pPr>
          </a:lstStyle>
          <a:p>
            <a:pPr lvl="0"/>
            <a:r>
              <a:rPr lang="en-GB"/>
              <a:t>CLICK TO ADD TITLE</a:t>
            </a:r>
          </a:p>
        </p:txBody>
      </p:sp>
      <p:pic>
        <p:nvPicPr>
          <p:cNvPr id="10" name="Picture 11">
            <a:extLst>
              <a:ext uri="{FF2B5EF4-FFF2-40B4-BE49-F238E27FC236}">
                <a16:creationId xmlns:a16="http://schemas.microsoft.com/office/drawing/2014/main" id="{1AB926F1-D27B-6B8A-D1E2-9CA3CD5791C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5332484" y="333486"/>
            <a:ext cx="1527032" cy="1027675"/>
          </a:xfrm>
          <a:prstGeom prst="rect">
            <a:avLst/>
          </a:prstGeom>
        </p:spPr>
      </p:pic>
    </p:spTree>
    <p:extLst>
      <p:ext uri="{BB962C8B-B14F-4D97-AF65-F5344CB8AC3E}">
        <p14:creationId xmlns:p14="http://schemas.microsoft.com/office/powerpoint/2010/main" val="27038185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AU_ M&amp;E grid board Roundhand plus corner logo Light">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A8FBD70-5955-A23D-4F74-5740CF1962C8}"/>
              </a:ext>
            </a:extLst>
          </p:cNvPr>
          <p:cNvSpPr/>
          <p:nvPr userDrawn="1"/>
        </p:nvSpPr>
        <p:spPr>
          <a:xfrm>
            <a:off x="0" y="0"/>
            <a:ext cx="12192000" cy="6858000"/>
          </a:xfrm>
          <a:custGeom>
            <a:avLst/>
            <a:gdLst/>
            <a:ahLst/>
            <a:cxnLst/>
            <a:rect l="l" t="t" r="r" b="b"/>
            <a:pathLst>
              <a:path w="20104100" h="11280775">
                <a:moveTo>
                  <a:pt x="20104058" y="0"/>
                </a:moveTo>
                <a:lnTo>
                  <a:pt x="0" y="0"/>
                </a:lnTo>
                <a:lnTo>
                  <a:pt x="0" y="11280609"/>
                </a:lnTo>
                <a:lnTo>
                  <a:pt x="20104058" y="11280609"/>
                </a:lnTo>
                <a:lnTo>
                  <a:pt x="20104058" y="0"/>
                </a:lnTo>
                <a:close/>
              </a:path>
            </a:pathLst>
          </a:custGeom>
          <a:solidFill>
            <a:srgbClr val="FFF4E0"/>
          </a:solidFill>
        </p:spPr>
        <p:txBody>
          <a:bodyPr wrap="square" lIns="0" tIns="0" rIns="0" bIns="0" rtlCol="0"/>
          <a:lstStyle/>
          <a:p>
            <a:endParaRPr sz="1092"/>
          </a:p>
        </p:txBody>
      </p:sp>
      <p:sp>
        <p:nvSpPr>
          <p:cNvPr id="3" name="Text Placeholder 14">
            <a:extLst>
              <a:ext uri="{FF2B5EF4-FFF2-40B4-BE49-F238E27FC236}">
                <a16:creationId xmlns:a16="http://schemas.microsoft.com/office/drawing/2014/main" id="{D5BBE152-02BB-144F-EF1B-440A186764E7}"/>
              </a:ext>
            </a:extLst>
          </p:cNvPr>
          <p:cNvSpPr>
            <a:spLocks noGrp="1"/>
          </p:cNvSpPr>
          <p:nvPr>
            <p:ph type="body" sz="quarter" idx="11" hasCustomPrompt="1"/>
          </p:nvPr>
        </p:nvSpPr>
        <p:spPr>
          <a:xfrm>
            <a:off x="4272592" y="401203"/>
            <a:ext cx="3646817" cy="162917"/>
          </a:xfrm>
        </p:spPr>
        <p:txBody>
          <a:bodyPr>
            <a:noAutofit/>
          </a:bodyPr>
          <a:lstStyle>
            <a:lvl1pPr marL="0" indent="0" algn="ctr">
              <a:buNone/>
              <a:defRPr sz="637" b="0" i="0" spc="91" baseline="0">
                <a:solidFill>
                  <a:srgbClr val="565565"/>
                </a:solidFill>
                <a:latin typeface="Gabarito SemiBold" pitchFamily="2" charset="77"/>
              </a:defRPr>
            </a:lvl1pPr>
            <a:lvl2pPr marL="277246" indent="0">
              <a:buNone/>
              <a:defRPr>
                <a:latin typeface="Arsenica Antiqua DemiBold" pitchFamily="2" charset="0"/>
              </a:defRPr>
            </a:lvl2pPr>
            <a:lvl3pPr marL="554492" indent="0">
              <a:buNone/>
              <a:defRPr>
                <a:latin typeface="Arsenica Antiqua DemiBold" pitchFamily="2" charset="0"/>
              </a:defRPr>
            </a:lvl3pPr>
            <a:lvl4pPr marL="831738" indent="0">
              <a:buNone/>
              <a:defRPr>
                <a:latin typeface="Arsenica Antiqua DemiBold" pitchFamily="2" charset="0"/>
              </a:defRPr>
            </a:lvl4pPr>
            <a:lvl5pPr marL="1108984" indent="0">
              <a:buNone/>
              <a:defRPr>
                <a:latin typeface="Arsenica Antiqua DemiBold" pitchFamily="2" charset="0"/>
              </a:defRPr>
            </a:lvl5pPr>
          </a:lstStyle>
          <a:p>
            <a:pPr lvl="0"/>
            <a:r>
              <a:rPr lang="en-GB"/>
              <a:t>CLICK TO EDIT SECTION TITLE</a:t>
            </a:r>
            <a:endParaRPr lang="en-US"/>
          </a:p>
        </p:txBody>
      </p:sp>
      <p:sp>
        <p:nvSpPr>
          <p:cNvPr id="5" name="object 7">
            <a:extLst>
              <a:ext uri="{FF2B5EF4-FFF2-40B4-BE49-F238E27FC236}">
                <a16:creationId xmlns:a16="http://schemas.microsoft.com/office/drawing/2014/main" id="{C3BFFF19-506C-9FAD-98B1-9B946D92046D}"/>
              </a:ext>
            </a:extLst>
          </p:cNvPr>
          <p:cNvSpPr/>
          <p:nvPr userDrawn="1"/>
        </p:nvSpPr>
        <p:spPr>
          <a:xfrm>
            <a:off x="6014464" y="194458"/>
            <a:ext cx="163074" cy="159381"/>
          </a:xfrm>
          <a:custGeom>
            <a:avLst/>
            <a:gdLst/>
            <a:ahLst/>
            <a:cxnLst/>
            <a:rect l="l" t="t" r="r" b="b"/>
            <a:pathLst>
              <a:path w="393700" h="384809">
                <a:moveTo>
                  <a:pt x="6450" y="0"/>
                </a:moveTo>
                <a:lnTo>
                  <a:pt x="3361" y="0"/>
                </a:lnTo>
                <a:lnTo>
                  <a:pt x="670" y="2540"/>
                </a:lnTo>
                <a:lnTo>
                  <a:pt x="0" y="2540"/>
                </a:lnTo>
                <a:lnTo>
                  <a:pt x="0" y="3810"/>
                </a:lnTo>
                <a:lnTo>
                  <a:pt x="3826" y="10160"/>
                </a:lnTo>
                <a:lnTo>
                  <a:pt x="15305" y="21590"/>
                </a:lnTo>
                <a:lnTo>
                  <a:pt x="34438" y="39370"/>
                </a:lnTo>
                <a:lnTo>
                  <a:pt x="106033" y="101600"/>
                </a:lnTo>
                <a:lnTo>
                  <a:pt x="127307" y="121920"/>
                </a:lnTo>
                <a:lnTo>
                  <a:pt x="147827" y="142240"/>
                </a:lnTo>
                <a:lnTo>
                  <a:pt x="156612" y="151130"/>
                </a:lnTo>
                <a:lnTo>
                  <a:pt x="164840" y="158750"/>
                </a:lnTo>
                <a:lnTo>
                  <a:pt x="172515" y="167640"/>
                </a:lnTo>
                <a:lnTo>
                  <a:pt x="179638" y="175260"/>
                </a:lnTo>
                <a:lnTo>
                  <a:pt x="178497" y="176530"/>
                </a:lnTo>
                <a:lnTo>
                  <a:pt x="173931" y="182880"/>
                </a:lnTo>
                <a:lnTo>
                  <a:pt x="172801" y="185420"/>
                </a:lnTo>
                <a:lnTo>
                  <a:pt x="172801" y="190500"/>
                </a:lnTo>
                <a:lnTo>
                  <a:pt x="173732" y="193040"/>
                </a:lnTo>
                <a:lnTo>
                  <a:pt x="175617" y="195580"/>
                </a:lnTo>
                <a:lnTo>
                  <a:pt x="178036" y="198120"/>
                </a:lnTo>
                <a:lnTo>
                  <a:pt x="179376" y="200660"/>
                </a:lnTo>
                <a:lnTo>
                  <a:pt x="179638" y="200660"/>
                </a:lnTo>
                <a:lnTo>
                  <a:pt x="164159" y="219710"/>
                </a:lnTo>
                <a:lnTo>
                  <a:pt x="145508" y="240030"/>
                </a:lnTo>
                <a:lnTo>
                  <a:pt x="123684" y="264160"/>
                </a:lnTo>
                <a:lnTo>
                  <a:pt x="98688" y="289560"/>
                </a:lnTo>
                <a:lnTo>
                  <a:pt x="70161" y="320040"/>
                </a:lnTo>
                <a:lnTo>
                  <a:pt x="46621" y="344170"/>
                </a:lnTo>
                <a:lnTo>
                  <a:pt x="28068" y="364490"/>
                </a:lnTo>
                <a:lnTo>
                  <a:pt x="14502" y="378460"/>
                </a:lnTo>
                <a:lnTo>
                  <a:pt x="15308" y="383540"/>
                </a:lnTo>
                <a:lnTo>
                  <a:pt x="16920" y="384810"/>
                </a:lnTo>
                <a:lnTo>
                  <a:pt x="19339" y="384810"/>
                </a:lnTo>
                <a:lnTo>
                  <a:pt x="23943" y="382270"/>
                </a:lnTo>
                <a:lnTo>
                  <a:pt x="34943" y="370840"/>
                </a:lnTo>
                <a:lnTo>
                  <a:pt x="52340" y="353060"/>
                </a:lnTo>
                <a:lnTo>
                  <a:pt x="76133" y="327660"/>
                </a:lnTo>
                <a:lnTo>
                  <a:pt x="85416" y="318770"/>
                </a:lnTo>
                <a:lnTo>
                  <a:pt x="157094" y="241300"/>
                </a:lnTo>
                <a:lnTo>
                  <a:pt x="169853" y="227330"/>
                </a:lnTo>
                <a:lnTo>
                  <a:pt x="179544" y="217170"/>
                </a:lnTo>
                <a:lnTo>
                  <a:pt x="186164" y="212090"/>
                </a:lnTo>
                <a:lnTo>
                  <a:pt x="189711" y="209550"/>
                </a:lnTo>
                <a:lnTo>
                  <a:pt x="205951" y="209550"/>
                </a:lnTo>
                <a:lnTo>
                  <a:pt x="207438" y="208280"/>
                </a:lnTo>
                <a:lnTo>
                  <a:pt x="223978" y="208280"/>
                </a:lnTo>
                <a:lnTo>
                  <a:pt x="220851" y="204470"/>
                </a:lnTo>
                <a:lnTo>
                  <a:pt x="219113" y="200660"/>
                </a:lnTo>
                <a:lnTo>
                  <a:pt x="220317" y="198120"/>
                </a:lnTo>
                <a:lnTo>
                  <a:pt x="225155" y="194310"/>
                </a:lnTo>
                <a:lnTo>
                  <a:pt x="226370" y="193040"/>
                </a:lnTo>
                <a:lnTo>
                  <a:pt x="226370" y="190500"/>
                </a:lnTo>
                <a:lnTo>
                  <a:pt x="224883" y="187960"/>
                </a:lnTo>
                <a:lnTo>
                  <a:pt x="221940" y="184150"/>
                </a:lnTo>
                <a:lnTo>
                  <a:pt x="218977" y="181610"/>
                </a:lnTo>
                <a:lnTo>
                  <a:pt x="217501" y="179070"/>
                </a:lnTo>
                <a:lnTo>
                  <a:pt x="217501" y="177800"/>
                </a:lnTo>
                <a:lnTo>
                  <a:pt x="226273" y="167640"/>
                </a:lnTo>
                <a:lnTo>
                  <a:pt x="188905" y="167640"/>
                </a:lnTo>
                <a:lnTo>
                  <a:pt x="184676" y="163830"/>
                </a:lnTo>
                <a:lnTo>
                  <a:pt x="175210" y="156210"/>
                </a:lnTo>
                <a:lnTo>
                  <a:pt x="140571" y="123190"/>
                </a:lnTo>
                <a:lnTo>
                  <a:pt x="72804" y="59690"/>
                </a:lnTo>
                <a:lnTo>
                  <a:pt x="39451" y="29210"/>
                </a:lnTo>
                <a:lnTo>
                  <a:pt x="6450" y="0"/>
                </a:lnTo>
                <a:close/>
              </a:path>
              <a:path w="393700" h="384809">
                <a:moveTo>
                  <a:pt x="223978" y="208280"/>
                </a:moveTo>
                <a:lnTo>
                  <a:pt x="208244" y="208280"/>
                </a:lnTo>
                <a:lnTo>
                  <a:pt x="213351" y="212090"/>
                </a:lnTo>
                <a:lnTo>
                  <a:pt x="225860" y="223520"/>
                </a:lnTo>
                <a:lnTo>
                  <a:pt x="245773" y="242570"/>
                </a:lnTo>
                <a:lnTo>
                  <a:pt x="273091" y="270510"/>
                </a:lnTo>
                <a:lnTo>
                  <a:pt x="321374" y="318770"/>
                </a:lnTo>
                <a:lnTo>
                  <a:pt x="356264" y="353060"/>
                </a:lnTo>
                <a:lnTo>
                  <a:pt x="377760" y="373380"/>
                </a:lnTo>
                <a:lnTo>
                  <a:pt x="385862" y="379730"/>
                </a:lnTo>
                <a:lnTo>
                  <a:pt x="390700" y="379730"/>
                </a:lnTo>
                <a:lnTo>
                  <a:pt x="393118" y="378460"/>
                </a:lnTo>
                <a:lnTo>
                  <a:pt x="393118" y="373380"/>
                </a:lnTo>
                <a:lnTo>
                  <a:pt x="391430" y="368300"/>
                </a:lnTo>
                <a:lnTo>
                  <a:pt x="386367" y="361950"/>
                </a:lnTo>
                <a:lnTo>
                  <a:pt x="377931" y="353060"/>
                </a:lnTo>
                <a:lnTo>
                  <a:pt x="366124" y="342900"/>
                </a:lnTo>
                <a:lnTo>
                  <a:pt x="331792" y="312420"/>
                </a:lnTo>
                <a:lnTo>
                  <a:pt x="319081" y="299720"/>
                </a:lnTo>
                <a:lnTo>
                  <a:pt x="309341" y="290830"/>
                </a:lnTo>
                <a:lnTo>
                  <a:pt x="297429" y="278130"/>
                </a:lnTo>
                <a:lnTo>
                  <a:pt x="266217" y="247650"/>
                </a:lnTo>
                <a:lnTo>
                  <a:pt x="234751" y="219710"/>
                </a:lnTo>
                <a:lnTo>
                  <a:pt x="226063" y="210820"/>
                </a:lnTo>
                <a:lnTo>
                  <a:pt x="223978" y="208280"/>
                </a:lnTo>
                <a:close/>
              </a:path>
              <a:path w="393700" h="384809">
                <a:moveTo>
                  <a:pt x="160445" y="311150"/>
                </a:moveTo>
                <a:lnTo>
                  <a:pt x="155607" y="311150"/>
                </a:lnTo>
                <a:lnTo>
                  <a:pt x="152990" y="314960"/>
                </a:lnTo>
                <a:lnTo>
                  <a:pt x="147890" y="326390"/>
                </a:lnTo>
                <a:lnTo>
                  <a:pt x="146613" y="332740"/>
                </a:lnTo>
                <a:lnTo>
                  <a:pt x="146613" y="346710"/>
                </a:lnTo>
                <a:lnTo>
                  <a:pt x="148623" y="350520"/>
                </a:lnTo>
                <a:lnTo>
                  <a:pt x="154801" y="350520"/>
                </a:lnTo>
                <a:lnTo>
                  <a:pt x="157827" y="346710"/>
                </a:lnTo>
                <a:lnTo>
                  <a:pt x="165607" y="332740"/>
                </a:lnTo>
                <a:lnTo>
                  <a:pt x="167565" y="327660"/>
                </a:lnTo>
                <a:lnTo>
                  <a:pt x="167565" y="321310"/>
                </a:lnTo>
                <a:lnTo>
                  <a:pt x="166549" y="318770"/>
                </a:lnTo>
                <a:lnTo>
                  <a:pt x="162529" y="313690"/>
                </a:lnTo>
                <a:lnTo>
                  <a:pt x="160445" y="311150"/>
                </a:lnTo>
                <a:close/>
              </a:path>
              <a:path w="393700" h="384809">
                <a:moveTo>
                  <a:pt x="242882" y="313690"/>
                </a:moveTo>
                <a:lnTo>
                  <a:pt x="238851" y="313690"/>
                </a:lnTo>
                <a:lnTo>
                  <a:pt x="236840" y="317500"/>
                </a:lnTo>
                <a:lnTo>
                  <a:pt x="236840" y="331470"/>
                </a:lnTo>
                <a:lnTo>
                  <a:pt x="238045" y="335280"/>
                </a:lnTo>
                <a:lnTo>
                  <a:pt x="242882" y="344170"/>
                </a:lnTo>
                <a:lnTo>
                  <a:pt x="245563" y="345440"/>
                </a:lnTo>
                <a:lnTo>
                  <a:pt x="252809" y="345440"/>
                </a:lnTo>
                <a:lnTo>
                  <a:pt x="255636" y="342900"/>
                </a:lnTo>
                <a:lnTo>
                  <a:pt x="256976" y="336550"/>
                </a:lnTo>
                <a:lnTo>
                  <a:pt x="253378" y="326390"/>
                </a:lnTo>
                <a:lnTo>
                  <a:pt x="249827" y="320040"/>
                </a:lnTo>
                <a:lnTo>
                  <a:pt x="246327" y="314960"/>
                </a:lnTo>
                <a:lnTo>
                  <a:pt x="242882" y="313690"/>
                </a:lnTo>
                <a:close/>
              </a:path>
              <a:path w="393700" h="384809">
                <a:moveTo>
                  <a:pt x="193264" y="300990"/>
                </a:moveTo>
                <a:lnTo>
                  <a:pt x="155880" y="300990"/>
                </a:lnTo>
                <a:lnTo>
                  <a:pt x="163932" y="302260"/>
                </a:lnTo>
                <a:lnTo>
                  <a:pt x="171450" y="304800"/>
                </a:lnTo>
                <a:lnTo>
                  <a:pt x="185418" y="316230"/>
                </a:lnTo>
                <a:lnTo>
                  <a:pt x="188632" y="320040"/>
                </a:lnTo>
                <a:lnTo>
                  <a:pt x="189177" y="320040"/>
                </a:lnTo>
                <a:lnTo>
                  <a:pt x="190381" y="316230"/>
                </a:lnTo>
                <a:lnTo>
                  <a:pt x="193072" y="303530"/>
                </a:lnTo>
                <a:lnTo>
                  <a:pt x="193168" y="302260"/>
                </a:lnTo>
                <a:lnTo>
                  <a:pt x="193264" y="300990"/>
                </a:lnTo>
                <a:close/>
              </a:path>
              <a:path w="393700" h="384809">
                <a:moveTo>
                  <a:pt x="211459" y="234950"/>
                </a:moveTo>
                <a:lnTo>
                  <a:pt x="205019" y="234950"/>
                </a:lnTo>
                <a:lnTo>
                  <a:pt x="203407" y="236220"/>
                </a:lnTo>
                <a:lnTo>
                  <a:pt x="203407" y="243840"/>
                </a:lnTo>
                <a:lnTo>
                  <a:pt x="204611" y="251460"/>
                </a:lnTo>
                <a:lnTo>
                  <a:pt x="207030" y="264160"/>
                </a:lnTo>
                <a:lnTo>
                  <a:pt x="208618" y="274320"/>
                </a:lnTo>
                <a:lnTo>
                  <a:pt x="209754" y="283210"/>
                </a:lnTo>
                <a:lnTo>
                  <a:pt x="210095" y="288290"/>
                </a:lnTo>
                <a:lnTo>
                  <a:pt x="210180" y="289560"/>
                </a:lnTo>
                <a:lnTo>
                  <a:pt x="210265" y="290830"/>
                </a:lnTo>
                <a:lnTo>
                  <a:pt x="210350" y="292100"/>
                </a:lnTo>
                <a:lnTo>
                  <a:pt x="210468" y="294640"/>
                </a:lnTo>
                <a:lnTo>
                  <a:pt x="210566" y="298450"/>
                </a:lnTo>
                <a:lnTo>
                  <a:pt x="210663" y="302260"/>
                </a:lnTo>
                <a:lnTo>
                  <a:pt x="212810" y="308610"/>
                </a:lnTo>
                <a:lnTo>
                  <a:pt x="214810" y="312420"/>
                </a:lnTo>
                <a:lnTo>
                  <a:pt x="217228" y="312420"/>
                </a:lnTo>
                <a:lnTo>
                  <a:pt x="227574" y="300990"/>
                </a:lnTo>
                <a:lnTo>
                  <a:pt x="232139" y="299720"/>
                </a:lnTo>
                <a:lnTo>
                  <a:pt x="259803" y="299720"/>
                </a:lnTo>
                <a:lnTo>
                  <a:pt x="259803" y="295910"/>
                </a:lnTo>
                <a:lnTo>
                  <a:pt x="249730" y="284480"/>
                </a:lnTo>
                <a:lnTo>
                  <a:pt x="243361" y="276860"/>
                </a:lnTo>
                <a:lnTo>
                  <a:pt x="237949" y="270510"/>
                </a:lnTo>
                <a:lnTo>
                  <a:pt x="233493" y="264160"/>
                </a:lnTo>
                <a:lnTo>
                  <a:pt x="229992" y="260350"/>
                </a:lnTo>
                <a:lnTo>
                  <a:pt x="225961" y="254000"/>
                </a:lnTo>
                <a:lnTo>
                  <a:pt x="222139" y="247650"/>
                </a:lnTo>
                <a:lnTo>
                  <a:pt x="214883" y="237490"/>
                </a:lnTo>
                <a:lnTo>
                  <a:pt x="211459" y="234950"/>
                </a:lnTo>
                <a:close/>
              </a:path>
              <a:path w="393700" h="384809">
                <a:moveTo>
                  <a:pt x="186622" y="238760"/>
                </a:moveTo>
                <a:lnTo>
                  <a:pt x="181795" y="238760"/>
                </a:lnTo>
                <a:lnTo>
                  <a:pt x="177628" y="242570"/>
                </a:lnTo>
                <a:lnTo>
                  <a:pt x="171984" y="251460"/>
                </a:lnTo>
                <a:lnTo>
                  <a:pt x="165969" y="260350"/>
                </a:lnTo>
                <a:lnTo>
                  <a:pt x="161212" y="266700"/>
                </a:lnTo>
                <a:lnTo>
                  <a:pt x="157716" y="271780"/>
                </a:lnTo>
                <a:lnTo>
                  <a:pt x="155482" y="274320"/>
                </a:lnTo>
                <a:lnTo>
                  <a:pt x="151712" y="278130"/>
                </a:lnTo>
                <a:lnTo>
                  <a:pt x="139765" y="288290"/>
                </a:lnTo>
                <a:lnTo>
                  <a:pt x="137754" y="292100"/>
                </a:lnTo>
                <a:lnTo>
                  <a:pt x="137754" y="300990"/>
                </a:lnTo>
                <a:lnTo>
                  <a:pt x="139367" y="302260"/>
                </a:lnTo>
                <a:lnTo>
                  <a:pt x="150508" y="302260"/>
                </a:lnTo>
                <a:lnTo>
                  <a:pt x="155880" y="300990"/>
                </a:lnTo>
                <a:lnTo>
                  <a:pt x="193264" y="300990"/>
                </a:lnTo>
                <a:lnTo>
                  <a:pt x="193647" y="295910"/>
                </a:lnTo>
                <a:lnTo>
                  <a:pt x="193540" y="276860"/>
                </a:lnTo>
                <a:lnTo>
                  <a:pt x="192935" y="267970"/>
                </a:lnTo>
                <a:lnTo>
                  <a:pt x="191927" y="259080"/>
                </a:lnTo>
                <a:lnTo>
                  <a:pt x="190517" y="252730"/>
                </a:lnTo>
                <a:lnTo>
                  <a:pt x="188632" y="243840"/>
                </a:lnTo>
                <a:lnTo>
                  <a:pt x="186622" y="238760"/>
                </a:lnTo>
                <a:close/>
              </a:path>
              <a:path w="393700" h="384809">
                <a:moveTo>
                  <a:pt x="259803" y="299720"/>
                </a:moveTo>
                <a:lnTo>
                  <a:pt x="246505" y="299720"/>
                </a:lnTo>
                <a:lnTo>
                  <a:pt x="252945" y="302260"/>
                </a:lnTo>
                <a:lnTo>
                  <a:pt x="257918" y="302260"/>
                </a:lnTo>
                <a:lnTo>
                  <a:pt x="259803" y="300990"/>
                </a:lnTo>
                <a:lnTo>
                  <a:pt x="259803" y="299720"/>
                </a:lnTo>
                <a:close/>
              </a:path>
              <a:path w="393700" h="384809">
                <a:moveTo>
                  <a:pt x="162330" y="193040"/>
                </a:moveTo>
                <a:lnTo>
                  <a:pt x="138561" y="193040"/>
                </a:lnTo>
                <a:lnTo>
                  <a:pt x="122450" y="194310"/>
                </a:lnTo>
                <a:lnTo>
                  <a:pt x="102311" y="196850"/>
                </a:lnTo>
                <a:lnTo>
                  <a:pt x="89149" y="198120"/>
                </a:lnTo>
                <a:lnTo>
                  <a:pt x="81369" y="198120"/>
                </a:lnTo>
                <a:lnTo>
                  <a:pt x="76259" y="199390"/>
                </a:lnTo>
                <a:lnTo>
                  <a:pt x="73715" y="201930"/>
                </a:lnTo>
                <a:lnTo>
                  <a:pt x="73715" y="208280"/>
                </a:lnTo>
                <a:lnTo>
                  <a:pt x="76594" y="213360"/>
                </a:lnTo>
                <a:lnTo>
                  <a:pt x="88143" y="224790"/>
                </a:lnTo>
                <a:lnTo>
                  <a:pt x="91033" y="229870"/>
                </a:lnTo>
                <a:lnTo>
                  <a:pt x="91033" y="236220"/>
                </a:lnTo>
                <a:lnTo>
                  <a:pt x="90363" y="238760"/>
                </a:lnTo>
                <a:lnTo>
                  <a:pt x="87672" y="246380"/>
                </a:lnTo>
                <a:lnTo>
                  <a:pt x="87002" y="250190"/>
                </a:lnTo>
                <a:lnTo>
                  <a:pt x="87002" y="254000"/>
                </a:lnTo>
                <a:lnTo>
                  <a:pt x="88342" y="255270"/>
                </a:lnTo>
                <a:lnTo>
                  <a:pt x="91033" y="255270"/>
                </a:lnTo>
                <a:lnTo>
                  <a:pt x="95386" y="254000"/>
                </a:lnTo>
                <a:lnTo>
                  <a:pt x="103214" y="248920"/>
                </a:lnTo>
                <a:lnTo>
                  <a:pt x="114516" y="241300"/>
                </a:lnTo>
                <a:lnTo>
                  <a:pt x="129294" y="228600"/>
                </a:lnTo>
                <a:lnTo>
                  <a:pt x="143746" y="217170"/>
                </a:lnTo>
                <a:lnTo>
                  <a:pt x="154069" y="207010"/>
                </a:lnTo>
                <a:lnTo>
                  <a:pt x="160264" y="200660"/>
                </a:lnTo>
                <a:lnTo>
                  <a:pt x="162330" y="195580"/>
                </a:lnTo>
                <a:lnTo>
                  <a:pt x="162330" y="193040"/>
                </a:lnTo>
                <a:close/>
              </a:path>
              <a:path w="393700" h="384809">
                <a:moveTo>
                  <a:pt x="269059" y="194310"/>
                </a:moveTo>
                <a:lnTo>
                  <a:pt x="253217" y="194310"/>
                </a:lnTo>
                <a:lnTo>
                  <a:pt x="247311" y="198120"/>
                </a:lnTo>
                <a:lnTo>
                  <a:pt x="247311" y="205740"/>
                </a:lnTo>
                <a:lnTo>
                  <a:pt x="249730" y="209550"/>
                </a:lnTo>
                <a:lnTo>
                  <a:pt x="254557" y="213360"/>
                </a:lnTo>
                <a:lnTo>
                  <a:pt x="256242" y="214630"/>
                </a:lnTo>
                <a:lnTo>
                  <a:pt x="260495" y="217170"/>
                </a:lnTo>
                <a:lnTo>
                  <a:pt x="267319" y="222250"/>
                </a:lnTo>
                <a:lnTo>
                  <a:pt x="276714" y="229870"/>
                </a:lnTo>
                <a:lnTo>
                  <a:pt x="290459" y="240030"/>
                </a:lnTo>
                <a:lnTo>
                  <a:pt x="301082" y="246380"/>
                </a:lnTo>
                <a:lnTo>
                  <a:pt x="308584" y="250190"/>
                </a:lnTo>
                <a:lnTo>
                  <a:pt x="312964" y="252730"/>
                </a:lnTo>
                <a:lnTo>
                  <a:pt x="316995" y="252730"/>
                </a:lnTo>
                <a:lnTo>
                  <a:pt x="319005" y="250190"/>
                </a:lnTo>
                <a:lnTo>
                  <a:pt x="319005" y="245110"/>
                </a:lnTo>
                <a:lnTo>
                  <a:pt x="317864" y="241300"/>
                </a:lnTo>
                <a:lnTo>
                  <a:pt x="313299" y="232410"/>
                </a:lnTo>
                <a:lnTo>
                  <a:pt x="312158" y="229870"/>
                </a:lnTo>
                <a:lnTo>
                  <a:pt x="312158" y="227330"/>
                </a:lnTo>
                <a:lnTo>
                  <a:pt x="314712" y="222250"/>
                </a:lnTo>
                <a:lnTo>
                  <a:pt x="324911" y="209550"/>
                </a:lnTo>
                <a:lnTo>
                  <a:pt x="327466" y="204470"/>
                </a:lnTo>
                <a:lnTo>
                  <a:pt x="327466" y="198120"/>
                </a:lnTo>
                <a:lnTo>
                  <a:pt x="293561" y="198120"/>
                </a:lnTo>
                <a:lnTo>
                  <a:pt x="275572" y="195580"/>
                </a:lnTo>
                <a:lnTo>
                  <a:pt x="269059" y="194310"/>
                </a:lnTo>
                <a:close/>
              </a:path>
              <a:path w="393700" h="384809">
                <a:moveTo>
                  <a:pt x="76929" y="224790"/>
                </a:moveTo>
                <a:lnTo>
                  <a:pt x="69683" y="224790"/>
                </a:lnTo>
                <a:lnTo>
                  <a:pt x="55233" y="226060"/>
                </a:lnTo>
                <a:lnTo>
                  <a:pt x="44913" y="228600"/>
                </a:lnTo>
                <a:lnTo>
                  <a:pt x="38722" y="232410"/>
                </a:lnTo>
                <a:lnTo>
                  <a:pt x="36658" y="237490"/>
                </a:lnTo>
                <a:lnTo>
                  <a:pt x="36658" y="240030"/>
                </a:lnTo>
                <a:lnTo>
                  <a:pt x="38532" y="242570"/>
                </a:lnTo>
                <a:lnTo>
                  <a:pt x="46050" y="247650"/>
                </a:lnTo>
                <a:lnTo>
                  <a:pt x="49401" y="248920"/>
                </a:lnTo>
                <a:lnTo>
                  <a:pt x="60417" y="248920"/>
                </a:lnTo>
                <a:lnTo>
                  <a:pt x="67128" y="246380"/>
                </a:lnTo>
                <a:lnTo>
                  <a:pt x="77871" y="240030"/>
                </a:lnTo>
                <a:lnTo>
                  <a:pt x="80562" y="234950"/>
                </a:lnTo>
                <a:lnTo>
                  <a:pt x="80562" y="226060"/>
                </a:lnTo>
                <a:lnTo>
                  <a:pt x="76929" y="224790"/>
                </a:lnTo>
                <a:close/>
              </a:path>
              <a:path w="393700" h="384809">
                <a:moveTo>
                  <a:pt x="355517" y="219710"/>
                </a:moveTo>
                <a:lnTo>
                  <a:pt x="342900" y="219710"/>
                </a:lnTo>
                <a:lnTo>
                  <a:pt x="335382" y="222250"/>
                </a:lnTo>
                <a:lnTo>
                  <a:pt x="324639" y="226060"/>
                </a:lnTo>
                <a:lnTo>
                  <a:pt x="324639" y="229870"/>
                </a:lnTo>
                <a:lnTo>
                  <a:pt x="333226" y="233680"/>
                </a:lnTo>
                <a:lnTo>
                  <a:pt x="340454" y="236220"/>
                </a:lnTo>
                <a:lnTo>
                  <a:pt x="346321" y="238760"/>
                </a:lnTo>
                <a:lnTo>
                  <a:pt x="357800" y="238760"/>
                </a:lnTo>
                <a:lnTo>
                  <a:pt x="361297" y="236220"/>
                </a:lnTo>
                <a:lnTo>
                  <a:pt x="361297" y="227330"/>
                </a:lnTo>
                <a:lnTo>
                  <a:pt x="360219" y="222250"/>
                </a:lnTo>
                <a:lnTo>
                  <a:pt x="355517" y="219710"/>
                </a:lnTo>
                <a:close/>
              </a:path>
              <a:path w="393700" h="384809">
                <a:moveTo>
                  <a:pt x="205951" y="209550"/>
                </a:moveTo>
                <a:lnTo>
                  <a:pt x="190517" y="209550"/>
                </a:lnTo>
                <a:lnTo>
                  <a:pt x="191784" y="210820"/>
                </a:lnTo>
                <a:lnTo>
                  <a:pt x="195282" y="213360"/>
                </a:lnTo>
                <a:lnTo>
                  <a:pt x="196695" y="214630"/>
                </a:lnTo>
                <a:lnTo>
                  <a:pt x="199648" y="214630"/>
                </a:lnTo>
                <a:lnTo>
                  <a:pt x="201658" y="213360"/>
                </a:lnTo>
                <a:lnTo>
                  <a:pt x="205951" y="209550"/>
                </a:lnTo>
                <a:close/>
              </a:path>
              <a:path w="393700" h="384809">
                <a:moveTo>
                  <a:pt x="323571" y="196850"/>
                </a:moveTo>
                <a:lnTo>
                  <a:pt x="312356" y="196850"/>
                </a:lnTo>
                <a:lnTo>
                  <a:pt x="308336" y="198120"/>
                </a:lnTo>
                <a:lnTo>
                  <a:pt x="327466" y="198120"/>
                </a:lnTo>
                <a:lnTo>
                  <a:pt x="323571" y="196850"/>
                </a:lnTo>
                <a:close/>
              </a:path>
              <a:path w="393700" h="384809">
                <a:moveTo>
                  <a:pt x="92635" y="125730"/>
                </a:moveTo>
                <a:lnTo>
                  <a:pt x="88342" y="125730"/>
                </a:lnTo>
                <a:lnTo>
                  <a:pt x="86196" y="128270"/>
                </a:lnTo>
                <a:lnTo>
                  <a:pt x="86196" y="135890"/>
                </a:lnTo>
                <a:lnTo>
                  <a:pt x="86740" y="138430"/>
                </a:lnTo>
                <a:lnTo>
                  <a:pt x="88876" y="143510"/>
                </a:lnTo>
                <a:lnTo>
                  <a:pt x="89421" y="146050"/>
                </a:lnTo>
                <a:lnTo>
                  <a:pt x="89421" y="153670"/>
                </a:lnTo>
                <a:lnTo>
                  <a:pt x="86332" y="160020"/>
                </a:lnTo>
                <a:lnTo>
                  <a:pt x="73976" y="173990"/>
                </a:lnTo>
                <a:lnTo>
                  <a:pt x="70898" y="177800"/>
                </a:lnTo>
                <a:lnTo>
                  <a:pt x="72961" y="180340"/>
                </a:lnTo>
                <a:lnTo>
                  <a:pt x="79153" y="182880"/>
                </a:lnTo>
                <a:lnTo>
                  <a:pt x="89473" y="184150"/>
                </a:lnTo>
                <a:lnTo>
                  <a:pt x="127761" y="184150"/>
                </a:lnTo>
                <a:lnTo>
                  <a:pt x="145307" y="182880"/>
                </a:lnTo>
                <a:lnTo>
                  <a:pt x="156558" y="181610"/>
                </a:lnTo>
                <a:lnTo>
                  <a:pt x="161513" y="179070"/>
                </a:lnTo>
                <a:lnTo>
                  <a:pt x="134250" y="156210"/>
                </a:lnTo>
                <a:lnTo>
                  <a:pt x="113685" y="139700"/>
                </a:lnTo>
                <a:lnTo>
                  <a:pt x="99814" y="129540"/>
                </a:lnTo>
                <a:lnTo>
                  <a:pt x="92635" y="125730"/>
                </a:lnTo>
                <a:close/>
              </a:path>
              <a:path w="393700" h="384809">
                <a:moveTo>
                  <a:pt x="305310" y="123190"/>
                </a:moveTo>
                <a:lnTo>
                  <a:pt x="277294" y="144780"/>
                </a:lnTo>
                <a:lnTo>
                  <a:pt x="257281" y="161290"/>
                </a:lnTo>
                <a:lnTo>
                  <a:pt x="245273" y="171450"/>
                </a:lnTo>
                <a:lnTo>
                  <a:pt x="241270" y="176530"/>
                </a:lnTo>
                <a:lnTo>
                  <a:pt x="241270" y="180340"/>
                </a:lnTo>
                <a:lnTo>
                  <a:pt x="244222" y="182880"/>
                </a:lnTo>
                <a:lnTo>
                  <a:pt x="270622" y="182880"/>
                </a:lnTo>
                <a:lnTo>
                  <a:pt x="289059" y="181610"/>
                </a:lnTo>
                <a:lnTo>
                  <a:pt x="314440" y="181610"/>
                </a:lnTo>
                <a:lnTo>
                  <a:pt x="325183" y="177800"/>
                </a:lnTo>
                <a:lnTo>
                  <a:pt x="327864" y="176530"/>
                </a:lnTo>
                <a:lnTo>
                  <a:pt x="327864" y="172720"/>
                </a:lnTo>
                <a:lnTo>
                  <a:pt x="325717" y="170180"/>
                </a:lnTo>
                <a:lnTo>
                  <a:pt x="321424" y="167640"/>
                </a:lnTo>
                <a:lnTo>
                  <a:pt x="316314" y="162560"/>
                </a:lnTo>
                <a:lnTo>
                  <a:pt x="313100" y="160020"/>
                </a:lnTo>
                <a:lnTo>
                  <a:pt x="311760" y="156210"/>
                </a:lnTo>
                <a:lnTo>
                  <a:pt x="309875" y="152400"/>
                </a:lnTo>
                <a:lnTo>
                  <a:pt x="308933" y="146050"/>
                </a:lnTo>
                <a:lnTo>
                  <a:pt x="308933" y="129540"/>
                </a:lnTo>
                <a:lnTo>
                  <a:pt x="307728" y="124460"/>
                </a:lnTo>
                <a:lnTo>
                  <a:pt x="305310" y="123190"/>
                </a:lnTo>
                <a:close/>
              </a:path>
              <a:path w="393700" h="384809">
                <a:moveTo>
                  <a:pt x="205553" y="160020"/>
                </a:moveTo>
                <a:lnTo>
                  <a:pt x="203407" y="160020"/>
                </a:lnTo>
                <a:lnTo>
                  <a:pt x="201187" y="161290"/>
                </a:lnTo>
                <a:lnTo>
                  <a:pt x="193941" y="166370"/>
                </a:lnTo>
                <a:lnTo>
                  <a:pt x="191051" y="167640"/>
                </a:lnTo>
                <a:lnTo>
                  <a:pt x="211867" y="167640"/>
                </a:lnTo>
                <a:lnTo>
                  <a:pt x="208098" y="162560"/>
                </a:lnTo>
                <a:lnTo>
                  <a:pt x="205553" y="160020"/>
                </a:lnTo>
                <a:close/>
              </a:path>
              <a:path w="393700" h="384809">
                <a:moveTo>
                  <a:pt x="371632" y="8890"/>
                </a:moveTo>
                <a:lnTo>
                  <a:pt x="368952" y="8890"/>
                </a:lnTo>
                <a:lnTo>
                  <a:pt x="365323" y="11430"/>
                </a:lnTo>
                <a:lnTo>
                  <a:pt x="357266" y="19050"/>
                </a:lnTo>
                <a:lnTo>
                  <a:pt x="344780" y="31750"/>
                </a:lnTo>
                <a:lnTo>
                  <a:pt x="299320" y="81280"/>
                </a:lnTo>
                <a:lnTo>
                  <a:pt x="270470" y="110490"/>
                </a:lnTo>
                <a:lnTo>
                  <a:pt x="241318" y="139700"/>
                </a:lnTo>
                <a:lnTo>
                  <a:pt x="211867" y="167640"/>
                </a:lnTo>
                <a:lnTo>
                  <a:pt x="226273" y="167640"/>
                </a:lnTo>
                <a:lnTo>
                  <a:pt x="227370" y="166370"/>
                </a:lnTo>
                <a:lnTo>
                  <a:pt x="256976" y="134620"/>
                </a:lnTo>
                <a:lnTo>
                  <a:pt x="375391" y="15240"/>
                </a:lnTo>
                <a:lnTo>
                  <a:pt x="373779" y="11430"/>
                </a:lnTo>
                <a:lnTo>
                  <a:pt x="371632" y="8890"/>
                </a:lnTo>
                <a:close/>
              </a:path>
              <a:path w="393700" h="384809">
                <a:moveTo>
                  <a:pt x="53705" y="137160"/>
                </a:moveTo>
                <a:lnTo>
                  <a:pt x="44574" y="137160"/>
                </a:lnTo>
                <a:lnTo>
                  <a:pt x="39611" y="139700"/>
                </a:lnTo>
                <a:lnTo>
                  <a:pt x="35046" y="143510"/>
                </a:lnTo>
                <a:lnTo>
                  <a:pt x="35046" y="147320"/>
                </a:lnTo>
                <a:lnTo>
                  <a:pt x="37925" y="149860"/>
                </a:lnTo>
                <a:lnTo>
                  <a:pt x="49474" y="156210"/>
                </a:lnTo>
                <a:lnTo>
                  <a:pt x="55181" y="158750"/>
                </a:lnTo>
                <a:lnTo>
                  <a:pt x="72762" y="158750"/>
                </a:lnTo>
                <a:lnTo>
                  <a:pt x="77337" y="156210"/>
                </a:lnTo>
                <a:lnTo>
                  <a:pt x="77337" y="149860"/>
                </a:lnTo>
                <a:lnTo>
                  <a:pt x="73715" y="146050"/>
                </a:lnTo>
                <a:lnTo>
                  <a:pt x="59212" y="139700"/>
                </a:lnTo>
                <a:lnTo>
                  <a:pt x="53705" y="137160"/>
                </a:lnTo>
                <a:close/>
              </a:path>
              <a:path w="393700" h="384809">
                <a:moveTo>
                  <a:pt x="354177" y="129540"/>
                </a:moveTo>
                <a:lnTo>
                  <a:pt x="344240" y="129540"/>
                </a:lnTo>
                <a:lnTo>
                  <a:pt x="339277" y="130810"/>
                </a:lnTo>
                <a:lnTo>
                  <a:pt x="328534" y="137160"/>
                </a:lnTo>
                <a:lnTo>
                  <a:pt x="325445" y="140970"/>
                </a:lnTo>
                <a:lnTo>
                  <a:pt x="324639" y="144780"/>
                </a:lnTo>
                <a:lnTo>
                  <a:pt x="325717" y="148590"/>
                </a:lnTo>
                <a:lnTo>
                  <a:pt x="327058" y="149860"/>
                </a:lnTo>
                <a:lnTo>
                  <a:pt x="335120" y="149860"/>
                </a:lnTo>
                <a:lnTo>
                  <a:pt x="353779" y="142240"/>
                </a:lnTo>
                <a:lnTo>
                  <a:pt x="356868" y="138430"/>
                </a:lnTo>
                <a:lnTo>
                  <a:pt x="356868" y="130810"/>
                </a:lnTo>
                <a:lnTo>
                  <a:pt x="354177" y="129540"/>
                </a:lnTo>
                <a:close/>
              </a:path>
              <a:path w="393700" h="384809">
                <a:moveTo>
                  <a:pt x="211867" y="52070"/>
                </a:moveTo>
                <a:lnTo>
                  <a:pt x="208739" y="67310"/>
                </a:lnTo>
                <a:lnTo>
                  <a:pt x="208618" y="68580"/>
                </a:lnTo>
                <a:lnTo>
                  <a:pt x="207789" y="91440"/>
                </a:lnTo>
                <a:lnTo>
                  <a:pt x="206831" y="104140"/>
                </a:lnTo>
                <a:lnTo>
                  <a:pt x="205370" y="116840"/>
                </a:lnTo>
                <a:lnTo>
                  <a:pt x="203407" y="128270"/>
                </a:lnTo>
                <a:lnTo>
                  <a:pt x="205553" y="138430"/>
                </a:lnTo>
                <a:lnTo>
                  <a:pt x="207574" y="143510"/>
                </a:lnTo>
                <a:lnTo>
                  <a:pt x="209449" y="143510"/>
                </a:lnTo>
                <a:lnTo>
                  <a:pt x="241678" y="107950"/>
                </a:lnTo>
                <a:lnTo>
                  <a:pt x="266592" y="72390"/>
                </a:lnTo>
                <a:lnTo>
                  <a:pt x="267423" y="69850"/>
                </a:lnTo>
                <a:lnTo>
                  <a:pt x="243678" y="69850"/>
                </a:lnTo>
                <a:lnTo>
                  <a:pt x="236406" y="68580"/>
                </a:lnTo>
                <a:lnTo>
                  <a:pt x="228680" y="64770"/>
                </a:lnTo>
                <a:lnTo>
                  <a:pt x="220500" y="59690"/>
                </a:lnTo>
                <a:lnTo>
                  <a:pt x="211867" y="52070"/>
                </a:lnTo>
                <a:close/>
              </a:path>
              <a:path w="393700" h="384809">
                <a:moveTo>
                  <a:pt x="150644" y="72390"/>
                </a:moveTo>
                <a:lnTo>
                  <a:pt x="136404" y="72390"/>
                </a:lnTo>
                <a:lnTo>
                  <a:pt x="134938" y="74930"/>
                </a:lnTo>
                <a:lnTo>
                  <a:pt x="134938" y="80010"/>
                </a:lnTo>
                <a:lnTo>
                  <a:pt x="136006" y="81280"/>
                </a:lnTo>
                <a:lnTo>
                  <a:pt x="138152" y="82550"/>
                </a:lnTo>
                <a:lnTo>
                  <a:pt x="141377" y="85090"/>
                </a:lnTo>
                <a:lnTo>
                  <a:pt x="143252" y="87630"/>
                </a:lnTo>
                <a:lnTo>
                  <a:pt x="143796" y="87630"/>
                </a:lnTo>
                <a:lnTo>
                  <a:pt x="159375" y="109220"/>
                </a:lnTo>
                <a:lnTo>
                  <a:pt x="171481" y="124460"/>
                </a:lnTo>
                <a:lnTo>
                  <a:pt x="180116" y="133350"/>
                </a:lnTo>
                <a:lnTo>
                  <a:pt x="185282" y="135890"/>
                </a:lnTo>
                <a:lnTo>
                  <a:pt x="187962" y="134620"/>
                </a:lnTo>
                <a:lnTo>
                  <a:pt x="189313" y="132080"/>
                </a:lnTo>
                <a:lnTo>
                  <a:pt x="189195" y="121920"/>
                </a:lnTo>
                <a:lnTo>
                  <a:pt x="189116" y="116840"/>
                </a:lnTo>
                <a:lnTo>
                  <a:pt x="188998" y="109220"/>
                </a:lnTo>
                <a:lnTo>
                  <a:pt x="188879" y="101600"/>
                </a:lnTo>
                <a:lnTo>
                  <a:pt x="188860" y="100330"/>
                </a:lnTo>
                <a:lnTo>
                  <a:pt x="187669" y="82550"/>
                </a:lnTo>
                <a:lnTo>
                  <a:pt x="187584" y="81280"/>
                </a:lnTo>
                <a:lnTo>
                  <a:pt x="187499" y="80010"/>
                </a:lnTo>
                <a:lnTo>
                  <a:pt x="186468" y="73660"/>
                </a:lnTo>
                <a:lnTo>
                  <a:pt x="155335" y="73660"/>
                </a:lnTo>
                <a:lnTo>
                  <a:pt x="150644" y="72390"/>
                </a:lnTo>
                <a:close/>
              </a:path>
              <a:path w="393700" h="384809">
                <a:moveTo>
                  <a:pt x="182057" y="59690"/>
                </a:moveTo>
                <a:lnTo>
                  <a:pt x="172488" y="66040"/>
                </a:lnTo>
                <a:lnTo>
                  <a:pt x="164734" y="69850"/>
                </a:lnTo>
                <a:lnTo>
                  <a:pt x="158796" y="72390"/>
                </a:lnTo>
                <a:lnTo>
                  <a:pt x="154675" y="73660"/>
                </a:lnTo>
                <a:lnTo>
                  <a:pt x="186468" y="73660"/>
                </a:lnTo>
                <a:lnTo>
                  <a:pt x="185231" y="66040"/>
                </a:lnTo>
                <a:lnTo>
                  <a:pt x="182057" y="59690"/>
                </a:lnTo>
                <a:close/>
              </a:path>
              <a:path w="393700" h="384809">
                <a:moveTo>
                  <a:pt x="267583" y="64770"/>
                </a:moveTo>
                <a:lnTo>
                  <a:pt x="266243" y="64770"/>
                </a:lnTo>
                <a:lnTo>
                  <a:pt x="254966" y="67310"/>
                </a:lnTo>
                <a:lnTo>
                  <a:pt x="247437" y="69850"/>
                </a:lnTo>
                <a:lnTo>
                  <a:pt x="267423" y="69850"/>
                </a:lnTo>
                <a:lnTo>
                  <a:pt x="268253" y="67310"/>
                </a:lnTo>
                <a:lnTo>
                  <a:pt x="268253" y="66040"/>
                </a:lnTo>
                <a:lnTo>
                  <a:pt x="267583" y="64770"/>
                </a:lnTo>
                <a:close/>
              </a:path>
              <a:path w="393700" h="384809">
                <a:moveTo>
                  <a:pt x="152257" y="25400"/>
                </a:moveTo>
                <a:lnTo>
                  <a:pt x="147147" y="25400"/>
                </a:lnTo>
                <a:lnTo>
                  <a:pt x="145199" y="26670"/>
                </a:lnTo>
                <a:lnTo>
                  <a:pt x="141178" y="30480"/>
                </a:lnTo>
                <a:lnTo>
                  <a:pt x="140173" y="33020"/>
                </a:lnTo>
                <a:lnTo>
                  <a:pt x="140173" y="38100"/>
                </a:lnTo>
                <a:lnTo>
                  <a:pt x="142718" y="43180"/>
                </a:lnTo>
                <a:lnTo>
                  <a:pt x="152927" y="58420"/>
                </a:lnTo>
                <a:lnTo>
                  <a:pt x="156550" y="62230"/>
                </a:lnTo>
                <a:lnTo>
                  <a:pt x="161649" y="62230"/>
                </a:lnTo>
                <a:lnTo>
                  <a:pt x="163125" y="59690"/>
                </a:lnTo>
                <a:lnTo>
                  <a:pt x="163125" y="48260"/>
                </a:lnTo>
                <a:lnTo>
                  <a:pt x="161586" y="41910"/>
                </a:lnTo>
                <a:lnTo>
                  <a:pt x="155408" y="27940"/>
                </a:lnTo>
                <a:lnTo>
                  <a:pt x="152257" y="25400"/>
                </a:lnTo>
                <a:close/>
              </a:path>
              <a:path w="393700" h="384809">
                <a:moveTo>
                  <a:pt x="247175" y="20320"/>
                </a:moveTo>
                <a:lnTo>
                  <a:pt x="242338" y="20320"/>
                </a:lnTo>
                <a:lnTo>
                  <a:pt x="239113" y="21590"/>
                </a:lnTo>
                <a:lnTo>
                  <a:pt x="233752" y="27940"/>
                </a:lnTo>
                <a:lnTo>
                  <a:pt x="232411" y="30480"/>
                </a:lnTo>
                <a:lnTo>
                  <a:pt x="232411" y="48260"/>
                </a:lnTo>
                <a:lnTo>
                  <a:pt x="234547" y="55880"/>
                </a:lnTo>
                <a:lnTo>
                  <a:pt x="241531" y="55880"/>
                </a:lnTo>
                <a:lnTo>
                  <a:pt x="244013" y="53340"/>
                </a:lnTo>
                <a:lnTo>
                  <a:pt x="248589" y="46990"/>
                </a:lnTo>
                <a:lnTo>
                  <a:pt x="249730" y="43180"/>
                </a:lnTo>
                <a:lnTo>
                  <a:pt x="249856" y="26670"/>
                </a:lnTo>
                <a:lnTo>
                  <a:pt x="250128" y="22860"/>
                </a:lnTo>
                <a:lnTo>
                  <a:pt x="248515" y="21590"/>
                </a:lnTo>
                <a:lnTo>
                  <a:pt x="247175" y="20320"/>
                </a:lnTo>
                <a:close/>
              </a:path>
            </a:pathLst>
          </a:custGeom>
          <a:solidFill>
            <a:srgbClr val="565565"/>
          </a:solidFill>
        </p:spPr>
        <p:txBody>
          <a:bodyPr wrap="square" lIns="0" tIns="0" rIns="0" bIns="0" rtlCol="0"/>
          <a:lstStyle/>
          <a:p>
            <a:endParaRPr sz="1092">
              <a:solidFill>
                <a:srgbClr val="565565"/>
              </a:solidFill>
            </a:endParaRPr>
          </a:p>
        </p:txBody>
      </p:sp>
      <p:pic>
        <p:nvPicPr>
          <p:cNvPr id="9" name="Picture 8">
            <a:extLst>
              <a:ext uri="{FF2B5EF4-FFF2-40B4-BE49-F238E27FC236}">
                <a16:creationId xmlns:a16="http://schemas.microsoft.com/office/drawing/2014/main" id="{8DEE011B-9751-CB85-4650-5B51CE244CD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406891" y="1026197"/>
            <a:ext cx="11378218" cy="5416129"/>
          </a:xfrm>
          <a:prstGeom prst="rect">
            <a:avLst/>
          </a:prstGeom>
        </p:spPr>
      </p:pic>
      <p:sp>
        <p:nvSpPr>
          <p:cNvPr id="10" name="Text Placeholder 14">
            <a:extLst>
              <a:ext uri="{FF2B5EF4-FFF2-40B4-BE49-F238E27FC236}">
                <a16:creationId xmlns:a16="http://schemas.microsoft.com/office/drawing/2014/main" id="{FA5985A8-AD5C-382F-2F41-2DA4DADA2CD8}"/>
              </a:ext>
            </a:extLst>
          </p:cNvPr>
          <p:cNvSpPr>
            <a:spLocks noGrp="1"/>
          </p:cNvSpPr>
          <p:nvPr>
            <p:ph type="body" sz="quarter" idx="10" hasCustomPrompt="1"/>
          </p:nvPr>
        </p:nvSpPr>
        <p:spPr>
          <a:xfrm>
            <a:off x="0" y="1026197"/>
            <a:ext cx="12175048" cy="5082852"/>
          </a:xfrm>
        </p:spPr>
        <p:txBody>
          <a:bodyPr anchor="ctr">
            <a:normAutofit/>
          </a:bodyPr>
          <a:lstStyle>
            <a:lvl1pPr marL="0" indent="0" algn="ctr">
              <a:lnSpc>
                <a:spcPct val="90000"/>
              </a:lnSpc>
              <a:buNone/>
              <a:defRPr sz="5154">
                <a:solidFill>
                  <a:srgbClr val="565565"/>
                </a:solidFill>
                <a:latin typeface="Meie Script" pitchFamily="2" charset="77"/>
              </a:defRPr>
            </a:lvl1pPr>
            <a:lvl2pPr>
              <a:defRPr>
                <a:latin typeface="Arsenica Antiqua DemiBold" pitchFamily="2" charset="0"/>
              </a:defRPr>
            </a:lvl2pPr>
            <a:lvl3pPr>
              <a:defRPr>
                <a:latin typeface="Arsenica Antiqua DemiBold" pitchFamily="2" charset="0"/>
              </a:defRPr>
            </a:lvl3pPr>
            <a:lvl4pPr>
              <a:defRPr>
                <a:latin typeface="Arsenica Antiqua DemiBold" pitchFamily="2" charset="0"/>
              </a:defRPr>
            </a:lvl4pPr>
            <a:lvl5pPr>
              <a:defRPr>
                <a:latin typeface="Arsenica Antiqua DemiBold" pitchFamily="2" charset="0"/>
              </a:defRPr>
            </a:lvl5pPr>
          </a:lstStyle>
          <a:p>
            <a:pPr lvl="0"/>
            <a:r>
              <a:rPr lang="en-GB"/>
              <a:t>Click to edit master title</a:t>
            </a:r>
          </a:p>
        </p:txBody>
      </p:sp>
      <p:pic>
        <p:nvPicPr>
          <p:cNvPr id="2" name="Graphic 1">
            <a:extLst>
              <a:ext uri="{FF2B5EF4-FFF2-40B4-BE49-F238E27FC236}">
                <a16:creationId xmlns:a16="http://schemas.microsoft.com/office/drawing/2014/main" id="{88B5FC9E-6FB8-1F3E-9C0A-B213BA0E827F}"/>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11236034" y="27946"/>
            <a:ext cx="913606" cy="740480"/>
          </a:xfrm>
          <a:prstGeom prst="rect">
            <a:avLst/>
          </a:prstGeom>
        </p:spPr>
      </p:pic>
    </p:spTree>
    <p:extLst>
      <p:ext uri="{BB962C8B-B14F-4D97-AF65-F5344CB8AC3E}">
        <p14:creationId xmlns:p14="http://schemas.microsoft.com/office/powerpoint/2010/main" val="603921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27/08/2025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6.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21.svg"/><Relationship Id="rId7" Type="http://schemas.openxmlformats.org/officeDocument/2006/relationships/image" Target="../media/image25.svg"/><Relationship Id="rId2" Type="http://schemas.openxmlformats.org/officeDocument/2006/relationships/image" Target="../media/image20.png"/><Relationship Id="rId1" Type="http://schemas.openxmlformats.org/officeDocument/2006/relationships/slideLayout" Target="../slideLayouts/slideLayout19.xml"/><Relationship Id="rId6" Type="http://schemas.openxmlformats.org/officeDocument/2006/relationships/image" Target="../media/image24.png"/><Relationship Id="rId5" Type="http://schemas.openxmlformats.org/officeDocument/2006/relationships/image" Target="../media/image23.sv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29.png"/><Relationship Id="rId4" Type="http://schemas.openxmlformats.org/officeDocument/2006/relationships/diagramLayout" Target="../diagrams/layout1.xml"/><Relationship Id="rId9" Type="http://schemas.microsoft.com/office/2007/relationships/hdphoto" Target="../media/hdphoto2.wdp"/></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aiatsis.gov.au/explore/possum-skin-cloak" TargetMode="Externa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hyperlink" Target="https://nla.gov.au/nla.obj-52770478"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nla.gov.au/nla.obj-52770478"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youtu.be/4vUtuAeT32M?feature=shared" TargetMode="External"/><Relationship Id="rId2" Type="http://schemas.openxmlformats.org/officeDocument/2006/relationships/hyperlink" Target="https://.ngv.vic.gov.au/explore/collection/artist/172/" TargetMode="External"/><Relationship Id="rId1" Type="http://schemas.openxmlformats.org/officeDocument/2006/relationships/slideLayout" Target="../slideLayouts/slideLayout4.xml"/><Relationship Id="rId4" Type="http://schemas.openxmlformats.org/officeDocument/2006/relationships/image" Target="../media/image37.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127343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6760570-86B0-78BB-E9AC-4A2A5FB5F6EC}"/>
              </a:ext>
            </a:extLst>
          </p:cNvPr>
          <p:cNvSpPr>
            <a:spLocks noGrp="1"/>
          </p:cNvSpPr>
          <p:nvPr>
            <p:ph type="body" sz="quarter" idx="10"/>
          </p:nvPr>
        </p:nvSpPr>
        <p:spPr>
          <a:xfrm>
            <a:off x="1013148" y="748950"/>
            <a:ext cx="10442951" cy="5591138"/>
          </a:xfrm>
        </p:spPr>
        <p:txBody>
          <a:bodyPr>
            <a:normAutofit/>
          </a:bodyPr>
          <a:lstStyle/>
          <a:p>
            <a:r>
              <a:rPr lang="en-US" sz="4800" b="1" dirty="0">
                <a:solidFill>
                  <a:srgbClr val="8A989A"/>
                </a:solidFill>
                <a:latin typeface="Calibri" panose="020F0502020204030204" pitchFamily="34" charset="0"/>
                <a:ea typeface="Calibri" panose="020F0502020204030204" pitchFamily="34" charset="0"/>
                <a:cs typeface="Calibri" panose="020F0502020204030204" pitchFamily="34" charset="0"/>
              </a:rPr>
              <a:t>What can the </a:t>
            </a:r>
            <a:br>
              <a:rPr lang="en-US" sz="4800" b="1" dirty="0">
                <a:solidFill>
                  <a:srgbClr val="8A989A"/>
                </a:solidFill>
                <a:latin typeface="Calibri" panose="020F0502020204030204" pitchFamily="34" charset="0"/>
                <a:ea typeface="Calibri" panose="020F0502020204030204" pitchFamily="34" charset="0"/>
                <a:cs typeface="Calibri" panose="020F0502020204030204" pitchFamily="34" charset="0"/>
              </a:rPr>
            </a:br>
            <a:r>
              <a:rPr lang="en-US" sz="4800" b="1" dirty="0">
                <a:solidFill>
                  <a:srgbClr val="8A989A"/>
                </a:solidFill>
                <a:latin typeface="Calibri" panose="020F0502020204030204" pitchFamily="34" charset="0"/>
                <a:ea typeface="Calibri" panose="020F0502020204030204" pitchFamily="34" charset="0"/>
                <a:cs typeface="Calibri" panose="020F0502020204030204" pitchFamily="34" charset="0"/>
              </a:rPr>
              <a:t>possum skin cloak tell us </a:t>
            </a:r>
          </a:p>
          <a:p>
            <a:r>
              <a:rPr lang="en-US" sz="4800" b="1" dirty="0">
                <a:solidFill>
                  <a:srgbClr val="8A989A"/>
                </a:solidFill>
                <a:latin typeface="Calibri" panose="020F0502020204030204" pitchFamily="34" charset="0"/>
                <a:ea typeface="Calibri" panose="020F0502020204030204" pitchFamily="34" charset="0"/>
                <a:cs typeface="Calibri" panose="020F0502020204030204" pitchFamily="34" charset="0"/>
              </a:rPr>
              <a:t>about the Aboriginal way of life and the </a:t>
            </a:r>
          </a:p>
          <a:p>
            <a:r>
              <a:rPr lang="en-US" sz="4800" b="1" dirty="0">
                <a:solidFill>
                  <a:srgbClr val="8A989A"/>
                </a:solidFill>
                <a:latin typeface="Calibri" panose="020F0502020204030204" pitchFamily="34" charset="0"/>
                <a:ea typeface="Calibri" panose="020F0502020204030204" pitchFamily="34" charset="0"/>
                <a:cs typeface="Calibri" panose="020F0502020204030204" pitchFamily="34" charset="0"/>
              </a:rPr>
              <a:t>impact of Scottish settlers?</a:t>
            </a:r>
            <a:endParaRPr lang="en-GB" sz="4800" dirty="0">
              <a:solidFill>
                <a:srgbClr val="8A989A"/>
              </a:solidFill>
              <a:latin typeface="Calibri" panose="020F0502020204030204" pitchFamily="34" charset="0"/>
              <a:ea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14CED4B2-EB70-1EB7-0D1E-96F82102FDF4}"/>
              </a:ext>
            </a:extLst>
          </p:cNvPr>
          <p:cNvSpPr>
            <a:spLocks noGrp="1"/>
          </p:cNvSpPr>
          <p:nvPr>
            <p:ph type="body" sz="quarter" idx="11"/>
          </p:nvPr>
        </p:nvSpPr>
        <p:spPr/>
        <p:txBody>
          <a:bodyPr/>
          <a:lstStyle/>
          <a:p>
            <a:r>
              <a:rPr lang="en-GB"/>
              <a:t>Impact of Scots on Australia</a:t>
            </a:r>
          </a:p>
        </p:txBody>
      </p:sp>
    </p:spTree>
    <p:extLst>
      <p:ext uri="{BB962C8B-B14F-4D97-AF65-F5344CB8AC3E}">
        <p14:creationId xmlns:p14="http://schemas.microsoft.com/office/powerpoint/2010/main" val="17590434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CA2F22D-366F-2251-85E6-DC6A733FE2CD}"/>
              </a:ext>
            </a:extLst>
          </p:cNvPr>
          <p:cNvSpPr>
            <a:spLocks noGrp="1"/>
          </p:cNvSpPr>
          <p:nvPr>
            <p:ph type="body" sz="quarter" idx="12"/>
          </p:nvPr>
        </p:nvSpPr>
        <p:spPr>
          <a:xfrm>
            <a:off x="551070" y="760542"/>
            <a:ext cx="3465581" cy="4421296"/>
          </a:xfrm>
        </p:spPr>
        <p:txBody>
          <a:bodyPr>
            <a:normAutofit fontScale="92500" lnSpcReduction="10000"/>
          </a:bodyPr>
          <a:lstStyle/>
          <a:p>
            <a:endParaRPr lang="en-US" sz="2400" b="1" dirty="0">
              <a:latin typeface="Calibri" panose="020F0502020204030204" pitchFamily="34" charset="0"/>
              <a:cs typeface="Calibri" panose="020F0502020204030204" pitchFamily="34" charset="0"/>
            </a:endParaRPr>
          </a:p>
          <a:p>
            <a:r>
              <a:rPr lang="en-US" sz="3000" dirty="0">
                <a:latin typeface="Calibri" panose="020F0502020204030204" pitchFamily="34" charset="0"/>
                <a:cs typeface="Calibri" panose="020F0502020204030204" pitchFamily="34" charset="0"/>
              </a:rPr>
              <a:t>What can you see?</a:t>
            </a:r>
            <a:br>
              <a:rPr lang="en-US" sz="3000" dirty="0">
                <a:latin typeface="Calibri" panose="020F0502020204030204" pitchFamily="34" charset="0"/>
                <a:cs typeface="Calibri" panose="020F0502020204030204" pitchFamily="34" charset="0"/>
              </a:rPr>
            </a:br>
            <a:endParaRPr lang="en-US" sz="3000" dirty="0">
              <a:latin typeface="Calibri" panose="020F0502020204030204" pitchFamily="34" charset="0"/>
              <a:cs typeface="Calibri" panose="020F0502020204030204" pitchFamily="34" charset="0"/>
            </a:endParaRPr>
          </a:p>
          <a:p>
            <a:r>
              <a:rPr lang="en-US" sz="3000" dirty="0">
                <a:latin typeface="Calibri" panose="020F0502020204030204" pitchFamily="34" charset="0"/>
                <a:cs typeface="Calibri" panose="020F0502020204030204" pitchFamily="34" charset="0"/>
              </a:rPr>
              <a:t>What do you think is happening?</a:t>
            </a:r>
            <a:br>
              <a:rPr lang="en-US" sz="3000" dirty="0">
                <a:latin typeface="Calibri" panose="020F0502020204030204" pitchFamily="34" charset="0"/>
                <a:cs typeface="Calibri" panose="020F0502020204030204" pitchFamily="34" charset="0"/>
              </a:rPr>
            </a:br>
            <a:endParaRPr lang="en-US" sz="3000" dirty="0">
              <a:latin typeface="Calibri" panose="020F0502020204030204" pitchFamily="34" charset="0"/>
              <a:cs typeface="Calibri" panose="020F0502020204030204" pitchFamily="34" charset="0"/>
            </a:endParaRPr>
          </a:p>
          <a:p>
            <a:r>
              <a:rPr lang="en-US" sz="3000" dirty="0">
                <a:latin typeface="Calibri" panose="020F0502020204030204" pitchFamily="34" charset="0"/>
                <a:cs typeface="Calibri" panose="020F0502020204030204" pitchFamily="34" charset="0"/>
              </a:rPr>
              <a:t>Describe the </a:t>
            </a:r>
            <a:r>
              <a:rPr lang="en-US" sz="3000" dirty="0" err="1">
                <a:latin typeface="Calibri" panose="020F0502020204030204" pitchFamily="34" charset="0"/>
                <a:cs typeface="Calibri" panose="020F0502020204030204" pitchFamily="34" charset="0"/>
              </a:rPr>
              <a:t>colours</a:t>
            </a:r>
            <a:r>
              <a:rPr lang="en-US" sz="3000" dirty="0">
                <a:latin typeface="Calibri" panose="020F0502020204030204" pitchFamily="34" charset="0"/>
                <a:cs typeface="Calibri" panose="020F0502020204030204" pitchFamily="34" charset="0"/>
              </a:rPr>
              <a:t> </a:t>
            </a:r>
            <a:br>
              <a:rPr lang="en-US" sz="3000" dirty="0">
                <a:latin typeface="Calibri" panose="020F0502020204030204" pitchFamily="34" charset="0"/>
                <a:cs typeface="Calibri" panose="020F0502020204030204" pitchFamily="34" charset="0"/>
              </a:rPr>
            </a:br>
            <a:r>
              <a:rPr lang="en-US" sz="3000" dirty="0">
                <a:latin typeface="Calibri" panose="020F0502020204030204" pitchFamily="34" charset="0"/>
                <a:cs typeface="Calibri" panose="020F0502020204030204" pitchFamily="34" charset="0"/>
              </a:rPr>
              <a:t>of the clothing</a:t>
            </a:r>
          </a:p>
          <a:p>
            <a:endParaRPr lang="en-US" sz="3000" dirty="0">
              <a:latin typeface="Calibri" panose="020F0502020204030204" pitchFamily="34" charset="0"/>
              <a:cs typeface="Calibri" panose="020F0502020204030204" pitchFamily="34" charset="0"/>
            </a:endParaRPr>
          </a:p>
          <a:p>
            <a:r>
              <a:rPr lang="en-US" sz="3000" dirty="0">
                <a:latin typeface="Calibri" panose="020F0502020204030204" pitchFamily="34" charset="0"/>
                <a:cs typeface="Calibri" panose="020F0502020204030204" pitchFamily="34" charset="0"/>
              </a:rPr>
              <a:t>Why do you think </a:t>
            </a:r>
            <a:br>
              <a:rPr lang="en-US" sz="3000" dirty="0">
                <a:latin typeface="Calibri" panose="020F0502020204030204" pitchFamily="34" charset="0"/>
                <a:cs typeface="Calibri" panose="020F0502020204030204" pitchFamily="34" charset="0"/>
              </a:rPr>
            </a:br>
            <a:r>
              <a:rPr lang="en-US" sz="3000" dirty="0">
                <a:latin typeface="Calibri" panose="020F0502020204030204" pitchFamily="34" charset="0"/>
                <a:cs typeface="Calibri" panose="020F0502020204030204" pitchFamily="34" charset="0"/>
              </a:rPr>
              <a:t>it was drawn?</a:t>
            </a:r>
          </a:p>
          <a:p>
            <a:endParaRPr lang="en-GB" sz="2400" dirty="0">
              <a:latin typeface="Calibri" panose="020F0502020204030204" pitchFamily="34" charset="0"/>
              <a:cs typeface="Calibri" panose="020F0502020204030204" pitchFamily="34" charset="0"/>
            </a:endParaRPr>
          </a:p>
        </p:txBody>
      </p:sp>
      <p:sp>
        <p:nvSpPr>
          <p:cNvPr id="4" name="Text Placeholder 3">
            <a:extLst>
              <a:ext uri="{FF2B5EF4-FFF2-40B4-BE49-F238E27FC236}">
                <a16:creationId xmlns:a16="http://schemas.microsoft.com/office/drawing/2014/main" id="{B19405FC-F50A-73AB-3EBF-57F7E290E3C6}"/>
              </a:ext>
            </a:extLst>
          </p:cNvPr>
          <p:cNvSpPr>
            <a:spLocks noGrp="1"/>
          </p:cNvSpPr>
          <p:nvPr>
            <p:ph type="body" sz="quarter" idx="13"/>
          </p:nvPr>
        </p:nvSpPr>
        <p:spPr>
          <a:xfrm>
            <a:off x="4422625" y="117728"/>
            <a:ext cx="6112521" cy="919290"/>
          </a:xfrm>
        </p:spPr>
        <p:txBody>
          <a:bodyPr>
            <a:normAutofit/>
          </a:bodyPr>
          <a:lstStyle/>
          <a:p>
            <a:r>
              <a:rPr lang="en-US" sz="2400" b="1" dirty="0">
                <a:latin typeface="Calibri" panose="020F0502020204030204" pitchFamily="34" charset="0"/>
                <a:cs typeface="Calibri" panose="020F0502020204030204" pitchFamily="34" charset="0"/>
              </a:rPr>
              <a:t>In pairs discuss this picture</a:t>
            </a:r>
          </a:p>
        </p:txBody>
      </p:sp>
      <p:sp>
        <p:nvSpPr>
          <p:cNvPr id="5" name="Text Placeholder 4">
            <a:extLst>
              <a:ext uri="{FF2B5EF4-FFF2-40B4-BE49-F238E27FC236}">
                <a16:creationId xmlns:a16="http://schemas.microsoft.com/office/drawing/2014/main" id="{B1402696-B0E0-72B7-AD26-B5794D7A8172}"/>
              </a:ext>
            </a:extLst>
          </p:cNvPr>
          <p:cNvSpPr>
            <a:spLocks noGrp="1"/>
          </p:cNvSpPr>
          <p:nvPr>
            <p:ph type="body" sz="quarter" idx="10"/>
          </p:nvPr>
        </p:nvSpPr>
        <p:spPr>
          <a:xfrm>
            <a:off x="412049" y="131621"/>
            <a:ext cx="3465582" cy="369662"/>
          </a:xfrm>
        </p:spPr>
        <p:txBody>
          <a:bodyPr>
            <a:normAutofit/>
          </a:bodyPr>
          <a:lstStyle/>
          <a:p>
            <a:r>
              <a:rPr lang="en-GB" sz="1600" dirty="0">
                <a:latin typeface="Calibri" panose="020F0502020204030204" pitchFamily="34" charset="0"/>
                <a:cs typeface="Calibri" panose="020F0502020204030204" pitchFamily="34" charset="0"/>
              </a:rPr>
              <a:t>Starter Task</a:t>
            </a:r>
          </a:p>
        </p:txBody>
      </p:sp>
      <p:pic>
        <p:nvPicPr>
          <p:cNvPr id="7" name="Picture 6" descr="A group of women in long striped dresses&#10;&#10;AI-generated content may be incorrect.">
            <a:extLst>
              <a:ext uri="{FF2B5EF4-FFF2-40B4-BE49-F238E27FC236}">
                <a16:creationId xmlns:a16="http://schemas.microsoft.com/office/drawing/2014/main" id="{350FB073-4415-D243-7E5D-E49B9422797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22625" y="760542"/>
            <a:ext cx="7592508" cy="4840222"/>
          </a:xfrm>
          <a:prstGeom prst="rect">
            <a:avLst/>
          </a:prstGeom>
        </p:spPr>
      </p:pic>
      <p:sp>
        <p:nvSpPr>
          <p:cNvPr id="8" name="TextBox 7">
            <a:extLst>
              <a:ext uri="{FF2B5EF4-FFF2-40B4-BE49-F238E27FC236}">
                <a16:creationId xmlns:a16="http://schemas.microsoft.com/office/drawing/2014/main" id="{9BF7F1F4-F4DB-6862-B062-0ACF43EF5E66}"/>
              </a:ext>
            </a:extLst>
          </p:cNvPr>
          <p:cNvSpPr txBox="1"/>
          <p:nvPr/>
        </p:nvSpPr>
        <p:spPr>
          <a:xfrm>
            <a:off x="5716746" y="5692421"/>
            <a:ext cx="6237938" cy="242646"/>
          </a:xfrm>
          <a:prstGeom prst="rect">
            <a:avLst/>
          </a:prstGeom>
          <a:noFill/>
          <a:ln w="9525">
            <a:solidFill>
              <a:schemeClr val="tx1"/>
            </a:solidFill>
          </a:ln>
        </p:spPr>
        <p:txBody>
          <a:bodyPr wrap="square" lIns="55449" tIns="27725" rIns="55449" bIns="27725" rtlCol="0" anchor="t">
            <a:spAutoFit/>
          </a:bodyPr>
          <a:lstStyle/>
          <a:p>
            <a:r>
              <a:rPr lang="en-GB" sz="1213">
                <a:latin typeface="Gabarito"/>
              </a:rPr>
              <a:t>Beruk (William Barak), </a:t>
            </a:r>
            <a:r>
              <a:rPr lang="en-GB" sz="1213" i="1">
                <a:latin typeface="Gabarito"/>
              </a:rPr>
              <a:t>Figures in Possum Skin Cloaks</a:t>
            </a:r>
            <a:r>
              <a:rPr lang="en-GB" sz="1213">
                <a:latin typeface="Gabarito"/>
              </a:rPr>
              <a:t> (1898), NGV </a:t>
            </a:r>
            <a:r>
              <a:rPr lang="en-GB" sz="1213" err="1">
                <a:latin typeface="Gabarito"/>
              </a:rPr>
              <a:t>Naarm</a:t>
            </a:r>
            <a:r>
              <a:rPr lang="en-GB" sz="1213">
                <a:latin typeface="Gabarito"/>
              </a:rPr>
              <a:t>/Melbourne</a:t>
            </a:r>
          </a:p>
        </p:txBody>
      </p:sp>
    </p:spTree>
    <p:extLst>
      <p:ext uri="{BB962C8B-B14F-4D97-AF65-F5344CB8AC3E}">
        <p14:creationId xmlns:p14="http://schemas.microsoft.com/office/powerpoint/2010/main" val="2357713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a:extLst>
              <a:ext uri="{FF2B5EF4-FFF2-40B4-BE49-F238E27FC236}">
                <a16:creationId xmlns:a16="http://schemas.microsoft.com/office/drawing/2014/main" id="{407CBCCB-30C2-C104-0FA1-471C118116A1}"/>
              </a:ext>
            </a:extLst>
          </p:cNvPr>
          <p:cNvSpPr>
            <a:spLocks noGrp="1"/>
          </p:cNvSpPr>
          <p:nvPr>
            <p:ph type="body" sz="quarter" idx="12"/>
          </p:nvPr>
        </p:nvSpPr>
        <p:spPr>
          <a:xfrm>
            <a:off x="874525" y="1228647"/>
            <a:ext cx="10567507" cy="3188335"/>
          </a:xfrm>
        </p:spPr>
        <p:txBody>
          <a:bodyPr vert="horz" lIns="55449" tIns="27725" rIns="55449" bIns="27725" numCol="2" rtlCol="0" anchor="t">
            <a:noAutofit/>
          </a:bodyPr>
          <a:lstStyle/>
          <a:p>
            <a:endParaRPr lang="en-GB" sz="2000" dirty="0">
              <a:latin typeface="Calibri" panose="020F0502020204030204" pitchFamily="34" charset="0"/>
              <a:cs typeface="Calibri" panose="020F0502020204030204" pitchFamily="34" charset="0"/>
            </a:endParaRPr>
          </a:p>
          <a:p>
            <a:pPr marL="207935" indent="-207935">
              <a:lnSpc>
                <a:spcPct val="107000"/>
              </a:lnSpc>
              <a:spcAft>
                <a:spcPts val="485"/>
              </a:spcAft>
              <a:buFont typeface="Arial" panose="020B0604020202020204" pitchFamily="34" charset="0"/>
              <a:buChar char="•"/>
              <a:tabLst>
                <a:tab pos="277246" algn="l"/>
              </a:tabLst>
            </a:pPr>
            <a:r>
              <a:rPr lang="en-GB" sz="2000" kern="100" dirty="0">
                <a:latin typeface="Calibri" panose="020F0502020204030204" pitchFamily="34" charset="0"/>
                <a:ea typeface="Aptos" panose="020B0004020202020204" pitchFamily="34" charset="0"/>
                <a:cs typeface="Calibri" panose="020F0502020204030204" pitchFamily="34" charset="0"/>
              </a:rPr>
              <a:t>Through a study of primary sources l</a:t>
            </a:r>
            <a:r>
              <a:rPr lang="en-US" sz="2000" kern="100" dirty="0">
                <a:latin typeface="Calibri" panose="020F0502020204030204" pitchFamily="34" charset="0"/>
                <a:ea typeface="Aptos" panose="020B0004020202020204" pitchFamily="34" charset="0"/>
                <a:cs typeface="Calibri" panose="020F0502020204030204" pitchFamily="34" charset="0"/>
              </a:rPr>
              <a:t>earn about Australian Aboriginal peoples' way of life</a:t>
            </a:r>
            <a:endParaRPr lang="en-GB" sz="2000" kern="100" dirty="0">
              <a:latin typeface="Calibri" panose="020F0502020204030204" pitchFamily="34" charset="0"/>
              <a:ea typeface="Aptos" panose="020B0004020202020204" pitchFamily="34" charset="0"/>
              <a:cs typeface="Calibri" panose="020F0502020204030204" pitchFamily="34" charset="0"/>
            </a:endParaRPr>
          </a:p>
          <a:p>
            <a:pPr marL="207935" indent="-207935">
              <a:lnSpc>
                <a:spcPct val="107000"/>
              </a:lnSpc>
              <a:spcAft>
                <a:spcPts val="485"/>
              </a:spcAft>
              <a:buFont typeface="Arial" panose="020B0604020202020204" pitchFamily="34" charset="0"/>
              <a:buChar char="•"/>
              <a:tabLst>
                <a:tab pos="277246" algn="l"/>
              </a:tabLst>
            </a:pPr>
            <a:r>
              <a:rPr lang="en-GB" sz="2000" kern="100" dirty="0">
                <a:latin typeface="Calibri" panose="020F0502020204030204" pitchFamily="34" charset="0"/>
                <a:ea typeface="Aptos" panose="020B0004020202020204" pitchFamily="34" charset="0"/>
                <a:cs typeface="Calibri" panose="020F0502020204030204" pitchFamily="34" charset="0"/>
              </a:rPr>
              <a:t>Through a study of the possum skin cloak</a:t>
            </a:r>
            <a:r>
              <a:rPr lang="en-US" sz="2000" kern="100" dirty="0">
                <a:latin typeface="Calibri" panose="020F0502020204030204" pitchFamily="34" charset="0"/>
                <a:ea typeface="Aptos" panose="020B0004020202020204" pitchFamily="34" charset="0"/>
                <a:cs typeface="Calibri" panose="020F0502020204030204" pitchFamily="34" charset="0"/>
              </a:rPr>
              <a:t> learn that Australian Aboriginal peoples are highly skilled and their way of life is adapted to their environment</a:t>
            </a:r>
            <a:endParaRPr lang="en-GB" sz="2000" kern="100" dirty="0">
              <a:latin typeface="Calibri" panose="020F0502020204030204" pitchFamily="34" charset="0"/>
              <a:ea typeface="Aptos" panose="020B0004020202020204" pitchFamily="34" charset="0"/>
              <a:cs typeface="Calibri" panose="020F0502020204030204" pitchFamily="34" charset="0"/>
            </a:endParaRPr>
          </a:p>
          <a:p>
            <a:pPr marL="207935" indent="-207935">
              <a:lnSpc>
                <a:spcPct val="107000"/>
              </a:lnSpc>
              <a:spcAft>
                <a:spcPts val="485"/>
              </a:spcAft>
              <a:buFont typeface="Arial" panose="020B0604020202020204" pitchFamily="34" charset="0"/>
              <a:buChar char="•"/>
              <a:tabLst>
                <a:tab pos="277246" algn="l"/>
              </a:tabLst>
            </a:pPr>
            <a:r>
              <a:rPr lang="en-US" sz="2000" kern="100" dirty="0">
                <a:latin typeface="Calibri" panose="020F0502020204030204" pitchFamily="34" charset="0"/>
                <a:ea typeface="Aptos" panose="020B0004020202020204" pitchFamily="34" charset="0"/>
                <a:cs typeface="Calibri" panose="020F0502020204030204" pitchFamily="34" charset="0"/>
              </a:rPr>
              <a:t>To understand that the arrival of European </a:t>
            </a:r>
            <a:br>
              <a:rPr lang="en-US" sz="2000" kern="100" dirty="0">
                <a:latin typeface="Calibri" panose="020F0502020204030204" pitchFamily="34" charset="0"/>
                <a:ea typeface="Aptos" panose="020B0004020202020204" pitchFamily="34" charset="0"/>
                <a:cs typeface="Calibri" panose="020F0502020204030204" pitchFamily="34" charset="0"/>
              </a:rPr>
            </a:br>
            <a:r>
              <a:rPr lang="en-US" sz="2000" kern="100" dirty="0">
                <a:latin typeface="Calibri" panose="020F0502020204030204" pitchFamily="34" charset="0"/>
                <a:ea typeface="Aptos" panose="020B0004020202020204" pitchFamily="34" charset="0"/>
                <a:cs typeface="Calibri" panose="020F0502020204030204" pitchFamily="34" charset="0"/>
              </a:rPr>
              <a:t>settlers had negative consequences for the Aboriginal peoples of Australia in terms of land dispossession, culture, health and economy.</a:t>
            </a:r>
          </a:p>
          <a:p>
            <a:pPr marL="207935" indent="-207935">
              <a:lnSpc>
                <a:spcPct val="107000"/>
              </a:lnSpc>
              <a:spcAft>
                <a:spcPts val="485"/>
              </a:spcAft>
              <a:buFont typeface="Arial" panose="020B0604020202020204" pitchFamily="34" charset="0"/>
              <a:buChar char="•"/>
              <a:tabLst>
                <a:tab pos="277246" algn="l"/>
              </a:tabLst>
            </a:pPr>
            <a:r>
              <a:rPr lang="en-US" sz="2000" kern="100" dirty="0">
                <a:latin typeface="Calibri" panose="020F0502020204030204" pitchFamily="34" charset="0"/>
                <a:ea typeface="Aptos" panose="020B0004020202020204" pitchFamily="34" charset="0"/>
                <a:cs typeface="Calibri" panose="020F0502020204030204" pitchFamily="34" charset="0"/>
              </a:rPr>
              <a:t>To understand the long-standing consequences of white settlers for the Aboriginal peoples.</a:t>
            </a:r>
            <a:endParaRPr lang="en-GB" sz="2000" kern="100" dirty="0">
              <a:latin typeface="Calibri" panose="020F0502020204030204" pitchFamily="34" charset="0"/>
              <a:ea typeface="Aptos" panose="020B0004020202020204" pitchFamily="34" charset="0"/>
              <a:cs typeface="Calibri" panose="020F0502020204030204" pitchFamily="34" charset="0"/>
            </a:endParaRPr>
          </a:p>
          <a:p>
            <a:pPr marL="207935" indent="-207935">
              <a:buFont typeface="Arial" panose="020B0604020202020204" pitchFamily="34" charset="0"/>
              <a:buChar char="•"/>
            </a:pPr>
            <a:endParaRPr lang="en-GB" sz="2000" dirty="0">
              <a:latin typeface="Calibri" panose="020F0502020204030204" pitchFamily="34" charset="0"/>
              <a:cs typeface="Calibri" panose="020F0502020204030204" pitchFamily="34" charset="0"/>
            </a:endParaRPr>
          </a:p>
          <a:p>
            <a:pPr marL="207935" indent="-207935">
              <a:buFont typeface="Arial" panose="020B0604020202020204" pitchFamily="34" charset="0"/>
              <a:buChar char="•"/>
            </a:pPr>
            <a:endParaRPr lang="en-GB" sz="2000" dirty="0">
              <a:latin typeface="Calibri" panose="020F0502020204030204" pitchFamily="34" charset="0"/>
              <a:cs typeface="Calibri" panose="020F0502020204030204" pitchFamily="34" charset="0"/>
            </a:endParaRPr>
          </a:p>
          <a:p>
            <a:pPr marL="207935" indent="-207935">
              <a:buFont typeface="Arial" panose="020B0604020202020204" pitchFamily="34" charset="0"/>
              <a:buChar char="•"/>
            </a:pPr>
            <a:endParaRPr lang="en-GB" sz="2000" dirty="0">
              <a:latin typeface="Calibri" panose="020F0502020204030204" pitchFamily="34" charset="0"/>
              <a:cs typeface="Calibri" panose="020F0502020204030204" pitchFamily="34" charset="0"/>
            </a:endParaRPr>
          </a:p>
          <a:p>
            <a:pPr marL="207935" indent="-207935">
              <a:buFont typeface="Arial" panose="020B0604020202020204" pitchFamily="34" charset="0"/>
              <a:buChar char="•"/>
            </a:pPr>
            <a:endParaRPr lang="en-GB" sz="2000" dirty="0">
              <a:latin typeface="Calibri" panose="020F0502020204030204" pitchFamily="34" charset="0"/>
              <a:cs typeface="Calibri" panose="020F0502020204030204" pitchFamily="34" charset="0"/>
            </a:endParaRPr>
          </a:p>
          <a:p>
            <a:pPr marL="207935" indent="-207935">
              <a:buFont typeface="Arial" panose="020B0604020202020204" pitchFamily="34" charset="0"/>
              <a:buChar char="•"/>
            </a:pPr>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pPr marL="207935" indent="-207935">
              <a:buFont typeface="Arial" panose="020B0604020202020204" pitchFamily="34" charset="0"/>
              <a:buChar char="•"/>
            </a:pPr>
            <a:endParaRPr lang="en-GB" sz="2000" dirty="0">
              <a:latin typeface="Calibri" panose="020F0502020204030204" pitchFamily="34" charset="0"/>
              <a:cs typeface="Calibri" panose="020F0502020204030204" pitchFamily="34" charset="0"/>
            </a:endParaRPr>
          </a:p>
          <a:p>
            <a:pPr marL="207935" indent="-207935">
              <a:buFont typeface="Arial" panose="020B0604020202020204" pitchFamily="34" charset="0"/>
              <a:buChar char="•"/>
            </a:pPr>
            <a:endParaRPr lang="en-GB" sz="2000" dirty="0">
              <a:latin typeface="Calibri" panose="020F0502020204030204" pitchFamily="34" charset="0"/>
              <a:cs typeface="Calibri" panose="020F0502020204030204" pitchFamily="34" charset="0"/>
            </a:endParaRPr>
          </a:p>
          <a:p>
            <a:pPr marL="207935" indent="-207935">
              <a:buFont typeface="Arial" panose="020B0604020202020204" pitchFamily="34" charset="0"/>
              <a:buChar char="•"/>
            </a:pPr>
            <a:endParaRPr lang="en-GB" sz="2000" dirty="0">
              <a:latin typeface="Calibri" panose="020F0502020204030204" pitchFamily="34" charset="0"/>
              <a:cs typeface="Calibri" panose="020F0502020204030204" pitchFamily="34" charset="0"/>
            </a:endParaRPr>
          </a:p>
          <a:p>
            <a:pPr marL="207935" indent="-207935">
              <a:buFont typeface="Arial" panose="020B0604020202020204" pitchFamily="34" charset="0"/>
              <a:buChar char="•"/>
            </a:pPr>
            <a:endParaRPr lang="en-GB" sz="2000" dirty="0">
              <a:latin typeface="Calibri" panose="020F0502020204030204" pitchFamily="34" charset="0"/>
              <a:cs typeface="Calibri" panose="020F0502020204030204" pitchFamily="34" charset="0"/>
            </a:endParaRPr>
          </a:p>
          <a:p>
            <a:pPr marL="207935" indent="-207935">
              <a:buFont typeface="Arial" panose="020B0604020202020204" pitchFamily="34" charset="0"/>
              <a:buChar char="•"/>
            </a:pPr>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p:txBody>
      </p:sp>
      <p:sp>
        <p:nvSpPr>
          <p:cNvPr id="9" name="Text Placeholder 2">
            <a:extLst>
              <a:ext uri="{FF2B5EF4-FFF2-40B4-BE49-F238E27FC236}">
                <a16:creationId xmlns:a16="http://schemas.microsoft.com/office/drawing/2014/main" id="{D1D27CFC-00F9-7621-2E92-AB58E816F6C5}"/>
              </a:ext>
            </a:extLst>
          </p:cNvPr>
          <p:cNvSpPr>
            <a:spLocks noGrp="1"/>
          </p:cNvSpPr>
          <p:nvPr>
            <p:ph type="body" sz="quarter" idx="13"/>
          </p:nvPr>
        </p:nvSpPr>
        <p:spPr>
          <a:xfrm>
            <a:off x="1290394" y="882338"/>
            <a:ext cx="9333965" cy="1558681"/>
          </a:xfrm>
        </p:spPr>
        <p:txBody>
          <a:bodyPr>
            <a:normAutofit/>
          </a:bodyPr>
          <a:lstStyle/>
          <a:p>
            <a:r>
              <a:rPr lang="en-GB" sz="2800" b="1" dirty="0">
                <a:latin typeface="Calibri" panose="020F0502020204030204" pitchFamily="34" charset="0"/>
                <a:cs typeface="Calibri" panose="020F0502020204030204" pitchFamily="34" charset="0"/>
              </a:rPr>
              <a:t>Learning Intentions</a:t>
            </a:r>
          </a:p>
        </p:txBody>
      </p:sp>
      <p:sp>
        <p:nvSpPr>
          <p:cNvPr id="4" name="TextBox 3">
            <a:extLst>
              <a:ext uri="{FF2B5EF4-FFF2-40B4-BE49-F238E27FC236}">
                <a16:creationId xmlns:a16="http://schemas.microsoft.com/office/drawing/2014/main" id="{7EAE09B0-0883-C71D-40FE-FD7DE6D8A52E}"/>
              </a:ext>
            </a:extLst>
          </p:cNvPr>
          <p:cNvSpPr txBox="1"/>
          <p:nvPr/>
        </p:nvSpPr>
        <p:spPr>
          <a:xfrm>
            <a:off x="7713271" y="575267"/>
            <a:ext cx="3881452" cy="2745959"/>
          </a:xfrm>
          <a:prstGeom prst="rect">
            <a:avLst/>
          </a:prstGeom>
          <a:noFill/>
        </p:spPr>
        <p:txBody>
          <a:bodyPr rot="0" spcFirstLastPara="0" vertOverflow="overflow" horzOverflow="overflow" vert="horz" wrap="square" lIns="55449" tIns="27725" rIns="55449" bIns="27725" numCol="1" spcCol="0" rtlCol="0" fromWordArt="0" anchor="t" anchorCtr="0" forceAA="0" compatLnSpc="1">
            <a:prstTxWarp prst="textNoShape">
              <a:avLst/>
            </a:prstTxWarp>
            <a:spAutoFit/>
          </a:bodyPr>
          <a:lstStyle/>
          <a:p>
            <a:pPr rtl="0">
              <a:lnSpc>
                <a:spcPct val="200000"/>
              </a:lnSpc>
            </a:pPr>
            <a:r>
              <a:rPr lang="en-GB" sz="2800" b="1" dirty="0">
                <a:solidFill>
                  <a:srgbClr val="555464"/>
                </a:solidFill>
                <a:latin typeface="Calibri" panose="020F0502020204030204" pitchFamily="34" charset="0"/>
                <a:cs typeface="Calibri" panose="020F0502020204030204" pitchFamily="34" charset="0"/>
              </a:rPr>
              <a:t>Success Criteria</a:t>
            </a:r>
            <a:r>
              <a:rPr lang="en-GB" sz="2400" b="1" dirty="0">
                <a:latin typeface="Calibri" panose="020F0502020204030204" pitchFamily="34" charset="0"/>
                <a:cs typeface="Calibri" panose="020F0502020204030204" pitchFamily="34" charset="0"/>
              </a:rPr>
              <a:t>​</a:t>
            </a:r>
            <a:endParaRPr lang="en-GB" sz="1940" b="1" dirty="0">
              <a:latin typeface="Gabarito"/>
              <a:cs typeface="Segoe UI"/>
            </a:endParaRPr>
          </a:p>
          <a:p>
            <a:pPr rtl="0">
              <a:lnSpc>
                <a:spcPct val="200000"/>
              </a:lnSpc>
            </a:pPr>
            <a:endParaRPr lang="en-GB" sz="1940" dirty="0">
              <a:latin typeface="Gabarito"/>
              <a:cs typeface="Segoe UI"/>
            </a:endParaRPr>
          </a:p>
          <a:p>
            <a:pPr marL="342900" indent="-342900">
              <a:buFont typeface="Arial" panose="020B0604020202020204" pitchFamily="34" charset="0"/>
              <a:buChar char="•"/>
            </a:pPr>
            <a:r>
              <a:rPr lang="en-GB" sz="2000" dirty="0">
                <a:latin typeface="Calibri" panose="020F0502020204030204" pitchFamily="34" charset="0"/>
                <a:cs typeface="Calibri" panose="020F0502020204030204" pitchFamily="34" charset="0"/>
              </a:rPr>
              <a:t>Describe 3 negative consequences for Indigenous Peoples in areas of Australia where Scots settled.</a:t>
            </a:r>
          </a:p>
        </p:txBody>
      </p:sp>
    </p:spTree>
    <p:extLst>
      <p:ext uri="{BB962C8B-B14F-4D97-AF65-F5344CB8AC3E}">
        <p14:creationId xmlns:p14="http://schemas.microsoft.com/office/powerpoint/2010/main" val="379190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Text Placeholder 65">
            <a:extLst>
              <a:ext uri="{FF2B5EF4-FFF2-40B4-BE49-F238E27FC236}">
                <a16:creationId xmlns:a16="http://schemas.microsoft.com/office/drawing/2014/main" id="{F97E17FE-4823-1CF0-5317-D9BA090AB8E4}"/>
              </a:ext>
            </a:extLst>
          </p:cNvPr>
          <p:cNvSpPr>
            <a:spLocks noGrp="1"/>
          </p:cNvSpPr>
          <p:nvPr>
            <p:ph type="body" sz="quarter" idx="10"/>
          </p:nvPr>
        </p:nvSpPr>
        <p:spPr/>
        <p:txBody>
          <a:bodyPr>
            <a:normAutofit/>
          </a:bodyPr>
          <a:lstStyle/>
          <a:p>
            <a:r>
              <a:rPr lang="en-GB" sz="1800" dirty="0">
                <a:latin typeface="Calibri" panose="020F0502020204030204" pitchFamily="34" charset="0"/>
                <a:cs typeface="Calibri" panose="020F0502020204030204" pitchFamily="34" charset="0"/>
              </a:rPr>
              <a:t>The Possum Cloak (Opossum Rug)</a:t>
            </a:r>
          </a:p>
        </p:txBody>
      </p:sp>
      <p:sp>
        <p:nvSpPr>
          <p:cNvPr id="32" name="Text Placeholder 31">
            <a:extLst>
              <a:ext uri="{FF2B5EF4-FFF2-40B4-BE49-F238E27FC236}">
                <a16:creationId xmlns:a16="http://schemas.microsoft.com/office/drawing/2014/main" id="{1777AE1B-8781-9997-8799-4FE8E8AEA1DC}"/>
              </a:ext>
            </a:extLst>
          </p:cNvPr>
          <p:cNvSpPr>
            <a:spLocks noGrp="1"/>
          </p:cNvSpPr>
          <p:nvPr>
            <p:ph type="body" sz="quarter" idx="18"/>
          </p:nvPr>
        </p:nvSpPr>
        <p:spPr>
          <a:xfrm>
            <a:off x="3531680" y="4536729"/>
            <a:ext cx="2292350" cy="1866835"/>
          </a:xfrm>
        </p:spPr>
        <p:txBody>
          <a:bodyPr>
            <a:normAutofit/>
          </a:bodyPr>
          <a:lstStyle/>
          <a:p>
            <a:r>
              <a:rPr lang="en-GB" sz="1600">
                <a:latin typeface="Calibri" panose="020F0502020204030204" pitchFamily="34" charset="0"/>
                <a:cs typeface="Calibri" panose="020F0502020204030204" pitchFamily="34" charset="0"/>
              </a:rPr>
              <a:t>Modern Possum-skin cloak by Vicki </a:t>
            </a:r>
            <a:r>
              <a:rPr lang="en-GB" sz="1600" err="1">
                <a:latin typeface="Calibri" panose="020F0502020204030204" pitchFamily="34" charset="0"/>
                <a:cs typeface="Calibri" panose="020F0502020204030204" pitchFamily="34" charset="0"/>
              </a:rPr>
              <a:t>Couzans</a:t>
            </a:r>
            <a:r>
              <a:rPr lang="en-GB" sz="1600">
                <a:latin typeface="Calibri" panose="020F0502020204030204" pitchFamily="34" charset="0"/>
                <a:cs typeface="Calibri" panose="020F0502020204030204" pitchFamily="34" charset="0"/>
              </a:rPr>
              <a:t> </a:t>
            </a:r>
          </a:p>
        </p:txBody>
      </p:sp>
      <p:sp>
        <p:nvSpPr>
          <p:cNvPr id="16" name="Text Placeholder 15">
            <a:extLst>
              <a:ext uri="{FF2B5EF4-FFF2-40B4-BE49-F238E27FC236}">
                <a16:creationId xmlns:a16="http://schemas.microsoft.com/office/drawing/2014/main" id="{7E35D9C9-066F-ECB2-7A1E-F822D613CB8F}"/>
              </a:ext>
            </a:extLst>
          </p:cNvPr>
          <p:cNvSpPr>
            <a:spLocks noGrp="1"/>
          </p:cNvSpPr>
          <p:nvPr>
            <p:ph type="body" sz="quarter" idx="19"/>
          </p:nvPr>
        </p:nvSpPr>
        <p:spPr>
          <a:xfrm>
            <a:off x="6251046" y="3584118"/>
            <a:ext cx="2292350" cy="734879"/>
          </a:xfrm>
        </p:spPr>
        <p:txBody>
          <a:bodyPr/>
          <a:lstStyle/>
          <a:p>
            <a:r>
              <a:rPr lang="en-GB" sz="2000">
                <a:latin typeface="Calibri" panose="020F0502020204030204" pitchFamily="34" charset="0"/>
                <a:cs typeface="Calibri" panose="020F0502020204030204" pitchFamily="34" charset="0"/>
              </a:rPr>
              <a:t>Common Brushtail Possum</a:t>
            </a:r>
          </a:p>
        </p:txBody>
      </p:sp>
      <p:sp>
        <p:nvSpPr>
          <p:cNvPr id="34" name="Text Placeholder 33">
            <a:extLst>
              <a:ext uri="{FF2B5EF4-FFF2-40B4-BE49-F238E27FC236}">
                <a16:creationId xmlns:a16="http://schemas.microsoft.com/office/drawing/2014/main" id="{3A90BDDE-4527-E53E-88F3-5FB8295D5214}"/>
              </a:ext>
            </a:extLst>
          </p:cNvPr>
          <p:cNvSpPr>
            <a:spLocks noGrp="1"/>
          </p:cNvSpPr>
          <p:nvPr>
            <p:ph type="body" sz="quarter" idx="21"/>
          </p:nvPr>
        </p:nvSpPr>
        <p:spPr>
          <a:xfrm>
            <a:off x="6251046" y="4536729"/>
            <a:ext cx="2292350" cy="1866835"/>
          </a:xfrm>
        </p:spPr>
        <p:txBody>
          <a:bodyPr/>
          <a:lstStyle/>
          <a:p>
            <a:r>
              <a:rPr lang="en-GB" sz="1600">
                <a:latin typeface="Calibri" panose="020F0502020204030204" pitchFamily="34" charset="0"/>
                <a:cs typeface="Calibri" panose="020F0502020204030204" pitchFamily="34" charset="0"/>
              </a:rPr>
              <a:t>Common Brushtail Possum</a:t>
            </a:r>
          </a:p>
          <a:p>
            <a:endParaRPr lang="en-GB" sz="1400">
              <a:latin typeface="Calibri" panose="020F0502020204030204" pitchFamily="34" charset="0"/>
              <a:cs typeface="Calibri" panose="020F0502020204030204" pitchFamily="34" charset="0"/>
            </a:endParaRPr>
          </a:p>
        </p:txBody>
      </p:sp>
      <p:sp>
        <p:nvSpPr>
          <p:cNvPr id="19" name="Text Placeholder 18">
            <a:extLst>
              <a:ext uri="{FF2B5EF4-FFF2-40B4-BE49-F238E27FC236}">
                <a16:creationId xmlns:a16="http://schemas.microsoft.com/office/drawing/2014/main" id="{F412BF9E-63A6-7DF4-15BC-85815B5CDF6F}"/>
              </a:ext>
            </a:extLst>
          </p:cNvPr>
          <p:cNvSpPr>
            <a:spLocks noGrp="1"/>
          </p:cNvSpPr>
          <p:nvPr>
            <p:ph type="body" sz="quarter" idx="22"/>
          </p:nvPr>
        </p:nvSpPr>
        <p:spPr>
          <a:xfrm>
            <a:off x="3528074" y="3530448"/>
            <a:ext cx="2292350" cy="734879"/>
          </a:xfrm>
        </p:spPr>
        <p:txBody>
          <a:bodyPr/>
          <a:lstStyle/>
          <a:p>
            <a:r>
              <a:rPr lang="en-GB" sz="2000">
                <a:latin typeface="Calibri" panose="020F0502020204030204" pitchFamily="34" charset="0"/>
                <a:cs typeface="Calibri" panose="020F0502020204030204" pitchFamily="34" charset="0"/>
              </a:rPr>
              <a:t>Modern Possum-skin cloak </a:t>
            </a:r>
          </a:p>
        </p:txBody>
      </p:sp>
      <p:sp>
        <p:nvSpPr>
          <p:cNvPr id="36" name="Text Placeholder 35">
            <a:extLst>
              <a:ext uri="{FF2B5EF4-FFF2-40B4-BE49-F238E27FC236}">
                <a16:creationId xmlns:a16="http://schemas.microsoft.com/office/drawing/2014/main" id="{192CC49B-86D1-6274-9CC2-EA1AB3346213}"/>
              </a:ext>
            </a:extLst>
          </p:cNvPr>
          <p:cNvSpPr>
            <a:spLocks noGrp="1"/>
          </p:cNvSpPr>
          <p:nvPr>
            <p:ph type="body" sz="quarter" idx="24"/>
          </p:nvPr>
        </p:nvSpPr>
        <p:spPr>
          <a:xfrm>
            <a:off x="8970412" y="4536729"/>
            <a:ext cx="2292350" cy="1866835"/>
          </a:xfrm>
        </p:spPr>
        <p:txBody>
          <a:bodyPr>
            <a:normAutofit/>
          </a:bodyPr>
          <a:lstStyle/>
          <a:p>
            <a:r>
              <a:rPr lang="en-GB" sz="1600">
                <a:latin typeface="Calibri" panose="020F0502020204030204" pitchFamily="34" charset="0"/>
                <a:cs typeface="Calibri" panose="020F0502020204030204" pitchFamily="34" charset="0"/>
              </a:rPr>
              <a:t>Teenminne, a Ngarrindjeri woman, wearing a possum skin cloak carrying a child on her back, South Australia, ca.1870,</a:t>
            </a:r>
          </a:p>
        </p:txBody>
      </p:sp>
      <p:sp>
        <p:nvSpPr>
          <p:cNvPr id="22" name="Text Placeholder 21">
            <a:extLst>
              <a:ext uri="{FF2B5EF4-FFF2-40B4-BE49-F238E27FC236}">
                <a16:creationId xmlns:a16="http://schemas.microsoft.com/office/drawing/2014/main" id="{D5D65512-C261-7033-6285-AC3A95B4BC9C}"/>
              </a:ext>
            </a:extLst>
          </p:cNvPr>
          <p:cNvSpPr>
            <a:spLocks noGrp="1"/>
          </p:cNvSpPr>
          <p:nvPr>
            <p:ph type="body" sz="quarter" idx="25"/>
          </p:nvPr>
        </p:nvSpPr>
        <p:spPr>
          <a:xfrm>
            <a:off x="8970412" y="3595197"/>
            <a:ext cx="2292350" cy="734879"/>
          </a:xfrm>
        </p:spPr>
        <p:txBody>
          <a:bodyPr/>
          <a:lstStyle/>
          <a:p>
            <a:r>
              <a:rPr lang="en-GB" sz="1800">
                <a:latin typeface="Calibri" panose="020F0502020204030204" pitchFamily="34" charset="0"/>
                <a:cs typeface="Calibri" panose="020F0502020204030204" pitchFamily="34" charset="0"/>
              </a:rPr>
              <a:t>A Ngarrindjeri woman wearing a possum skin cloak</a:t>
            </a:r>
          </a:p>
        </p:txBody>
      </p:sp>
      <p:pic>
        <p:nvPicPr>
          <p:cNvPr id="1026" name="Picture 2">
            <a:extLst>
              <a:ext uri="{FF2B5EF4-FFF2-40B4-BE49-F238E27FC236}">
                <a16:creationId xmlns:a16="http://schemas.microsoft.com/office/drawing/2014/main" id="{39F7FE5A-84C5-CCF5-6551-76345DB4999A}"/>
              </a:ext>
            </a:extLst>
          </p:cNvPr>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ackgroundRemoval t="0" b="100000" l="3953" r="100000">
                        <a14:foregroundMark x1="40975" y1="67939" x2="40448" y2="69211"/>
                        <a14:foregroundMark x1="42161" y1="64631" x2="40975" y2="67684"/>
                        <a14:foregroundMark x1="18709" y1="72265" x2="25823" y2="71756"/>
                        <a14:foregroundMark x1="25823" y1="71756" x2="30962" y2="72265"/>
                        <a14:foregroundMark x1="4084" y1="76081" x2="5007" y2="76081"/>
                        <a14:foregroundMark x1="3953" y1="79135" x2="18841" y2="61832"/>
                        <a14:foregroundMark x1="69302" y1="14249" x2="73123" y2="12977"/>
                        <a14:foregroundMark x1="78920" y1="34606" x2="91700" y2="58015"/>
                        <a14:foregroundMark x1="91700" y1="58015" x2="92227" y2="61069"/>
                        <a14:foregroundMark x1="98024" y1="54198" x2="95916" y2="60814"/>
                        <a14:foregroundMark x1="92095" y1="89567" x2="88274" y2="80662"/>
                        <a14:foregroundMark x1="76416" y1="12214" x2="76416" y2="12214"/>
                        <a14:foregroundMark x1="61792" y1="7634" x2="58103" y2="7125"/>
                        <a14:foregroundMark x1="46509" y1="17303" x2="43478" y2="40967"/>
                        <a14:foregroundMark x1="77470" y1="7125" x2="77470" y2="7125"/>
                        <a14:foregroundMark x1="98287" y1="50382" x2="98287" y2="50382"/>
                        <a14:foregroundMark x1="25692" y1="88550" x2="27009" y2="87786"/>
                        <a14:foregroundMark x1="67589" y1="91858" x2="61001" y2="84733"/>
                        <a14:foregroundMark x1="87879" y1="95165" x2="77866" y2="91603"/>
                        <a14:foregroundMark x1="77866" y1="91603" x2="77339" y2="90840"/>
                        <a14:foregroundMark x1="96574" y1="93384" x2="94862" y2="90331"/>
                        <a14:foregroundMark x1="95916" y1="88550" x2="92622" y2="90840"/>
                        <a14:foregroundMark x1="61660" y1="5089" x2="53623" y2="6107"/>
                        <a14:foregroundMark x1="53623" y1="6107" x2="50988" y2="9415"/>
                        <a14:foregroundMark x1="42556" y1="24173" x2="42424" y2="25700"/>
                        <a14:foregroundMark x1="78129" y1="5852" x2="77734" y2="8397"/>
                        <a14:foregroundMark x1="77602" y1="5598" x2="77207" y2="6107"/>
                        <a14:foregroundMark x1="76680" y1="6107" x2="76285" y2="6870"/>
                        <a14:foregroundMark x1="65744" y1="7379" x2="62582" y2="5089"/>
                        <a14:backgroundMark x1="36364" y1="61832" x2="33465" y2="57506"/>
                        <a14:backgroundMark x1="44137" y1="10687" x2="43478" y2="11450"/>
                        <a14:backgroundMark x1="44928" y1="10178" x2="44401" y2="10687"/>
                        <a14:backgroundMark x1="41634" y1="25445" x2="40316" y2="34351"/>
                        <a14:backgroundMark x1="41897" y1="23410" x2="41897" y2="23919"/>
                        <a14:backgroundMark x1="40316" y1="34351" x2="40316" y2="34860"/>
                        <a14:backgroundMark x1="28722" y1="81934" x2="23979" y2="82443"/>
                        <a14:backgroundMark x1="27009" y1="91858" x2="17260" y2="96947"/>
                        <a14:backgroundMark x1="17260" y1="96947" x2="16337" y2="96947"/>
                        <a14:backgroundMark x1="48880" y1="4835" x2="42951" y2="14504"/>
                        <a14:backgroundMark x1="42951" y1="14504" x2="41765" y2="18830"/>
                        <a14:backgroundMark x1="49539" y1="6616" x2="44269" y2="13232"/>
                        <a14:backgroundMark x1="42292" y1="19593" x2="41370" y2="22901"/>
                        <a14:backgroundMark x1="15547" y1="55980" x2="25165" y2="53690"/>
                        <a14:backgroundMark x1="25165" y1="53690" x2="39130" y2="62341"/>
                        <a14:backgroundMark x1="39130" y1="62341" x2="34651" y2="62595"/>
                      </a14:backgroundRemoval>
                    </a14:imgEffect>
                  </a14:imgLayer>
                </a14:imgProps>
              </a:ext>
              <a:ext uri="{28A0092B-C50C-407E-A947-70E740481C1C}">
                <a14:useLocalDpi xmlns:a14="http://schemas.microsoft.com/office/drawing/2010/main"/>
              </a:ext>
            </a:extLst>
          </a:blip>
          <a:srcRect/>
          <a:stretch/>
        </p:blipFill>
        <p:spPr bwMode="auto">
          <a:xfrm>
            <a:off x="4412863" y="1036972"/>
            <a:ext cx="4382844" cy="2270538"/>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028" name="Picture 4" descr="wurrunggi biik - Law of the Land: a reiteration of a cloak now. This is a contemporary sculptural cloak that Aunty Vicki did at RMIT University in 2019. Image: -   © Vicki Couzens 2019">
            <a:extLst>
              <a:ext uri="{FF2B5EF4-FFF2-40B4-BE49-F238E27FC236}">
                <a16:creationId xmlns:a16="http://schemas.microsoft.com/office/drawing/2014/main" id="{48C634FF-F806-ACF1-AEFB-F759A13CFF3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17603" y="938251"/>
            <a:ext cx="3109521" cy="531389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person carrying a child&#10;&#10;AI-generated content may be incorrect.">
            <a:extLst>
              <a:ext uri="{FF2B5EF4-FFF2-40B4-BE49-F238E27FC236}">
                <a16:creationId xmlns:a16="http://schemas.microsoft.com/office/drawing/2014/main" id="{83C4B66A-94F6-0E65-E64B-74053D23490B}"/>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9169812" y="710504"/>
            <a:ext cx="2092950" cy="2552300"/>
          </a:xfrm>
          <a:prstGeom prst="rect">
            <a:avLst/>
          </a:prstGeom>
        </p:spPr>
      </p:pic>
    </p:spTree>
    <p:extLst>
      <p:ext uri="{BB962C8B-B14F-4D97-AF65-F5344CB8AC3E}">
        <p14:creationId xmlns:p14="http://schemas.microsoft.com/office/powerpoint/2010/main" val="24592140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A7A35B-413A-1ABA-AF59-C077F7ABD7DC}"/>
            </a:ext>
          </a:extLst>
        </p:cNvPr>
        <p:cNvGrpSpPr/>
        <p:nvPr/>
      </p:nvGrpSpPr>
      <p:grpSpPr>
        <a:xfrm>
          <a:off x="0" y="0"/>
          <a:ext cx="0" cy="0"/>
          <a:chOff x="0" y="0"/>
          <a:chExt cx="0" cy="0"/>
        </a:xfrm>
      </p:grpSpPr>
      <p:sp>
        <p:nvSpPr>
          <p:cNvPr id="9" name="Text Placeholder 8">
            <a:extLst>
              <a:ext uri="{FF2B5EF4-FFF2-40B4-BE49-F238E27FC236}">
                <a16:creationId xmlns:a16="http://schemas.microsoft.com/office/drawing/2014/main" id="{95D7996D-09B0-2C6C-EFF3-6C3E5F1B6773}"/>
              </a:ext>
            </a:extLst>
          </p:cNvPr>
          <p:cNvSpPr>
            <a:spLocks noGrp="1"/>
          </p:cNvSpPr>
          <p:nvPr>
            <p:ph type="body" sz="quarter" idx="14"/>
          </p:nvPr>
        </p:nvSpPr>
        <p:spPr/>
        <p:txBody>
          <a:bodyPr/>
          <a:lstStyle/>
          <a:p>
            <a:endParaRPr lang="en-GB"/>
          </a:p>
        </p:txBody>
      </p:sp>
      <p:sp>
        <p:nvSpPr>
          <p:cNvPr id="10" name="Text Placeholder 9">
            <a:extLst>
              <a:ext uri="{FF2B5EF4-FFF2-40B4-BE49-F238E27FC236}">
                <a16:creationId xmlns:a16="http://schemas.microsoft.com/office/drawing/2014/main" id="{41D836FC-17EE-E8EF-32C8-9786FE4BDC98}"/>
              </a:ext>
            </a:extLst>
          </p:cNvPr>
          <p:cNvSpPr>
            <a:spLocks noGrp="1"/>
          </p:cNvSpPr>
          <p:nvPr>
            <p:ph type="body" sz="quarter" idx="15"/>
          </p:nvPr>
        </p:nvSpPr>
        <p:spPr>
          <a:xfrm rot="21370705">
            <a:off x="1535332" y="5151931"/>
            <a:ext cx="5181297" cy="666797"/>
          </a:xfrm>
        </p:spPr>
        <p:txBody>
          <a:bodyPr>
            <a:normAutofit fontScale="92500"/>
          </a:bodyPr>
          <a:lstStyle/>
          <a:p>
            <a:r>
              <a:rPr lang="en-GB" sz="2183" dirty="0">
                <a:latin typeface="Calibri" panose="020F0502020204030204" pitchFamily="34" charset="0"/>
                <a:cs typeface="Calibri" panose="020F0502020204030204" pitchFamily="34" charset="0"/>
              </a:rPr>
              <a:t>William Barak - Figures in possum skin cloaks </a:t>
            </a:r>
          </a:p>
        </p:txBody>
      </p:sp>
      <p:pic>
        <p:nvPicPr>
          <p:cNvPr id="2" name="Picture 1" descr="A group of women in long striped dresses&#10;&#10;AI-generated content may be incorrect.">
            <a:extLst>
              <a:ext uri="{FF2B5EF4-FFF2-40B4-BE49-F238E27FC236}">
                <a16:creationId xmlns:a16="http://schemas.microsoft.com/office/drawing/2014/main" id="{A7A4F532-FD6C-A6F1-652B-A2224166A944}"/>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rot="21303207">
            <a:off x="981789" y="920387"/>
            <a:ext cx="6335677" cy="4299798"/>
          </a:xfrm>
          <a:prstGeom prst="rect">
            <a:avLst/>
          </a:prstGeom>
        </p:spPr>
      </p:pic>
      <p:sp>
        <p:nvSpPr>
          <p:cNvPr id="7" name="Text Placeholder 6">
            <a:extLst>
              <a:ext uri="{FF2B5EF4-FFF2-40B4-BE49-F238E27FC236}">
                <a16:creationId xmlns:a16="http://schemas.microsoft.com/office/drawing/2014/main" id="{78674AF3-3A52-941A-EE6F-0D2173AECADC}"/>
              </a:ext>
            </a:extLst>
          </p:cNvPr>
          <p:cNvSpPr>
            <a:spLocks noGrp="1"/>
          </p:cNvSpPr>
          <p:nvPr>
            <p:ph type="body" sz="quarter" idx="12"/>
          </p:nvPr>
        </p:nvSpPr>
        <p:spPr>
          <a:xfrm>
            <a:off x="7713272" y="1488274"/>
            <a:ext cx="4066281" cy="4830088"/>
          </a:xfrm>
        </p:spPr>
        <p:txBody>
          <a:bodyPr>
            <a:normAutofit lnSpcReduction="10000"/>
          </a:bodyPr>
          <a:lstStyle/>
          <a:p>
            <a:pPr marL="342900" indent="-342900" algn="l">
              <a:lnSpc>
                <a:spcPct val="110000"/>
              </a:lnSpc>
              <a:buFont typeface="Arial" panose="020B0604020202020204" pitchFamily="34" charset="0"/>
              <a:buChar char="•"/>
            </a:pPr>
            <a:r>
              <a:rPr lang="en-GB" sz="2000" kern="100" dirty="0">
                <a:latin typeface="Calibri" panose="020F0502020204030204" pitchFamily="34" charset="0"/>
                <a:cs typeface="Calibri" panose="020F0502020204030204" pitchFamily="34" charset="0"/>
              </a:rPr>
              <a:t>Item of importance to Aboriginal cultures</a:t>
            </a:r>
          </a:p>
          <a:p>
            <a:pPr marL="342900" indent="-342900" algn="l">
              <a:lnSpc>
                <a:spcPct val="110000"/>
              </a:lnSpc>
              <a:buFont typeface="Arial" panose="020B0604020202020204" pitchFamily="34" charset="0"/>
              <a:buChar char="•"/>
            </a:pPr>
            <a:endParaRPr lang="en-GB" sz="2000" kern="100" dirty="0">
              <a:latin typeface="Calibri" panose="020F0502020204030204" pitchFamily="34" charset="0"/>
              <a:cs typeface="Calibri" panose="020F0502020204030204" pitchFamily="34" charset="0"/>
            </a:endParaRPr>
          </a:p>
          <a:p>
            <a:pPr marL="342900" lvl="0" indent="-342900" algn="l">
              <a:lnSpc>
                <a:spcPct val="110000"/>
              </a:lnSpc>
              <a:buFont typeface="Arial" panose="020B0604020202020204" pitchFamily="34" charset="0"/>
              <a:buChar char="•"/>
            </a:pPr>
            <a:r>
              <a:rPr lang="en-GB" sz="2000" kern="100" dirty="0">
                <a:latin typeface="Calibri" panose="020F0502020204030204" pitchFamily="34" charset="0"/>
                <a:cs typeface="Calibri" panose="020F0502020204030204" pitchFamily="34" charset="0"/>
              </a:rPr>
              <a:t> Key piece of Aboriginal clothing – warmth, wrapping baby, mattress</a:t>
            </a:r>
            <a:br>
              <a:rPr lang="en-GB" sz="2000" kern="100" dirty="0">
                <a:latin typeface="Calibri" panose="020F0502020204030204" pitchFamily="34" charset="0"/>
                <a:cs typeface="Calibri" panose="020F0502020204030204" pitchFamily="34" charset="0"/>
              </a:rPr>
            </a:br>
            <a:endParaRPr lang="en-GB" sz="2000" dirty="0">
              <a:latin typeface="Calibri" panose="020F0502020204030204" pitchFamily="34" charset="0"/>
              <a:cs typeface="Calibri" panose="020F0502020204030204" pitchFamily="34" charset="0"/>
            </a:endParaRPr>
          </a:p>
          <a:p>
            <a:pPr marL="342900" indent="-342900" algn="l">
              <a:lnSpc>
                <a:spcPct val="110000"/>
              </a:lnSpc>
              <a:buFont typeface="Arial" panose="020B0604020202020204" pitchFamily="34" charset="0"/>
              <a:buChar char="•"/>
            </a:pPr>
            <a:r>
              <a:rPr lang="en-GB" sz="2000" kern="100" dirty="0">
                <a:latin typeface="Calibri" panose="020F0502020204030204" pitchFamily="34" charset="0"/>
                <a:cs typeface="Calibri" panose="020F0502020204030204" pitchFamily="34" charset="0"/>
              </a:rPr>
              <a:t> Colour – the cloak is painted with natural pigments called ochre from the soil and minerals which give the cloak its earth colours – brown, yellow, red </a:t>
            </a:r>
          </a:p>
          <a:p>
            <a:pPr marL="342900" indent="-342900" algn="l">
              <a:lnSpc>
                <a:spcPct val="110000"/>
              </a:lnSpc>
              <a:buFont typeface="Arial" panose="020B0604020202020204" pitchFamily="34" charset="0"/>
              <a:buChar char="•"/>
            </a:pPr>
            <a:endParaRPr lang="en-GB" sz="2000" kern="100" dirty="0">
              <a:latin typeface="Calibri" panose="020F0502020204030204" pitchFamily="34" charset="0"/>
              <a:cs typeface="Calibri" panose="020F0502020204030204" pitchFamily="34" charset="0"/>
            </a:endParaRPr>
          </a:p>
          <a:p>
            <a:pPr marL="342900" indent="-342900" algn="l">
              <a:lnSpc>
                <a:spcPct val="110000"/>
              </a:lnSpc>
              <a:spcAft>
                <a:spcPts val="800"/>
              </a:spcAft>
              <a:buFont typeface="Arial" panose="020B0604020202020204" pitchFamily="34" charset="0"/>
              <a:buChar char="•"/>
            </a:pPr>
            <a:r>
              <a:rPr lang="en-GB" sz="2000" kern="100" dirty="0">
                <a:latin typeface="Calibri" panose="020F0502020204030204" pitchFamily="34" charset="0"/>
                <a:cs typeface="Calibri" panose="020F0502020204030204" pitchFamily="34" charset="0"/>
              </a:rPr>
              <a:t> Only a handful survive today</a:t>
            </a:r>
            <a:endParaRPr lang="en-GB" sz="1800" dirty="0">
              <a:latin typeface="Calibri" panose="020F0502020204030204" pitchFamily="34" charset="0"/>
              <a:cs typeface="Calibri" panose="020F0502020204030204" pitchFamily="34" charset="0"/>
            </a:endParaRPr>
          </a:p>
        </p:txBody>
      </p:sp>
      <p:sp>
        <p:nvSpPr>
          <p:cNvPr id="8" name="Text Placeholder 7">
            <a:extLst>
              <a:ext uri="{FF2B5EF4-FFF2-40B4-BE49-F238E27FC236}">
                <a16:creationId xmlns:a16="http://schemas.microsoft.com/office/drawing/2014/main" id="{62807726-EE04-9799-32CC-D9112708D0A9}"/>
              </a:ext>
            </a:extLst>
          </p:cNvPr>
          <p:cNvSpPr>
            <a:spLocks noGrp="1"/>
          </p:cNvSpPr>
          <p:nvPr>
            <p:ph type="body" sz="quarter" idx="13"/>
          </p:nvPr>
        </p:nvSpPr>
        <p:spPr>
          <a:xfrm>
            <a:off x="6857503" y="748951"/>
            <a:ext cx="4354140" cy="739323"/>
          </a:xfrm>
        </p:spPr>
        <p:txBody>
          <a:bodyPr>
            <a:normAutofit/>
          </a:bodyPr>
          <a:lstStyle/>
          <a:p>
            <a:r>
              <a:rPr lang="en-GB" sz="2800">
                <a:latin typeface="Calibri" panose="020F0502020204030204" pitchFamily="34" charset="0"/>
                <a:cs typeface="Calibri" panose="020F0502020204030204" pitchFamily="34" charset="0"/>
              </a:rPr>
              <a:t>Possum skin cloak</a:t>
            </a:r>
          </a:p>
        </p:txBody>
      </p:sp>
    </p:spTree>
    <p:extLst>
      <p:ext uri="{BB962C8B-B14F-4D97-AF65-F5344CB8AC3E}">
        <p14:creationId xmlns:p14="http://schemas.microsoft.com/office/powerpoint/2010/main" val="276524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B6EA9-F470-61F0-1B85-FADB8C418EB5}"/>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7C21F814-369D-9662-CF89-5E1D87C84114}"/>
              </a:ext>
            </a:extLst>
          </p:cNvPr>
          <p:cNvSpPr>
            <a:spLocks noGrp="1"/>
          </p:cNvSpPr>
          <p:nvPr>
            <p:ph type="body" sz="quarter" idx="10"/>
          </p:nvPr>
        </p:nvSpPr>
        <p:spPr>
          <a:xfrm>
            <a:off x="6280831" y="1211028"/>
            <a:ext cx="5662752" cy="4805605"/>
          </a:xfrm>
        </p:spPr>
        <p:txBody>
          <a:bodyPr/>
          <a:lstStyle/>
          <a:p>
            <a:r>
              <a:rPr lang="en-GB" sz="15900" dirty="0">
                <a:latin typeface="Calibri" panose="020F0502020204030204" pitchFamily="34" charset="0"/>
                <a:cs typeface="Calibri" panose="020F0502020204030204" pitchFamily="34" charset="0"/>
              </a:rPr>
              <a:t>Beruk</a:t>
            </a:r>
            <a:br>
              <a:rPr lang="en-GB" dirty="0">
                <a:latin typeface="Calibri" panose="020F0502020204030204" pitchFamily="34" charset="0"/>
                <a:cs typeface="Calibri" panose="020F0502020204030204" pitchFamily="34" charset="0"/>
              </a:rPr>
            </a:br>
            <a:r>
              <a:rPr lang="en-GB" sz="5336" dirty="0">
                <a:latin typeface="Calibri" panose="020F0502020204030204" pitchFamily="34" charset="0"/>
                <a:cs typeface="Calibri" panose="020F0502020204030204" pitchFamily="34" charset="0"/>
              </a:rPr>
              <a:t>‘William Barak’</a:t>
            </a:r>
            <a:endParaRPr lang="en-GB" dirty="0">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ADE75321-938E-7F56-1D3D-C8F49D47F435}"/>
              </a:ext>
            </a:extLst>
          </p:cNvPr>
          <p:cNvSpPr txBox="1"/>
          <p:nvPr/>
        </p:nvSpPr>
        <p:spPr>
          <a:xfrm>
            <a:off x="6368889" y="456650"/>
            <a:ext cx="4620775" cy="461665"/>
          </a:xfrm>
          <a:prstGeom prst="rect">
            <a:avLst/>
          </a:prstGeom>
          <a:noFill/>
        </p:spPr>
        <p:txBody>
          <a:bodyPr wrap="square" rtlCol="0">
            <a:spAutoFit/>
          </a:bodyPr>
          <a:lstStyle/>
          <a:p>
            <a:r>
              <a:rPr lang="en-GB" sz="2400" dirty="0">
                <a:solidFill>
                  <a:srgbClr val="8A989A"/>
                </a:solidFill>
                <a:latin typeface="Calibri" panose="020F0502020204030204" pitchFamily="34" charset="0"/>
                <a:cs typeface="Calibri" panose="020F0502020204030204" pitchFamily="34" charset="0"/>
              </a:rPr>
              <a:t>How do we know?</a:t>
            </a:r>
          </a:p>
        </p:txBody>
      </p:sp>
      <p:pic>
        <p:nvPicPr>
          <p:cNvPr id="1026" name="Picture 2" descr="undefined">
            <a:extLst>
              <a:ext uri="{FF2B5EF4-FFF2-40B4-BE49-F238E27FC236}">
                <a16:creationId xmlns:a16="http://schemas.microsoft.com/office/drawing/2014/main" id="{B407AAB3-4FAD-7D6B-55AB-25651FED288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28317" y="456650"/>
            <a:ext cx="4713190" cy="6121026"/>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16236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4D9FCCA-3A2E-8FAB-2FCC-B39169115EB7}"/>
              </a:ext>
            </a:extLst>
          </p:cNvPr>
          <p:cNvSpPr txBox="1">
            <a:spLocks/>
          </p:cNvSpPr>
          <p:nvPr/>
        </p:nvSpPr>
        <p:spPr>
          <a:xfrm>
            <a:off x="6096000" y="471704"/>
            <a:ext cx="3310244" cy="803823"/>
          </a:xfrm>
          <a:prstGeom prst="rect">
            <a:avLst/>
          </a:prstGeom>
        </p:spPr>
        <p:txBody>
          <a:bodyPr vert="horz" lIns="55449" tIns="27725" rIns="55449" bIns="27725" rtlCol="0" anchor="ctr">
            <a:normAutofit fontScale="92500" lnSpcReduction="10000"/>
          </a:bodyPr>
          <a:lstStyle>
            <a:lvl1pPr>
              <a:defRPr sz="4400">
                <a:solidFill>
                  <a:srgbClr val="555464"/>
                </a:solidFill>
                <a:latin typeface="Arsenica Antiqua DemiBold" pitchFamily="2" charset="0"/>
                <a:ea typeface="+mj-ea"/>
                <a:cs typeface="+mj-cs"/>
              </a:defRPr>
            </a:lvl1pPr>
          </a:lstStyle>
          <a:p>
            <a:r>
              <a:rPr lang="en-US" sz="2911" b="1" dirty="0">
                <a:latin typeface="Calibri" panose="020F0502020204030204" pitchFamily="34" charset="0"/>
                <a:cs typeface="Calibri" panose="020F0502020204030204" pitchFamily="34" charset="0"/>
              </a:rPr>
              <a:t>Task 1: - Recipe for a Possum Cloak</a:t>
            </a:r>
          </a:p>
        </p:txBody>
      </p:sp>
      <p:graphicFrame>
        <p:nvGraphicFramePr>
          <p:cNvPr id="6" name="Content Placeholder 3">
            <a:extLst>
              <a:ext uri="{FF2B5EF4-FFF2-40B4-BE49-F238E27FC236}">
                <a16:creationId xmlns:a16="http://schemas.microsoft.com/office/drawing/2014/main" id="{4B05C2FF-0B2E-D09C-1653-54EE185ED1DA}"/>
              </a:ext>
            </a:extLst>
          </p:cNvPr>
          <p:cNvGraphicFramePr>
            <a:graphicFrameLocks/>
          </p:cNvGraphicFramePr>
          <p:nvPr>
            <p:extLst>
              <p:ext uri="{D42A27DB-BD31-4B8C-83A1-F6EECF244321}">
                <p14:modId xmlns:p14="http://schemas.microsoft.com/office/powerpoint/2010/main" val="2410390129"/>
              </p:ext>
            </p:extLst>
          </p:nvPr>
        </p:nvGraphicFramePr>
        <p:xfrm>
          <a:off x="320031" y="1542498"/>
          <a:ext cx="5212159" cy="3706476"/>
        </p:xfrm>
        <a:graphic>
          <a:graphicData uri="http://schemas.openxmlformats.org/drawingml/2006/table">
            <a:tbl>
              <a:tblPr firstRow="1" bandRow="1">
                <a:tableStyleId>{5C22544A-7EE6-4342-B048-85BDC9FD1C3A}</a:tableStyleId>
              </a:tblPr>
              <a:tblGrid>
                <a:gridCol w="1966853">
                  <a:extLst>
                    <a:ext uri="{9D8B030D-6E8A-4147-A177-3AD203B41FA5}">
                      <a16:colId xmlns:a16="http://schemas.microsoft.com/office/drawing/2014/main" val="2933671206"/>
                    </a:ext>
                  </a:extLst>
                </a:gridCol>
                <a:gridCol w="3245306">
                  <a:extLst>
                    <a:ext uri="{9D8B030D-6E8A-4147-A177-3AD203B41FA5}">
                      <a16:colId xmlns:a16="http://schemas.microsoft.com/office/drawing/2014/main" val="476542578"/>
                    </a:ext>
                  </a:extLst>
                </a:gridCol>
              </a:tblGrid>
              <a:tr h="1291416">
                <a:tc>
                  <a:txBody>
                    <a:bodyPr/>
                    <a:lstStyle/>
                    <a:p>
                      <a:pPr algn="ctr"/>
                      <a:r>
                        <a:rPr lang="en-US" sz="2400" dirty="0">
                          <a:solidFill>
                            <a:srgbClr val="8A989A"/>
                          </a:solidFill>
                          <a:latin typeface="Calibri" panose="020F0502020204030204" pitchFamily="34" charset="0"/>
                          <a:cs typeface="Calibri" panose="020F0502020204030204" pitchFamily="34" charset="0"/>
                        </a:rPr>
                        <a:t>Components</a:t>
                      </a:r>
                    </a:p>
                  </a:txBody>
                  <a:tcPr marL="71531" marR="71531" marT="35766" marB="35766">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DBF6F6"/>
                    </a:solidFill>
                  </a:tcPr>
                </a:tc>
                <a:tc>
                  <a:txBody>
                    <a:bodyPr/>
                    <a:lstStyle/>
                    <a:p>
                      <a:pPr algn="ctr"/>
                      <a:r>
                        <a:rPr lang="en-US" sz="2400" dirty="0">
                          <a:solidFill>
                            <a:srgbClr val="8A989A"/>
                          </a:solidFill>
                          <a:latin typeface="Calibri" panose="020F0502020204030204" pitchFamily="34" charset="0"/>
                          <a:cs typeface="Calibri" panose="020F0502020204030204" pitchFamily="34" charset="0"/>
                        </a:rPr>
                        <a:t>Purpose (use) in making the possum cloak</a:t>
                      </a:r>
                    </a:p>
                  </a:txBody>
                  <a:tcPr marL="71531" marR="71531" marT="35766" marB="35766">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rgbClr val="DBF6F6"/>
                    </a:solidFill>
                  </a:tcPr>
                </a:tc>
                <a:extLst>
                  <a:ext uri="{0D108BD9-81ED-4DB2-BD59-A6C34878D82A}">
                    <a16:rowId xmlns:a16="http://schemas.microsoft.com/office/drawing/2014/main" val="492100007"/>
                  </a:ext>
                </a:extLst>
              </a:tr>
              <a:tr h="478159">
                <a:tc>
                  <a:txBody>
                    <a:bodyPr/>
                    <a:lstStyle/>
                    <a:p>
                      <a:endParaRPr lang="en-US" sz="2700">
                        <a:solidFill>
                          <a:srgbClr val="8A989A"/>
                        </a:solidFill>
                        <a:latin typeface="Gabarito" panose="020B0604020202020204" charset="0"/>
                      </a:endParaRPr>
                    </a:p>
                  </a:txBody>
                  <a:tcPr marL="71531" marR="71531" marT="35766" marB="35766">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DBF6F6"/>
                    </a:solidFill>
                  </a:tcPr>
                </a:tc>
                <a:tc>
                  <a:txBody>
                    <a:bodyPr/>
                    <a:lstStyle/>
                    <a:p>
                      <a:endParaRPr lang="en-US" sz="2700">
                        <a:solidFill>
                          <a:srgbClr val="8A989A"/>
                        </a:solidFill>
                        <a:latin typeface="Gabarito" panose="020B0604020202020204" charset="0"/>
                      </a:endParaRPr>
                    </a:p>
                  </a:txBody>
                  <a:tcPr marL="71531" marR="71531" marT="35766" marB="35766">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rgbClr val="DBF6F6"/>
                    </a:solidFill>
                  </a:tcPr>
                </a:tc>
                <a:extLst>
                  <a:ext uri="{0D108BD9-81ED-4DB2-BD59-A6C34878D82A}">
                    <a16:rowId xmlns:a16="http://schemas.microsoft.com/office/drawing/2014/main" val="4170899484"/>
                  </a:ext>
                </a:extLst>
              </a:tr>
              <a:tr h="478159">
                <a:tc>
                  <a:txBody>
                    <a:bodyPr/>
                    <a:lstStyle/>
                    <a:p>
                      <a:endParaRPr lang="en-US" sz="2700">
                        <a:latin typeface="Gabarito" panose="020B0604020202020204" charset="0"/>
                      </a:endParaRPr>
                    </a:p>
                  </a:txBody>
                  <a:tcPr marL="71531" marR="71531" marT="35766" marB="35766">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BF6F6"/>
                    </a:solidFill>
                  </a:tcPr>
                </a:tc>
                <a:tc>
                  <a:txBody>
                    <a:bodyPr/>
                    <a:lstStyle/>
                    <a:p>
                      <a:endParaRPr lang="en-US" sz="2700">
                        <a:latin typeface="Gabarito" panose="020B0604020202020204" charset="0"/>
                      </a:endParaRPr>
                    </a:p>
                  </a:txBody>
                  <a:tcPr marL="71531" marR="71531" marT="35766" marB="35766">
                    <a:lnL w="12700" cap="flat" cmpd="sng" algn="ctr">
                      <a:solidFill>
                        <a:schemeClr val="tx1"/>
                      </a:solidFill>
                      <a:prstDash val="solid"/>
                      <a:round/>
                      <a:headEnd type="none" w="med" len="med"/>
                      <a:tailEnd type="none" w="med" len="med"/>
                    </a:lnL>
                    <a:solidFill>
                      <a:srgbClr val="DBF6F6"/>
                    </a:solidFill>
                  </a:tcPr>
                </a:tc>
                <a:extLst>
                  <a:ext uri="{0D108BD9-81ED-4DB2-BD59-A6C34878D82A}">
                    <a16:rowId xmlns:a16="http://schemas.microsoft.com/office/drawing/2014/main" val="2609054279"/>
                  </a:ext>
                </a:extLst>
              </a:tr>
              <a:tr h="478159">
                <a:tc>
                  <a:txBody>
                    <a:bodyPr/>
                    <a:lstStyle/>
                    <a:p>
                      <a:endParaRPr lang="en-US" sz="2700">
                        <a:latin typeface="Gabarito" panose="020B0604020202020204" charset="0"/>
                      </a:endParaRPr>
                    </a:p>
                  </a:txBody>
                  <a:tcPr marL="71531" marR="71531" marT="35766" marB="35766">
                    <a:lnR w="12700" cap="flat" cmpd="sng" algn="ctr">
                      <a:solidFill>
                        <a:schemeClr val="tx1"/>
                      </a:solidFill>
                      <a:prstDash val="solid"/>
                      <a:round/>
                      <a:headEnd type="none" w="med" len="med"/>
                      <a:tailEnd type="none" w="med" len="med"/>
                    </a:lnR>
                    <a:lnT w="12700" cmpd="sng">
                      <a:noFill/>
                    </a:lnT>
                    <a:solidFill>
                      <a:srgbClr val="DBF6F6"/>
                    </a:solidFill>
                  </a:tcPr>
                </a:tc>
                <a:tc>
                  <a:txBody>
                    <a:bodyPr/>
                    <a:lstStyle/>
                    <a:p>
                      <a:endParaRPr lang="en-US" sz="2700">
                        <a:latin typeface="Gabarito" panose="020B0604020202020204" charset="0"/>
                      </a:endParaRPr>
                    </a:p>
                  </a:txBody>
                  <a:tcPr marL="71531" marR="71531" marT="35766" marB="35766">
                    <a:lnL w="12700" cap="flat" cmpd="sng" algn="ctr">
                      <a:solidFill>
                        <a:schemeClr val="tx1"/>
                      </a:solidFill>
                      <a:prstDash val="solid"/>
                      <a:round/>
                      <a:headEnd type="none" w="med" len="med"/>
                      <a:tailEnd type="none" w="med" len="med"/>
                    </a:lnL>
                    <a:solidFill>
                      <a:srgbClr val="DBF6F6"/>
                    </a:solidFill>
                  </a:tcPr>
                </a:tc>
                <a:extLst>
                  <a:ext uri="{0D108BD9-81ED-4DB2-BD59-A6C34878D82A}">
                    <a16:rowId xmlns:a16="http://schemas.microsoft.com/office/drawing/2014/main" val="4085899682"/>
                  </a:ext>
                </a:extLst>
              </a:tr>
              <a:tr h="478159">
                <a:tc>
                  <a:txBody>
                    <a:bodyPr/>
                    <a:lstStyle/>
                    <a:p>
                      <a:endParaRPr lang="en-US" sz="2700">
                        <a:latin typeface="Gabarito" panose="020B0604020202020204" charset="0"/>
                      </a:endParaRPr>
                    </a:p>
                  </a:txBody>
                  <a:tcPr marL="71531" marR="71531" marT="35766" marB="35766">
                    <a:lnR w="12700" cap="flat" cmpd="sng" algn="ctr">
                      <a:solidFill>
                        <a:schemeClr val="tx1"/>
                      </a:solidFill>
                      <a:prstDash val="solid"/>
                      <a:round/>
                      <a:headEnd type="none" w="med" len="med"/>
                      <a:tailEnd type="none" w="med" len="med"/>
                    </a:lnR>
                    <a:solidFill>
                      <a:srgbClr val="DBF6F6"/>
                    </a:solidFill>
                  </a:tcPr>
                </a:tc>
                <a:tc>
                  <a:txBody>
                    <a:bodyPr/>
                    <a:lstStyle/>
                    <a:p>
                      <a:endParaRPr lang="en-US" sz="2700">
                        <a:latin typeface="Gabarito" panose="020B0604020202020204" charset="0"/>
                      </a:endParaRPr>
                    </a:p>
                  </a:txBody>
                  <a:tcPr marL="71531" marR="71531" marT="35766" marB="35766">
                    <a:lnL w="12700" cap="flat" cmpd="sng" algn="ctr">
                      <a:solidFill>
                        <a:schemeClr val="tx1"/>
                      </a:solidFill>
                      <a:prstDash val="solid"/>
                      <a:round/>
                      <a:headEnd type="none" w="med" len="med"/>
                      <a:tailEnd type="none" w="med" len="med"/>
                    </a:lnL>
                    <a:solidFill>
                      <a:srgbClr val="DBF6F6"/>
                    </a:solidFill>
                  </a:tcPr>
                </a:tc>
                <a:extLst>
                  <a:ext uri="{0D108BD9-81ED-4DB2-BD59-A6C34878D82A}">
                    <a16:rowId xmlns:a16="http://schemas.microsoft.com/office/drawing/2014/main" val="495357763"/>
                  </a:ext>
                </a:extLst>
              </a:tr>
              <a:tr h="478159">
                <a:tc>
                  <a:txBody>
                    <a:bodyPr/>
                    <a:lstStyle/>
                    <a:p>
                      <a:endParaRPr lang="en-US" sz="2700">
                        <a:latin typeface="Gabarito" panose="020B0604020202020204" charset="0"/>
                      </a:endParaRPr>
                    </a:p>
                  </a:txBody>
                  <a:tcPr marL="71531" marR="71531" marT="35766" marB="35766">
                    <a:lnR w="12700" cap="flat" cmpd="sng" algn="ctr">
                      <a:solidFill>
                        <a:schemeClr val="tx1"/>
                      </a:solidFill>
                      <a:prstDash val="solid"/>
                      <a:round/>
                      <a:headEnd type="none" w="med" len="med"/>
                      <a:tailEnd type="none" w="med" len="med"/>
                    </a:lnR>
                    <a:solidFill>
                      <a:srgbClr val="DBF6F6"/>
                    </a:solidFill>
                  </a:tcPr>
                </a:tc>
                <a:tc>
                  <a:txBody>
                    <a:bodyPr/>
                    <a:lstStyle/>
                    <a:p>
                      <a:endParaRPr lang="en-US" sz="2700" dirty="0">
                        <a:latin typeface="Gabarito" panose="020B0604020202020204" charset="0"/>
                      </a:endParaRPr>
                    </a:p>
                  </a:txBody>
                  <a:tcPr marL="71531" marR="71531" marT="35766" marB="35766">
                    <a:lnL w="12700" cap="flat" cmpd="sng" algn="ctr">
                      <a:solidFill>
                        <a:schemeClr val="tx1"/>
                      </a:solidFill>
                      <a:prstDash val="solid"/>
                      <a:round/>
                      <a:headEnd type="none" w="med" len="med"/>
                      <a:tailEnd type="none" w="med" len="med"/>
                    </a:lnL>
                    <a:solidFill>
                      <a:srgbClr val="DBF6F6"/>
                    </a:solidFill>
                  </a:tcPr>
                </a:tc>
                <a:extLst>
                  <a:ext uri="{0D108BD9-81ED-4DB2-BD59-A6C34878D82A}">
                    <a16:rowId xmlns:a16="http://schemas.microsoft.com/office/drawing/2014/main" val="4084821502"/>
                  </a:ext>
                </a:extLst>
              </a:tr>
            </a:tbl>
          </a:graphicData>
        </a:graphic>
      </p:graphicFrame>
      <p:sp>
        <p:nvSpPr>
          <p:cNvPr id="7" name="Rectangle 6">
            <a:extLst>
              <a:ext uri="{FF2B5EF4-FFF2-40B4-BE49-F238E27FC236}">
                <a16:creationId xmlns:a16="http://schemas.microsoft.com/office/drawing/2014/main" id="{3CECBB0A-A2EC-DC53-A04C-E1FB5F52F405}"/>
              </a:ext>
            </a:extLst>
          </p:cNvPr>
          <p:cNvSpPr/>
          <p:nvPr/>
        </p:nvSpPr>
        <p:spPr>
          <a:xfrm>
            <a:off x="6096000" y="1673105"/>
            <a:ext cx="5591138" cy="1709687"/>
          </a:xfrm>
          <a:prstGeom prst="rect">
            <a:avLst/>
          </a:prstGeom>
          <a:solidFill>
            <a:srgbClr val="E6FFF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US" sz="2400" dirty="0">
                <a:solidFill>
                  <a:schemeClr val="tx1">
                    <a:lumMod val="65000"/>
                    <a:lumOff val="35000"/>
                  </a:schemeClr>
                </a:solidFill>
                <a:latin typeface="Calibri" panose="020F0502020204030204" pitchFamily="34" charset="0"/>
                <a:cs typeface="Calibri" panose="020F0502020204030204" pitchFamily="34" charset="0"/>
              </a:rPr>
              <a:t>Read </a:t>
            </a:r>
            <a:r>
              <a:rPr lang="en-US" sz="2400" b="1" dirty="0">
                <a:solidFill>
                  <a:schemeClr val="tx1">
                    <a:lumMod val="65000"/>
                    <a:lumOff val="35000"/>
                  </a:schemeClr>
                </a:solidFill>
                <a:latin typeface="Calibri" panose="020F0502020204030204" pitchFamily="34" charset="0"/>
                <a:cs typeface="Calibri" panose="020F0502020204030204" pitchFamily="34" charset="0"/>
              </a:rPr>
              <a:t>Source A</a:t>
            </a:r>
            <a:r>
              <a:rPr lang="en-US" sz="2400" dirty="0">
                <a:solidFill>
                  <a:schemeClr val="tx1">
                    <a:lumMod val="65000"/>
                    <a:lumOff val="35000"/>
                  </a:schemeClr>
                </a:solidFill>
                <a:latin typeface="Calibri" panose="020F0502020204030204" pitchFamily="34" charset="0"/>
                <a:cs typeface="Calibri" panose="020F0502020204030204" pitchFamily="34" charset="0"/>
              </a:rPr>
              <a:t> from writings of James Dawson</a:t>
            </a:r>
            <a:r>
              <a:rPr lang="en-US" sz="2400" i="1" dirty="0">
                <a:solidFill>
                  <a:schemeClr val="tx1">
                    <a:lumMod val="65000"/>
                    <a:lumOff val="35000"/>
                  </a:schemeClr>
                </a:solidFill>
                <a:latin typeface="Calibri" panose="020F0502020204030204" pitchFamily="34" charset="0"/>
                <a:cs typeface="Calibri" panose="020F0502020204030204" pitchFamily="34" charset="0"/>
              </a:rPr>
              <a:t>'s Australian Aborigines: the languages and customs of several tribes </a:t>
            </a:r>
            <a:br>
              <a:rPr lang="en-US" sz="2400" i="1" dirty="0">
                <a:solidFill>
                  <a:schemeClr val="tx1">
                    <a:lumMod val="65000"/>
                    <a:lumOff val="35000"/>
                  </a:schemeClr>
                </a:solidFill>
                <a:latin typeface="Calibri" panose="020F0502020204030204" pitchFamily="34" charset="0"/>
                <a:cs typeface="Calibri" panose="020F0502020204030204" pitchFamily="34" charset="0"/>
              </a:rPr>
            </a:br>
            <a:r>
              <a:rPr lang="en-US" sz="2400" i="1" dirty="0">
                <a:solidFill>
                  <a:schemeClr val="tx1">
                    <a:lumMod val="65000"/>
                    <a:lumOff val="35000"/>
                  </a:schemeClr>
                </a:solidFill>
                <a:latin typeface="Calibri" panose="020F0502020204030204" pitchFamily="34" charset="0"/>
                <a:cs typeface="Calibri" panose="020F0502020204030204" pitchFamily="34" charset="0"/>
              </a:rPr>
              <a:t>in the western district of  Victoria</a:t>
            </a:r>
            <a:r>
              <a:rPr lang="en-US" sz="2400" dirty="0">
                <a:solidFill>
                  <a:schemeClr val="tx1">
                    <a:lumMod val="65000"/>
                    <a:lumOff val="35000"/>
                  </a:schemeClr>
                </a:solidFill>
                <a:latin typeface="Calibri" panose="020F0502020204030204" pitchFamily="34" charset="0"/>
                <a:cs typeface="Calibri" panose="020F0502020204030204" pitchFamily="34" charset="0"/>
              </a:rPr>
              <a:t> (1881)</a:t>
            </a:r>
            <a:endParaRPr lang="en-GB" sz="2400" dirty="0">
              <a:solidFill>
                <a:schemeClr val="tx1">
                  <a:lumMod val="65000"/>
                  <a:lumOff val="35000"/>
                </a:schemeClr>
              </a:solidFill>
              <a:latin typeface="Calibri" panose="020F0502020204030204" pitchFamily="34" charset="0"/>
              <a:cs typeface="Calibri" panose="020F0502020204030204" pitchFamily="34" charset="0"/>
            </a:endParaRPr>
          </a:p>
          <a:p>
            <a:pPr algn="r"/>
            <a:endParaRPr lang="en-GB" sz="1050" dirty="0">
              <a:solidFill>
                <a:schemeClr val="tx1">
                  <a:lumMod val="65000"/>
                  <a:lumOff val="35000"/>
                </a:schemeClr>
              </a:solidFill>
              <a:latin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FB9BEFFB-674E-D4B1-7690-E2611EA27904}"/>
              </a:ext>
            </a:extLst>
          </p:cNvPr>
          <p:cNvSpPr/>
          <p:nvPr/>
        </p:nvSpPr>
        <p:spPr>
          <a:xfrm>
            <a:off x="6003585" y="3710680"/>
            <a:ext cx="5868384" cy="1562195"/>
          </a:xfrm>
          <a:prstGeom prst="rect">
            <a:avLst/>
          </a:prstGeom>
          <a:solidFill>
            <a:srgbClr val="E6FFFA"/>
          </a:solidFill>
          <a:ln>
            <a:noFill/>
          </a:ln>
        </p:spPr>
        <p:style>
          <a:lnRef idx="2">
            <a:schemeClr val="accent1">
              <a:shade val="15000"/>
            </a:schemeClr>
          </a:lnRef>
          <a:fillRef idx="1">
            <a:schemeClr val="accent1"/>
          </a:fillRef>
          <a:effectRef idx="0">
            <a:schemeClr val="accent1"/>
          </a:effectRef>
          <a:fontRef idx="minor">
            <a:schemeClr val="lt1"/>
          </a:fontRef>
        </p:style>
        <p:txBody>
          <a:bodyPr lIns="218304" rtlCol="0" anchor="ctr"/>
          <a:lstStyle/>
          <a:p>
            <a:pPr algn="r"/>
            <a:r>
              <a:rPr lang="en-GB" sz="2400" dirty="0">
                <a:solidFill>
                  <a:schemeClr val="tx1">
                    <a:lumMod val="65000"/>
                    <a:lumOff val="35000"/>
                  </a:schemeClr>
                </a:solidFill>
                <a:latin typeface="Calibri" panose="020F0502020204030204" pitchFamily="34" charset="0"/>
                <a:cs typeface="Calibri" panose="020F0502020204030204" pitchFamily="34" charset="0"/>
              </a:rPr>
              <a:t>Complete the table showing the components needed to create</a:t>
            </a:r>
            <a:br>
              <a:rPr lang="en-GB" sz="2400" dirty="0">
                <a:solidFill>
                  <a:schemeClr val="tx1">
                    <a:lumMod val="65000"/>
                    <a:lumOff val="35000"/>
                  </a:schemeClr>
                </a:solidFill>
                <a:latin typeface="Calibri" panose="020F0502020204030204" pitchFamily="34" charset="0"/>
                <a:cs typeface="Calibri" panose="020F0502020204030204" pitchFamily="34" charset="0"/>
              </a:rPr>
            </a:br>
            <a:r>
              <a:rPr lang="en-GB" sz="2400" dirty="0">
                <a:solidFill>
                  <a:schemeClr val="tx1">
                    <a:lumMod val="65000"/>
                    <a:lumOff val="35000"/>
                  </a:schemeClr>
                </a:solidFill>
                <a:latin typeface="Calibri" panose="020F0502020204030204" pitchFamily="34" charset="0"/>
                <a:cs typeface="Calibri" panose="020F0502020204030204" pitchFamily="34" charset="0"/>
              </a:rPr>
              <a:t> a possum skin cloak. </a:t>
            </a:r>
            <a:br>
              <a:rPr lang="en-GB" sz="2400" dirty="0">
                <a:solidFill>
                  <a:schemeClr val="tx1">
                    <a:lumMod val="65000"/>
                    <a:lumOff val="35000"/>
                  </a:schemeClr>
                </a:solidFill>
                <a:latin typeface="Calibri" panose="020F0502020204030204" pitchFamily="34" charset="0"/>
                <a:cs typeface="Calibri" panose="020F0502020204030204" pitchFamily="34" charset="0"/>
              </a:rPr>
            </a:br>
            <a:r>
              <a:rPr lang="en-GB" sz="2400" b="1" dirty="0">
                <a:solidFill>
                  <a:schemeClr val="tx1">
                    <a:lumMod val="65000"/>
                    <a:lumOff val="35000"/>
                  </a:schemeClr>
                </a:solidFill>
                <a:latin typeface="Calibri" panose="020F0502020204030204" pitchFamily="34" charset="0"/>
                <a:cs typeface="Calibri" panose="020F0502020204030204" pitchFamily="34" charset="0"/>
              </a:rPr>
              <a:t>Then add the steps to make the cloak</a:t>
            </a:r>
            <a:r>
              <a:rPr lang="en-GB" sz="2400" dirty="0">
                <a:solidFill>
                  <a:schemeClr val="tx1">
                    <a:lumMod val="65000"/>
                    <a:lumOff val="35000"/>
                  </a:schemeClr>
                </a:solidFill>
                <a:latin typeface="Calibri" panose="020F0502020204030204" pitchFamily="34" charset="0"/>
                <a:cs typeface="Calibri" panose="020F0502020204030204" pitchFamily="34" charset="0"/>
              </a:rPr>
              <a:t>.</a:t>
            </a:r>
          </a:p>
          <a:p>
            <a:pPr algn="r"/>
            <a:endParaRPr lang="en-GB" sz="1050" dirty="0">
              <a:solidFill>
                <a:schemeClr val="tx1">
                  <a:lumMod val="65000"/>
                  <a:lumOff val="35000"/>
                </a:schemeClr>
              </a:solidFill>
              <a:latin typeface="Calibri" panose="020F0502020204030204" pitchFamily="34" charset="0"/>
              <a:cs typeface="Calibri" panose="020F0502020204030204" pitchFamily="34" charset="0"/>
            </a:endParaRPr>
          </a:p>
        </p:txBody>
      </p:sp>
      <p:sp>
        <p:nvSpPr>
          <p:cNvPr id="9" name="Rectangle 8">
            <a:extLst>
              <a:ext uri="{FF2B5EF4-FFF2-40B4-BE49-F238E27FC236}">
                <a16:creationId xmlns:a16="http://schemas.microsoft.com/office/drawing/2014/main" id="{5924F01A-AC50-9902-C252-498B61F132B9}"/>
              </a:ext>
            </a:extLst>
          </p:cNvPr>
          <p:cNvSpPr/>
          <p:nvPr/>
        </p:nvSpPr>
        <p:spPr>
          <a:xfrm>
            <a:off x="6095999" y="5468120"/>
            <a:ext cx="5775969" cy="785532"/>
          </a:xfrm>
          <a:prstGeom prst="rect">
            <a:avLst/>
          </a:prstGeom>
          <a:solidFill>
            <a:srgbClr val="E6FFFA"/>
          </a:solidFill>
          <a:ln>
            <a:noFill/>
          </a:ln>
        </p:spPr>
        <p:style>
          <a:lnRef idx="2">
            <a:schemeClr val="accent1">
              <a:shade val="15000"/>
            </a:schemeClr>
          </a:lnRef>
          <a:fillRef idx="1">
            <a:schemeClr val="accent1"/>
          </a:fillRef>
          <a:effectRef idx="0">
            <a:schemeClr val="accent1"/>
          </a:effectRef>
          <a:fontRef idx="minor">
            <a:schemeClr val="lt1"/>
          </a:fontRef>
        </p:style>
        <p:txBody>
          <a:bodyPr lIns="458439" rtlCol="0" anchor="ctr"/>
          <a:lstStyle/>
          <a:p>
            <a:pPr algn="r"/>
            <a:r>
              <a:rPr lang="en-GB" sz="2400" dirty="0">
                <a:solidFill>
                  <a:schemeClr val="tx1">
                    <a:lumMod val="65000"/>
                    <a:lumOff val="35000"/>
                  </a:schemeClr>
                </a:solidFill>
                <a:latin typeface="Calibri" panose="020F0502020204030204" pitchFamily="34" charset="0"/>
                <a:cs typeface="Calibri" panose="020F0502020204030204" pitchFamily="34" charset="0"/>
              </a:rPr>
              <a:t>Use the </a:t>
            </a:r>
            <a:r>
              <a:rPr lang="en-GB" sz="2400" b="1" dirty="0">
                <a:solidFill>
                  <a:schemeClr val="tx1">
                    <a:lumMod val="65000"/>
                    <a:lumOff val="35000"/>
                  </a:schemeClr>
                </a:solidFill>
                <a:latin typeface="Calibri" panose="020F0502020204030204" pitchFamily="34" charset="0"/>
                <a:cs typeface="Calibri" panose="020F0502020204030204" pitchFamily="34" charset="0"/>
              </a:rPr>
              <a:t>Glossary</a:t>
            </a:r>
            <a:r>
              <a:rPr lang="en-GB" sz="2400" dirty="0">
                <a:solidFill>
                  <a:schemeClr val="tx1">
                    <a:lumMod val="65000"/>
                    <a:lumOff val="35000"/>
                  </a:schemeClr>
                </a:solidFill>
                <a:latin typeface="Calibri" panose="020F0502020204030204" pitchFamily="34" charset="0"/>
                <a:cs typeface="Calibri" panose="020F0502020204030204" pitchFamily="34" charset="0"/>
              </a:rPr>
              <a:t> to help you </a:t>
            </a:r>
            <a:br>
              <a:rPr lang="en-GB" sz="2400" dirty="0">
                <a:solidFill>
                  <a:schemeClr val="tx1">
                    <a:lumMod val="65000"/>
                    <a:lumOff val="35000"/>
                  </a:schemeClr>
                </a:solidFill>
                <a:latin typeface="Calibri" panose="020F0502020204030204" pitchFamily="34" charset="0"/>
                <a:cs typeface="Calibri" panose="020F0502020204030204" pitchFamily="34" charset="0"/>
              </a:rPr>
            </a:br>
            <a:r>
              <a:rPr lang="en-GB" sz="2400" dirty="0">
                <a:solidFill>
                  <a:schemeClr val="tx1">
                    <a:lumMod val="65000"/>
                    <a:lumOff val="35000"/>
                  </a:schemeClr>
                </a:solidFill>
                <a:latin typeface="Calibri" panose="020F0502020204030204" pitchFamily="34" charset="0"/>
                <a:cs typeface="Calibri" panose="020F0502020204030204" pitchFamily="34" charset="0"/>
              </a:rPr>
              <a:t>fully understand the source.</a:t>
            </a:r>
          </a:p>
          <a:p>
            <a:pPr algn="l"/>
            <a:endParaRPr lang="en-GB" sz="1050" dirty="0">
              <a:solidFill>
                <a:schemeClr val="tx1">
                  <a:lumMod val="65000"/>
                  <a:lumOff val="35000"/>
                </a:schemeClr>
              </a:solidFill>
              <a:latin typeface="Calibri" panose="020F0502020204030204" pitchFamily="34" charset="0"/>
              <a:cs typeface="Calibri" panose="020F0502020204030204" pitchFamily="34" charset="0"/>
            </a:endParaRPr>
          </a:p>
        </p:txBody>
      </p:sp>
      <p:pic>
        <p:nvPicPr>
          <p:cNvPr id="11" name="Graphic 10" descr="Badge 1 outline">
            <a:extLst>
              <a:ext uri="{FF2B5EF4-FFF2-40B4-BE49-F238E27FC236}">
                <a16:creationId xmlns:a16="http://schemas.microsoft.com/office/drawing/2014/main" id="{16B3A718-5FCF-104A-48D3-00A45B71915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081414" y="1691397"/>
            <a:ext cx="554493" cy="554493"/>
          </a:xfrm>
          <a:prstGeom prst="rect">
            <a:avLst/>
          </a:prstGeom>
        </p:spPr>
      </p:pic>
      <p:pic>
        <p:nvPicPr>
          <p:cNvPr id="13" name="Graphic 12" descr="Badge outline">
            <a:extLst>
              <a:ext uri="{FF2B5EF4-FFF2-40B4-BE49-F238E27FC236}">
                <a16:creationId xmlns:a16="http://schemas.microsoft.com/office/drawing/2014/main" id="{BF932B27-0B17-F0CD-6503-416F70280E9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096000" y="3710679"/>
            <a:ext cx="554493" cy="554493"/>
          </a:xfrm>
          <a:prstGeom prst="rect">
            <a:avLst/>
          </a:prstGeom>
        </p:spPr>
      </p:pic>
      <p:pic>
        <p:nvPicPr>
          <p:cNvPr id="15" name="Graphic 14" descr="Storytelling outline">
            <a:extLst>
              <a:ext uri="{FF2B5EF4-FFF2-40B4-BE49-F238E27FC236}">
                <a16:creationId xmlns:a16="http://schemas.microsoft.com/office/drawing/2014/main" id="{C51B7748-2B34-6EAB-D400-0F2E7A93DF1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243141" y="5467555"/>
            <a:ext cx="785532" cy="785532"/>
          </a:xfrm>
          <a:prstGeom prst="rect">
            <a:avLst/>
          </a:prstGeom>
        </p:spPr>
      </p:pic>
    </p:spTree>
    <p:extLst>
      <p:ext uri="{BB962C8B-B14F-4D97-AF65-F5344CB8AC3E}">
        <p14:creationId xmlns:p14="http://schemas.microsoft.com/office/powerpoint/2010/main" val="658573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02A419C-F709-52C4-9B4D-3CC5A0251C50}"/>
              </a:ext>
            </a:extLst>
          </p:cNvPr>
          <p:cNvSpPr>
            <a:spLocks noGrp="1"/>
          </p:cNvSpPr>
          <p:nvPr>
            <p:ph type="body" sz="quarter" idx="10"/>
          </p:nvPr>
        </p:nvSpPr>
        <p:spPr>
          <a:xfrm>
            <a:off x="6511870" y="1303444"/>
            <a:ext cx="5662752" cy="4805605"/>
          </a:xfrm>
        </p:spPr>
        <p:txBody>
          <a:bodyPr/>
          <a:lstStyle/>
          <a:p>
            <a:r>
              <a:rPr lang="en-GB" sz="4000" dirty="0">
                <a:latin typeface="Calibri" panose="020F0502020204030204" pitchFamily="34" charset="0"/>
                <a:cs typeface="Calibri" panose="020F0502020204030204" pitchFamily="34" charset="0"/>
              </a:rPr>
              <a:t>James</a:t>
            </a:r>
            <a:br>
              <a:rPr lang="en-GB" sz="3200" dirty="0">
                <a:latin typeface="Calibri" panose="020F0502020204030204" pitchFamily="34" charset="0"/>
                <a:cs typeface="Calibri" panose="020F0502020204030204" pitchFamily="34" charset="0"/>
              </a:rPr>
            </a:br>
            <a:r>
              <a:rPr lang="en-GB" sz="11500" dirty="0">
                <a:latin typeface="Calibri" panose="020F0502020204030204" pitchFamily="34" charset="0"/>
                <a:cs typeface="Calibri" panose="020F0502020204030204" pitchFamily="34" charset="0"/>
              </a:rPr>
              <a:t>Dawson</a:t>
            </a:r>
            <a:br>
              <a:rPr lang="en-GB" sz="19100" dirty="0">
                <a:latin typeface="Calibri" panose="020F0502020204030204" pitchFamily="34" charset="0"/>
                <a:cs typeface="Calibri" panose="020F0502020204030204" pitchFamily="34" charset="0"/>
              </a:rPr>
            </a:br>
            <a:r>
              <a:rPr lang="en-GB" sz="5400" dirty="0">
                <a:latin typeface="Calibri" panose="020F0502020204030204" pitchFamily="34" charset="0"/>
                <a:cs typeface="Calibri" panose="020F0502020204030204" pitchFamily="34" charset="0"/>
              </a:rPr>
              <a:t>‘Protector of the Aborigines’</a:t>
            </a:r>
            <a:endParaRPr lang="en-GB" sz="19100" dirty="0">
              <a:latin typeface="Calibri" panose="020F0502020204030204" pitchFamily="34" charset="0"/>
              <a:cs typeface="Calibri" panose="020F0502020204030204" pitchFamily="34" charset="0"/>
            </a:endParaRPr>
          </a:p>
        </p:txBody>
      </p:sp>
      <p:pic>
        <p:nvPicPr>
          <p:cNvPr id="2050" name="Picture 2">
            <a:extLst>
              <a:ext uri="{FF2B5EF4-FFF2-40B4-BE49-F238E27FC236}">
                <a16:creationId xmlns:a16="http://schemas.microsoft.com/office/drawing/2014/main" id="{E66022B3-4B06-608B-745C-4325A6D5D51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66239" y="333081"/>
            <a:ext cx="5459376" cy="5985093"/>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C87D76B-A35B-27F4-0AA3-1AFCB5760FB0}"/>
              </a:ext>
            </a:extLst>
          </p:cNvPr>
          <p:cNvSpPr txBox="1"/>
          <p:nvPr/>
        </p:nvSpPr>
        <p:spPr>
          <a:xfrm>
            <a:off x="6248572" y="358075"/>
            <a:ext cx="4620775" cy="400110"/>
          </a:xfrm>
          <a:prstGeom prst="rect">
            <a:avLst/>
          </a:prstGeom>
          <a:noFill/>
        </p:spPr>
        <p:txBody>
          <a:bodyPr wrap="square" rtlCol="0">
            <a:spAutoFit/>
          </a:bodyPr>
          <a:lstStyle/>
          <a:p>
            <a:r>
              <a:rPr lang="en-GB" sz="2000" dirty="0">
                <a:solidFill>
                  <a:srgbClr val="8A989A"/>
                </a:solidFill>
                <a:latin typeface="Calibri" panose="020F0502020204030204" pitchFamily="34" charset="0"/>
                <a:cs typeface="Calibri" panose="020F0502020204030204" pitchFamily="34" charset="0"/>
              </a:rPr>
              <a:t>How do we know?</a:t>
            </a:r>
          </a:p>
        </p:txBody>
      </p:sp>
    </p:spTree>
    <p:extLst>
      <p:ext uri="{BB962C8B-B14F-4D97-AF65-F5344CB8AC3E}">
        <p14:creationId xmlns:p14="http://schemas.microsoft.com/office/powerpoint/2010/main" val="26845793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41B776-840F-08BC-B49A-681E7BA6DCA4}"/>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C09F4AA4-5EDC-5FD2-930E-6A8436745B46}"/>
              </a:ext>
            </a:extLst>
          </p:cNvPr>
          <p:cNvSpPr>
            <a:spLocks noGrp="1"/>
          </p:cNvSpPr>
          <p:nvPr>
            <p:ph type="body" sz="quarter" idx="10"/>
          </p:nvPr>
        </p:nvSpPr>
        <p:spPr>
          <a:xfrm>
            <a:off x="5703032" y="1349652"/>
            <a:ext cx="5662752" cy="4805605"/>
          </a:xfrm>
        </p:spPr>
        <p:txBody>
          <a:bodyPr/>
          <a:lstStyle/>
          <a:p>
            <a:r>
              <a:rPr lang="en-GB" sz="4800" dirty="0" err="1">
                <a:latin typeface="Calibri" panose="020F0502020204030204" pitchFamily="34" charset="0"/>
                <a:cs typeface="Calibri" panose="020F0502020204030204" pitchFamily="34" charset="0"/>
              </a:rPr>
              <a:t>Wombeetch</a:t>
            </a:r>
            <a:br>
              <a:rPr lang="en-GB" sz="4000" dirty="0">
                <a:latin typeface="Calibri" panose="020F0502020204030204" pitchFamily="34" charset="0"/>
                <a:cs typeface="Calibri" panose="020F0502020204030204" pitchFamily="34" charset="0"/>
              </a:rPr>
            </a:br>
            <a:r>
              <a:rPr lang="en-GB" sz="11100" dirty="0" err="1">
                <a:latin typeface="Calibri" panose="020F0502020204030204" pitchFamily="34" charset="0"/>
                <a:cs typeface="Calibri" panose="020F0502020204030204" pitchFamily="34" charset="0"/>
              </a:rPr>
              <a:t>Puyuun</a:t>
            </a:r>
            <a:endParaRPr lang="en-GB" sz="19100" dirty="0">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0D19D362-5C66-548E-B7D2-5728D7BF1D8B}"/>
              </a:ext>
            </a:extLst>
          </p:cNvPr>
          <p:cNvSpPr txBox="1"/>
          <p:nvPr/>
        </p:nvSpPr>
        <p:spPr>
          <a:xfrm>
            <a:off x="6188415" y="102042"/>
            <a:ext cx="4620775" cy="390876"/>
          </a:xfrm>
          <a:prstGeom prst="rect">
            <a:avLst/>
          </a:prstGeom>
          <a:noFill/>
        </p:spPr>
        <p:txBody>
          <a:bodyPr wrap="square" rtlCol="0">
            <a:spAutoFit/>
          </a:bodyPr>
          <a:lstStyle/>
          <a:p>
            <a:r>
              <a:rPr lang="en-GB" sz="1940">
                <a:solidFill>
                  <a:srgbClr val="8A989A"/>
                </a:solidFill>
                <a:latin typeface="Arsenica Antiqua DemiBold" panose="020B0604020202020204" charset="0"/>
              </a:rPr>
              <a:t>How do we know?</a:t>
            </a:r>
          </a:p>
        </p:txBody>
      </p:sp>
      <p:pic>
        <p:nvPicPr>
          <p:cNvPr id="3074" name="Picture 2">
            <a:extLst>
              <a:ext uri="{FF2B5EF4-FFF2-40B4-BE49-F238E27FC236}">
                <a16:creationId xmlns:a16="http://schemas.microsoft.com/office/drawing/2014/main" id="{C26D9472-8BE1-C1E0-7991-A8A7AF2CB13F}"/>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476911">
            <a:off x="1534844" y="332391"/>
            <a:ext cx="3759931" cy="61658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6" name="Text Placeholder 9">
            <a:extLst>
              <a:ext uri="{FF2B5EF4-FFF2-40B4-BE49-F238E27FC236}">
                <a16:creationId xmlns:a16="http://schemas.microsoft.com/office/drawing/2014/main" id="{AE8C3998-2FC6-5C97-3F21-375D51B8E758}"/>
              </a:ext>
            </a:extLst>
          </p:cNvPr>
          <p:cNvSpPr txBox="1">
            <a:spLocks/>
          </p:cNvSpPr>
          <p:nvPr/>
        </p:nvSpPr>
        <p:spPr>
          <a:xfrm rot="512138">
            <a:off x="1353706" y="5780873"/>
            <a:ext cx="3708654" cy="666797"/>
          </a:xfrm>
          <a:prstGeom prst="rect">
            <a:avLst/>
          </a:prstGeom>
        </p:spPr>
        <p:txBody>
          <a:bodyPr>
            <a:normAutofit fontScale="85000" lnSpcReduction="10000"/>
          </a:bodyPr>
          <a:lstStyle>
            <a:lvl1pPr marL="285750" indent="-285750">
              <a:lnSpc>
                <a:spcPct val="130000"/>
              </a:lnSpc>
              <a:buFont typeface="Arial" panose="020B0604020202020204" pitchFamily="34" charset="0"/>
              <a:buChar char="•"/>
              <a:defRPr sz="2400">
                <a:solidFill>
                  <a:srgbClr val="555464"/>
                </a:solidFill>
                <a:latin typeface="Gabarito" pitchFamily="2" charset="77"/>
                <a:ea typeface="+mn-ea"/>
                <a:cs typeface="+mn-cs"/>
              </a:defRPr>
            </a:lvl1pPr>
            <a:lvl2pPr marL="9144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2pPr>
            <a:lvl3pPr marL="13716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3pPr>
            <a:lvl4pPr marL="1828800" indent="-457200">
              <a:lnSpc>
                <a:spcPct val="130000"/>
              </a:lnSpc>
              <a:buFont typeface="Arial" panose="020B0604020202020204" pitchFamily="34" charset="0"/>
              <a:buChar char="•"/>
              <a:defRPr sz="2000">
                <a:solidFill>
                  <a:srgbClr val="555464"/>
                </a:solidFill>
                <a:latin typeface="Gabarito" pitchFamily="2" charset="77"/>
                <a:ea typeface="+mn-ea"/>
                <a:cs typeface="+mn-cs"/>
              </a:defRPr>
            </a:lvl4pPr>
            <a:lvl5pPr marL="2286000" indent="-457200">
              <a:lnSpc>
                <a:spcPct val="130000"/>
              </a:lnSpc>
              <a:buFont typeface="Arial" panose="020B0604020202020204" pitchFamily="34" charset="0"/>
              <a:buChar char="•"/>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indent="0">
              <a:buNone/>
            </a:pPr>
            <a:r>
              <a:rPr lang="en-GB" sz="1940" dirty="0" err="1">
                <a:solidFill>
                  <a:srgbClr val="EBF2F5"/>
                </a:solidFill>
                <a:latin typeface="Calibri" panose="020F0502020204030204" pitchFamily="34" charset="0"/>
                <a:cs typeface="Calibri" panose="020F0502020204030204" pitchFamily="34" charset="0"/>
              </a:rPr>
              <a:t>Wombeetch</a:t>
            </a:r>
            <a:r>
              <a:rPr lang="en-GB" sz="1940" dirty="0">
                <a:solidFill>
                  <a:srgbClr val="EBF2F5"/>
                </a:solidFill>
                <a:latin typeface="Calibri" panose="020F0502020204030204" pitchFamily="34" charset="0"/>
                <a:cs typeface="Calibri" panose="020F0502020204030204" pitchFamily="34" charset="0"/>
              </a:rPr>
              <a:t> </a:t>
            </a:r>
            <a:r>
              <a:rPr lang="en-GB" sz="1940" dirty="0" err="1">
                <a:solidFill>
                  <a:srgbClr val="EBF2F5"/>
                </a:solidFill>
                <a:latin typeface="Calibri" panose="020F0502020204030204" pitchFamily="34" charset="0"/>
                <a:cs typeface="Calibri" panose="020F0502020204030204" pitchFamily="34" charset="0"/>
              </a:rPr>
              <a:t>Puyuun</a:t>
            </a:r>
            <a:r>
              <a:rPr lang="en-GB" sz="1940" dirty="0">
                <a:solidFill>
                  <a:srgbClr val="EBF2F5"/>
                </a:solidFill>
                <a:latin typeface="Calibri" panose="020F0502020204030204" pitchFamily="34" charset="0"/>
                <a:cs typeface="Calibri" panose="020F0502020204030204" pitchFamily="34" charset="0"/>
              </a:rPr>
              <a:t> </a:t>
            </a:r>
            <a:r>
              <a:rPr lang="en-GB" sz="1940" dirty="0">
                <a:solidFill>
                  <a:srgbClr val="000000"/>
                </a:solidFill>
                <a:latin typeface="Calibri" panose="020F0502020204030204" pitchFamily="34" charset="0"/>
                <a:cs typeface="Calibri" panose="020F0502020204030204" pitchFamily="34" charset="0"/>
              </a:rPr>
              <a:t>wearing traditional possum skin cloak </a:t>
            </a:r>
            <a:endParaRPr lang="en-GB" sz="194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376515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95A054C8-551C-2602-402E-86F3075B44C7}"/>
              </a:ext>
            </a:extLst>
          </p:cNvPr>
          <p:cNvSpPr>
            <a:spLocks noGrp="1"/>
          </p:cNvSpPr>
          <p:nvPr>
            <p:ph type="body" sz="quarter" idx="12"/>
          </p:nvPr>
        </p:nvSpPr>
        <p:spPr>
          <a:xfrm>
            <a:off x="8307143" y="1488274"/>
            <a:ext cx="3472410" cy="4186666"/>
          </a:xfrm>
        </p:spPr>
        <p:txBody>
          <a:bodyPr>
            <a:normAutofit/>
          </a:bodyPr>
          <a:lstStyle/>
          <a:p>
            <a:pPr algn="l">
              <a:lnSpc>
                <a:spcPct val="110000"/>
              </a:lnSpc>
            </a:pPr>
            <a:r>
              <a:rPr lang="en-GB" kern="100" dirty="0">
                <a:latin typeface="Calibri" panose="020F0502020204030204" pitchFamily="34" charset="0"/>
                <a:cs typeface="Calibri" panose="020F0502020204030204" pitchFamily="34" charset="0"/>
              </a:rPr>
              <a:t>Complete the table showing the components (items) needed to create a possum skin cloak. </a:t>
            </a:r>
          </a:p>
          <a:p>
            <a:pPr algn="l">
              <a:lnSpc>
                <a:spcPct val="110000"/>
              </a:lnSpc>
            </a:pPr>
            <a:br>
              <a:rPr lang="en-GB" kern="100" dirty="0">
                <a:latin typeface="Calibri" panose="020F0502020204030204" pitchFamily="34" charset="0"/>
                <a:cs typeface="Calibri" panose="020F0502020204030204" pitchFamily="34" charset="0"/>
              </a:rPr>
            </a:br>
            <a:r>
              <a:rPr lang="en-GB" kern="100" dirty="0">
                <a:latin typeface="Calibri" panose="020F0502020204030204" pitchFamily="34" charset="0"/>
                <a:cs typeface="Calibri" panose="020F0502020204030204" pitchFamily="34" charset="0"/>
              </a:rPr>
              <a:t>Then add the steps to make the cloak.</a:t>
            </a:r>
          </a:p>
          <a:p>
            <a:pPr algn="l">
              <a:lnSpc>
                <a:spcPct val="110000"/>
              </a:lnSpc>
              <a:buFont typeface="Arial" panose="05050102010706020507" pitchFamily="18" charset="2"/>
              <a:buChar char="•"/>
            </a:pPr>
            <a:endParaRPr lang="en-GB" sz="2400" kern="100" dirty="0">
              <a:latin typeface="Calibri" panose="020F0502020204030204" pitchFamily="34" charset="0"/>
              <a:cs typeface="Calibri" panose="020F0502020204030204" pitchFamily="34" charset="0"/>
            </a:endParaRPr>
          </a:p>
          <a:p>
            <a:pPr lvl="0" algn="l">
              <a:lnSpc>
                <a:spcPct val="110000"/>
              </a:lnSpc>
              <a:buFont typeface="Arial" panose="05050102010706020507" pitchFamily="18" charset="2"/>
              <a:buChar char="•"/>
            </a:pPr>
            <a:endParaRPr lang="en-GB" sz="2000" dirty="0">
              <a:latin typeface="Calibri" panose="020F0502020204030204" pitchFamily="34" charset="0"/>
              <a:cs typeface="Calibri" panose="020F0502020204030204" pitchFamily="34" charset="0"/>
            </a:endParaRPr>
          </a:p>
        </p:txBody>
      </p:sp>
      <p:sp>
        <p:nvSpPr>
          <p:cNvPr id="8" name="Text Placeholder 7">
            <a:extLst>
              <a:ext uri="{FF2B5EF4-FFF2-40B4-BE49-F238E27FC236}">
                <a16:creationId xmlns:a16="http://schemas.microsoft.com/office/drawing/2014/main" id="{A82712E3-BBA3-7D26-BFDF-EFE136BDC959}"/>
              </a:ext>
            </a:extLst>
          </p:cNvPr>
          <p:cNvSpPr>
            <a:spLocks noGrp="1"/>
          </p:cNvSpPr>
          <p:nvPr>
            <p:ph type="body" sz="quarter" idx="13"/>
          </p:nvPr>
        </p:nvSpPr>
        <p:spPr>
          <a:xfrm>
            <a:off x="6544682" y="748951"/>
            <a:ext cx="4354140" cy="739323"/>
          </a:xfrm>
        </p:spPr>
        <p:txBody>
          <a:bodyPr>
            <a:normAutofit/>
          </a:bodyPr>
          <a:lstStyle/>
          <a:p>
            <a:r>
              <a:rPr lang="en-GB" sz="2800" b="1" dirty="0">
                <a:latin typeface="Calibri" panose="020F0502020204030204" pitchFamily="34" charset="0"/>
                <a:cs typeface="Calibri" panose="020F0502020204030204" pitchFamily="34" charset="0"/>
              </a:rPr>
              <a:t>Task</a:t>
            </a:r>
          </a:p>
        </p:txBody>
      </p:sp>
      <p:sp>
        <p:nvSpPr>
          <p:cNvPr id="9" name="Text Placeholder 8">
            <a:extLst>
              <a:ext uri="{FF2B5EF4-FFF2-40B4-BE49-F238E27FC236}">
                <a16:creationId xmlns:a16="http://schemas.microsoft.com/office/drawing/2014/main" id="{4A010760-3798-009A-5C04-707B2B792EBF}"/>
              </a:ext>
            </a:extLst>
          </p:cNvPr>
          <p:cNvSpPr>
            <a:spLocks noGrp="1"/>
          </p:cNvSpPr>
          <p:nvPr>
            <p:ph type="body" sz="quarter" idx="14"/>
          </p:nvPr>
        </p:nvSpPr>
        <p:spPr>
          <a:xfrm rot="21370705">
            <a:off x="879045" y="706343"/>
            <a:ext cx="6607745" cy="4970472"/>
          </a:xfrm>
        </p:spPr>
        <p:txBody>
          <a:bodyPr>
            <a:normAutofit fontScale="92500"/>
          </a:bodyPr>
          <a:lstStyle/>
          <a:p>
            <a:r>
              <a:rPr lang="en-US" sz="1698" dirty="0">
                <a:latin typeface="Calibri" panose="020F0502020204030204" pitchFamily="34" charset="0"/>
                <a:cs typeface="Calibri" panose="020F0502020204030204" pitchFamily="34" charset="0"/>
              </a:rPr>
              <a:t>The ring-tailed </a:t>
            </a:r>
            <a:r>
              <a:rPr lang="en-US" sz="1940" b="1" dirty="0">
                <a:latin typeface="Calibri" panose="020F0502020204030204" pitchFamily="34" charset="0"/>
                <a:cs typeface="Calibri" panose="020F0502020204030204" pitchFamily="34" charset="0"/>
              </a:rPr>
              <a:t>opossums</a:t>
            </a:r>
            <a:r>
              <a:rPr lang="en-US" sz="1698" dirty="0">
                <a:latin typeface="Calibri" panose="020F0502020204030204" pitchFamily="34" charset="0"/>
                <a:cs typeface="Calibri" panose="020F0502020204030204" pitchFamily="34" charset="0"/>
              </a:rPr>
              <a:t> were more plentiful than the common kind, but the skins were less </a:t>
            </a:r>
            <a:r>
              <a:rPr lang="en-US" sz="1698" b="1" dirty="0">
                <a:latin typeface="Calibri" panose="020F0502020204030204" pitchFamily="34" charset="0"/>
                <a:cs typeface="Calibri" panose="020F0502020204030204" pitchFamily="34" charset="0"/>
              </a:rPr>
              <a:t>esteemed</a:t>
            </a:r>
            <a:r>
              <a:rPr lang="en-US" sz="1698" dirty="0">
                <a:latin typeface="Calibri" panose="020F0502020204030204" pitchFamily="34" charset="0"/>
                <a:cs typeface="Calibri" panose="020F0502020204030204" pitchFamily="34" charset="0"/>
              </a:rPr>
              <a:t>. </a:t>
            </a:r>
            <a:r>
              <a:rPr lang="en-US" sz="1698" b="1" dirty="0">
                <a:latin typeface="Calibri" panose="020F0502020204030204" pitchFamily="34" charset="0"/>
                <a:cs typeface="Calibri" panose="020F0502020204030204" pitchFamily="34" charset="0"/>
              </a:rPr>
              <a:t>Rugs</a:t>
            </a:r>
            <a:r>
              <a:rPr lang="en-US" sz="1698" dirty="0">
                <a:latin typeface="Calibri" panose="020F0502020204030204" pitchFamily="34" charset="0"/>
                <a:cs typeface="Calibri" panose="020F0502020204030204" pitchFamily="34" charset="0"/>
              </a:rPr>
              <a:t> were also made of the skins of the </a:t>
            </a:r>
            <a:r>
              <a:rPr lang="en-US" sz="1940" b="1" dirty="0">
                <a:latin typeface="Calibri" panose="020F0502020204030204" pitchFamily="34" charset="0"/>
                <a:cs typeface="Calibri" panose="020F0502020204030204" pitchFamily="34" charset="0"/>
              </a:rPr>
              <a:t>wallaby</a:t>
            </a:r>
            <a:r>
              <a:rPr lang="en-US" sz="1698" dirty="0">
                <a:latin typeface="Calibri" panose="020F0502020204030204" pitchFamily="34" charset="0"/>
                <a:cs typeface="Calibri" panose="020F0502020204030204" pitchFamily="34" charset="0"/>
              </a:rPr>
              <a:t> and of the </a:t>
            </a:r>
            <a:r>
              <a:rPr lang="en-US" sz="1698" b="1" dirty="0">
                <a:latin typeface="Calibri" panose="020F0502020204030204" pitchFamily="34" charset="0"/>
                <a:cs typeface="Calibri" panose="020F0502020204030204" pitchFamily="34" charset="0"/>
              </a:rPr>
              <a:t>brush </a:t>
            </a:r>
            <a:r>
              <a:rPr lang="en-US" sz="1940" b="1" dirty="0">
                <a:latin typeface="Calibri" panose="020F0502020204030204" pitchFamily="34" charset="0"/>
                <a:cs typeface="Calibri" panose="020F0502020204030204" pitchFamily="34" charset="0"/>
              </a:rPr>
              <a:t>kangaroo</a:t>
            </a:r>
            <a:r>
              <a:rPr lang="en-US" sz="1698" dirty="0">
                <a:latin typeface="Calibri" panose="020F0502020204030204" pitchFamily="34" charset="0"/>
                <a:cs typeface="Calibri" panose="020F0502020204030204" pitchFamily="34" charset="0"/>
              </a:rPr>
              <a:t>, which are likewise</a:t>
            </a:r>
            <a:r>
              <a:rPr lang="en-US" sz="1698" b="1" dirty="0">
                <a:latin typeface="Calibri" panose="020F0502020204030204" pitchFamily="34" charset="0"/>
                <a:cs typeface="Calibri" panose="020F0502020204030204" pitchFamily="34" charset="0"/>
              </a:rPr>
              <a:t> inferior</a:t>
            </a:r>
            <a:r>
              <a:rPr lang="en-US" sz="1698" dirty="0">
                <a:latin typeface="Calibri" panose="020F0502020204030204" pitchFamily="34" charset="0"/>
                <a:cs typeface="Calibri" panose="020F0502020204030204" pitchFamily="34" charset="0"/>
              </a:rPr>
              <a:t> to the common opossum. A good </a:t>
            </a:r>
            <a:r>
              <a:rPr lang="en-US" sz="1698" b="1" dirty="0">
                <a:latin typeface="Calibri" panose="020F0502020204030204" pitchFamily="34" charset="0"/>
                <a:cs typeface="Calibri" panose="020F0502020204030204" pitchFamily="34" charset="0"/>
              </a:rPr>
              <a:t>rug</a:t>
            </a:r>
            <a:r>
              <a:rPr lang="en-US" sz="1698" dirty="0">
                <a:latin typeface="Calibri" panose="020F0502020204030204" pitchFamily="34" charset="0"/>
                <a:cs typeface="Calibri" panose="020F0502020204030204" pitchFamily="34" charset="0"/>
              </a:rPr>
              <a:t> is made of from fifty to seventy skins which are stripped off the </a:t>
            </a:r>
            <a:r>
              <a:rPr lang="en-US" sz="1698" b="1" dirty="0">
                <a:latin typeface="Calibri" panose="020F0502020204030204" pitchFamily="34" charset="0"/>
                <a:cs typeface="Calibri" panose="020F0502020204030204" pitchFamily="34" charset="0"/>
              </a:rPr>
              <a:t>opossum</a:t>
            </a:r>
            <a:r>
              <a:rPr lang="en-US" sz="1698" dirty="0">
                <a:latin typeface="Calibri" panose="020F0502020204030204" pitchFamily="34" charset="0"/>
                <a:cs typeface="Calibri" panose="020F0502020204030204" pitchFamily="34" charset="0"/>
              </a:rPr>
              <a:t>, pegged out square or oblong on a sheet of </a:t>
            </a:r>
            <a:r>
              <a:rPr lang="en-US" sz="1940" b="1" dirty="0">
                <a:latin typeface="Calibri" panose="020F0502020204030204" pitchFamily="34" charset="0"/>
                <a:cs typeface="Calibri" panose="020F0502020204030204" pitchFamily="34" charset="0"/>
              </a:rPr>
              <a:t>bark</a:t>
            </a:r>
            <a:r>
              <a:rPr lang="en-US" sz="1698" dirty="0">
                <a:latin typeface="Calibri" panose="020F0502020204030204" pitchFamily="34" charset="0"/>
                <a:cs typeface="Calibri" panose="020F0502020204030204" pitchFamily="34" charset="0"/>
              </a:rPr>
              <a:t> and dried before the fire. [It is] then trimmed with a </a:t>
            </a:r>
            <a:r>
              <a:rPr lang="en-US" sz="1940" b="1" dirty="0">
                <a:latin typeface="Calibri" panose="020F0502020204030204" pitchFamily="34" charset="0"/>
                <a:cs typeface="Calibri" panose="020F0502020204030204" pitchFamily="34" charset="0"/>
              </a:rPr>
              <a:t>reed</a:t>
            </a:r>
            <a:r>
              <a:rPr lang="en-US" sz="1698" dirty="0">
                <a:latin typeface="Calibri" panose="020F0502020204030204" pitchFamily="34" charset="0"/>
                <a:cs typeface="Calibri" panose="020F0502020204030204" pitchFamily="34" charset="0"/>
              </a:rPr>
              <a:t> knife and sewn together with the </a:t>
            </a:r>
            <a:r>
              <a:rPr lang="en-US" sz="1940" b="1" dirty="0">
                <a:latin typeface="Calibri" panose="020F0502020204030204" pitchFamily="34" charset="0"/>
                <a:cs typeface="Calibri" panose="020F0502020204030204" pitchFamily="34" charset="0"/>
              </a:rPr>
              <a:t>tail</a:t>
            </a:r>
            <a:r>
              <a:rPr lang="en-US" sz="1698" dirty="0">
                <a:latin typeface="Calibri" panose="020F0502020204030204" pitchFamily="34" charset="0"/>
                <a:cs typeface="Calibri" panose="020F0502020204030204" pitchFamily="34" charset="0"/>
              </a:rPr>
              <a:t> </a:t>
            </a:r>
            <a:r>
              <a:rPr lang="en-US" sz="1940" b="1" dirty="0">
                <a:latin typeface="Calibri" panose="020F0502020204030204" pitchFamily="34" charset="0"/>
                <a:cs typeface="Calibri" panose="020F0502020204030204" pitchFamily="34" charset="0"/>
              </a:rPr>
              <a:t>sinews</a:t>
            </a:r>
            <a:r>
              <a:rPr lang="en-US" sz="1698" dirty="0">
                <a:latin typeface="Calibri" panose="020F0502020204030204" pitchFamily="34" charset="0"/>
                <a:cs typeface="Calibri" panose="020F0502020204030204" pitchFamily="34" charset="0"/>
              </a:rPr>
              <a:t> of the kangaroo, which are always pulled out of the tail and carefully dried and saved for </a:t>
            </a:r>
            <a:r>
              <a:rPr lang="en-US" sz="1698" b="1" dirty="0">
                <a:latin typeface="Calibri" panose="020F0502020204030204" pitchFamily="34" charset="0"/>
                <a:cs typeface="Calibri" panose="020F0502020204030204" pitchFamily="34" charset="0"/>
              </a:rPr>
              <a:t>thread…</a:t>
            </a:r>
            <a:endParaRPr lang="en-GB" sz="1698" dirty="0">
              <a:latin typeface="Calibri" panose="020F0502020204030204" pitchFamily="34" charset="0"/>
              <a:cs typeface="Calibri" panose="020F0502020204030204" pitchFamily="34" charset="0"/>
            </a:endParaRPr>
          </a:p>
        </p:txBody>
      </p:sp>
      <p:sp>
        <p:nvSpPr>
          <p:cNvPr id="10" name="Text Placeholder 9">
            <a:extLst>
              <a:ext uri="{FF2B5EF4-FFF2-40B4-BE49-F238E27FC236}">
                <a16:creationId xmlns:a16="http://schemas.microsoft.com/office/drawing/2014/main" id="{8D1FA92C-1674-D00D-D0B9-071091513C2D}"/>
              </a:ext>
            </a:extLst>
          </p:cNvPr>
          <p:cNvSpPr>
            <a:spLocks noGrp="1"/>
          </p:cNvSpPr>
          <p:nvPr>
            <p:ph type="body" sz="quarter" idx="15"/>
          </p:nvPr>
        </p:nvSpPr>
        <p:spPr>
          <a:xfrm rot="21370705">
            <a:off x="1398772" y="5512668"/>
            <a:ext cx="5629743" cy="666797"/>
          </a:xfrm>
        </p:spPr>
        <p:txBody>
          <a:bodyPr>
            <a:normAutofit/>
          </a:bodyPr>
          <a:lstStyle/>
          <a:p>
            <a:r>
              <a:rPr lang="en-US" b="1" dirty="0">
                <a:latin typeface="Calibri" panose="020F0502020204030204" pitchFamily="34" charset="0"/>
                <a:cs typeface="Calibri" panose="020F0502020204030204" pitchFamily="34" charset="0"/>
              </a:rPr>
              <a:t>Source A: James</a:t>
            </a:r>
            <a:r>
              <a:rPr lang="en-US" sz="1698" b="1" dirty="0">
                <a:latin typeface="Calibri" panose="020F0502020204030204" pitchFamily="34" charset="0"/>
                <a:cs typeface="Calibri" panose="020F0502020204030204" pitchFamily="34" charset="0"/>
              </a:rPr>
              <a:t> </a:t>
            </a:r>
            <a:r>
              <a:rPr lang="en-US" b="1" dirty="0">
                <a:latin typeface="Calibri" panose="020F0502020204030204" pitchFamily="34" charset="0"/>
                <a:cs typeface="Calibri" panose="020F0502020204030204" pitchFamily="34" charset="0"/>
              </a:rPr>
              <a:t>Dawson's  </a:t>
            </a:r>
            <a:r>
              <a:rPr lang="en-US" b="1" i="1" dirty="0">
                <a:latin typeface="Calibri" panose="020F0502020204030204" pitchFamily="34" charset="0"/>
                <a:cs typeface="Calibri" panose="020F0502020204030204" pitchFamily="34" charset="0"/>
              </a:rPr>
              <a:t>Australian Aborigines</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679917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048369-CED5-0B7C-A2CF-A679F93ACFA6}"/>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F4255C3A-DC4E-E0AA-49F1-2167867BB056}"/>
              </a:ext>
            </a:extLst>
          </p:cNvPr>
          <p:cNvSpPr txBox="1">
            <a:spLocks/>
          </p:cNvSpPr>
          <p:nvPr/>
        </p:nvSpPr>
        <p:spPr>
          <a:xfrm>
            <a:off x="6096000" y="471705"/>
            <a:ext cx="5591138" cy="1103007"/>
          </a:xfrm>
          <a:prstGeom prst="rect">
            <a:avLst/>
          </a:prstGeom>
        </p:spPr>
        <p:txBody>
          <a:bodyPr vert="horz" lIns="55449" tIns="27725" rIns="55449" bIns="27725" rtlCol="0" anchor="ctr">
            <a:normAutofit/>
          </a:bodyPr>
          <a:lstStyle>
            <a:lvl1pPr>
              <a:defRPr sz="4400">
                <a:solidFill>
                  <a:srgbClr val="555464"/>
                </a:solidFill>
                <a:latin typeface="Arsenica Antiqua DemiBold" pitchFamily="2" charset="0"/>
                <a:ea typeface="+mj-ea"/>
                <a:cs typeface="+mj-cs"/>
              </a:defRPr>
            </a:lvl1pPr>
          </a:lstStyle>
          <a:p>
            <a:r>
              <a:rPr lang="en-US" sz="2911">
                <a:latin typeface="Calibri" panose="020F0502020204030204" pitchFamily="34" charset="0"/>
                <a:cs typeface="Calibri" panose="020F0502020204030204" pitchFamily="34" charset="0"/>
              </a:rPr>
              <a:t>Task 1: - Complete the instruction guide to make a Possum Cloak</a:t>
            </a:r>
          </a:p>
        </p:txBody>
      </p:sp>
      <p:graphicFrame>
        <p:nvGraphicFramePr>
          <p:cNvPr id="6" name="Content Placeholder 3">
            <a:extLst>
              <a:ext uri="{FF2B5EF4-FFF2-40B4-BE49-F238E27FC236}">
                <a16:creationId xmlns:a16="http://schemas.microsoft.com/office/drawing/2014/main" id="{1E95BCCA-1C8F-C771-9FFB-C15B0ED9DECC}"/>
              </a:ext>
            </a:extLst>
          </p:cNvPr>
          <p:cNvGraphicFramePr>
            <a:graphicFrameLocks/>
          </p:cNvGraphicFramePr>
          <p:nvPr>
            <p:extLst>
              <p:ext uri="{D42A27DB-BD31-4B8C-83A1-F6EECF244321}">
                <p14:modId xmlns:p14="http://schemas.microsoft.com/office/powerpoint/2010/main" val="185222327"/>
              </p:ext>
            </p:extLst>
          </p:nvPr>
        </p:nvGraphicFramePr>
        <p:xfrm>
          <a:off x="617331" y="1957556"/>
          <a:ext cx="10977391" cy="4423766"/>
        </p:xfrm>
        <a:graphic>
          <a:graphicData uri="http://schemas.openxmlformats.org/drawingml/2006/table">
            <a:tbl>
              <a:tblPr firstRow="1" bandRow="1">
                <a:tableStyleId>{5C22544A-7EE6-4342-B048-85BDC9FD1C3A}</a:tableStyleId>
              </a:tblPr>
              <a:tblGrid>
                <a:gridCol w="3260698">
                  <a:extLst>
                    <a:ext uri="{9D8B030D-6E8A-4147-A177-3AD203B41FA5}">
                      <a16:colId xmlns:a16="http://schemas.microsoft.com/office/drawing/2014/main" val="2933671206"/>
                    </a:ext>
                  </a:extLst>
                </a:gridCol>
                <a:gridCol w="7716693">
                  <a:extLst>
                    <a:ext uri="{9D8B030D-6E8A-4147-A177-3AD203B41FA5}">
                      <a16:colId xmlns:a16="http://schemas.microsoft.com/office/drawing/2014/main" val="476542578"/>
                    </a:ext>
                  </a:extLst>
                </a:gridCol>
              </a:tblGrid>
              <a:tr h="778328">
                <a:tc>
                  <a:txBody>
                    <a:bodyPr/>
                    <a:lstStyle/>
                    <a:p>
                      <a:pPr algn="l"/>
                      <a:r>
                        <a:rPr lang="en-US" sz="2400" dirty="0">
                          <a:solidFill>
                            <a:srgbClr val="8A989A"/>
                          </a:solidFill>
                          <a:latin typeface="Calibri" panose="020F0502020204030204" pitchFamily="34" charset="0"/>
                          <a:cs typeface="Calibri" panose="020F0502020204030204" pitchFamily="34" charset="0"/>
                        </a:rPr>
                        <a:t>Components</a:t>
                      </a:r>
                    </a:p>
                  </a:txBody>
                  <a:tcPr marL="71531" marR="71531" marT="35766" marB="35766">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DBF6F6"/>
                    </a:solidFill>
                  </a:tcPr>
                </a:tc>
                <a:tc>
                  <a:txBody>
                    <a:bodyPr/>
                    <a:lstStyle/>
                    <a:p>
                      <a:pPr algn="l"/>
                      <a:r>
                        <a:rPr lang="en-US" sz="2400" dirty="0">
                          <a:solidFill>
                            <a:srgbClr val="8A989A"/>
                          </a:solidFill>
                          <a:latin typeface="Calibri" panose="020F0502020204030204" pitchFamily="34" charset="0"/>
                          <a:cs typeface="Calibri" panose="020F0502020204030204" pitchFamily="34" charset="0"/>
                        </a:rPr>
                        <a:t>Purpose (use) in making the possum cloak</a:t>
                      </a:r>
                    </a:p>
                  </a:txBody>
                  <a:tcPr marL="71531" marR="71531" marT="35766" marB="35766">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rgbClr val="DBF6F6"/>
                    </a:solidFill>
                  </a:tcPr>
                </a:tc>
                <a:extLst>
                  <a:ext uri="{0D108BD9-81ED-4DB2-BD59-A6C34878D82A}">
                    <a16:rowId xmlns:a16="http://schemas.microsoft.com/office/drawing/2014/main" val="492100007"/>
                  </a:ext>
                </a:extLst>
              </a:tr>
              <a:tr h="609942">
                <a:tc>
                  <a:txBody>
                    <a:bodyPr/>
                    <a:lstStyle/>
                    <a:p>
                      <a:r>
                        <a:rPr lang="en-US" sz="2000" b="1">
                          <a:solidFill>
                            <a:schemeClr val="bg2">
                              <a:lumMod val="25000"/>
                            </a:schemeClr>
                          </a:solidFill>
                          <a:latin typeface="Calibri" panose="020F0502020204030204" pitchFamily="34" charset="0"/>
                          <a:cs typeface="Calibri" panose="020F0502020204030204" pitchFamily="34" charset="0"/>
                        </a:rPr>
                        <a:t>Common Possum </a:t>
                      </a:r>
                      <a:br>
                        <a:rPr lang="en-US" sz="2000" b="1">
                          <a:solidFill>
                            <a:schemeClr val="bg2">
                              <a:lumMod val="25000"/>
                            </a:schemeClr>
                          </a:solidFill>
                          <a:latin typeface="Calibri" panose="020F0502020204030204" pitchFamily="34" charset="0"/>
                          <a:cs typeface="Calibri" panose="020F0502020204030204" pitchFamily="34" charset="0"/>
                        </a:rPr>
                      </a:br>
                      <a:r>
                        <a:rPr lang="en-US" sz="1400" b="1">
                          <a:solidFill>
                            <a:schemeClr val="bg2">
                              <a:lumMod val="25000"/>
                            </a:schemeClr>
                          </a:solidFill>
                          <a:latin typeface="Calibri" panose="020F0502020204030204" pitchFamily="34" charset="0"/>
                          <a:cs typeface="Calibri" panose="020F0502020204030204" pitchFamily="34" charset="0"/>
                        </a:rPr>
                        <a:t>(preferable to ringed tailed possum)</a:t>
                      </a:r>
                      <a:endParaRPr lang="en-US" sz="2000" b="1">
                        <a:solidFill>
                          <a:schemeClr val="bg2">
                            <a:lumMod val="25000"/>
                          </a:schemeClr>
                        </a:solidFill>
                        <a:latin typeface="Calibri" panose="020F0502020204030204" pitchFamily="34" charset="0"/>
                        <a:cs typeface="Calibri" panose="020F0502020204030204" pitchFamily="34" charset="0"/>
                      </a:endParaRPr>
                    </a:p>
                  </a:txBody>
                  <a:tcPr marL="55449" marR="55449" marT="27725" marB="27725">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solidFill>
                      <a:srgbClr val="DBF6F6"/>
                    </a:solidFill>
                  </a:tcPr>
                </a:tc>
                <a:tc>
                  <a:txBody>
                    <a:bodyPr/>
                    <a:lstStyle/>
                    <a:p>
                      <a:r>
                        <a:rPr lang="en-US" sz="2000" b="1" dirty="0">
                          <a:solidFill>
                            <a:schemeClr val="bg2">
                              <a:lumMod val="25000"/>
                            </a:schemeClr>
                          </a:solidFill>
                          <a:latin typeface="Calibri" panose="020F0502020204030204" pitchFamily="34" charset="0"/>
                          <a:cs typeface="Calibri" panose="020F0502020204030204" pitchFamily="34" charset="0"/>
                        </a:rPr>
                        <a:t>Skin needed for cloak – around 50-70 skins</a:t>
                      </a:r>
                    </a:p>
                  </a:txBody>
                  <a:tcPr marL="55449" marR="55449" marT="27725" marB="27725">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rgbClr val="DBF6F6"/>
                    </a:solidFill>
                  </a:tcPr>
                </a:tc>
                <a:extLst>
                  <a:ext uri="{0D108BD9-81ED-4DB2-BD59-A6C34878D82A}">
                    <a16:rowId xmlns:a16="http://schemas.microsoft.com/office/drawing/2014/main" val="4170899484"/>
                  </a:ext>
                </a:extLst>
              </a:tr>
              <a:tr h="557100">
                <a:tc>
                  <a:txBody>
                    <a:bodyPr/>
                    <a:lstStyle/>
                    <a:p>
                      <a:r>
                        <a:rPr lang="en-US" sz="2000" b="1">
                          <a:solidFill>
                            <a:schemeClr val="bg2">
                              <a:lumMod val="25000"/>
                            </a:schemeClr>
                          </a:solidFill>
                          <a:latin typeface="Calibri" panose="020F0502020204030204" pitchFamily="34" charset="0"/>
                          <a:cs typeface="Calibri" panose="020F0502020204030204" pitchFamily="34" charset="0"/>
                        </a:rPr>
                        <a:t>Bark</a:t>
                      </a:r>
                    </a:p>
                  </a:txBody>
                  <a:tcPr marL="55449" marR="55449" marT="27725" marB="27725">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DBF6F6"/>
                    </a:solidFill>
                  </a:tcPr>
                </a:tc>
                <a:tc>
                  <a:txBody>
                    <a:bodyPr/>
                    <a:lstStyle/>
                    <a:p>
                      <a:r>
                        <a:rPr lang="en-US" sz="2000" b="1" dirty="0">
                          <a:solidFill>
                            <a:schemeClr val="bg2">
                              <a:lumMod val="25000"/>
                            </a:schemeClr>
                          </a:solidFill>
                          <a:latin typeface="Calibri" panose="020F0502020204030204" pitchFamily="34" charset="0"/>
                          <a:cs typeface="Calibri" panose="020F0502020204030204" pitchFamily="34" charset="0"/>
                        </a:rPr>
                        <a:t>To pin the possum skin onto so it will dry</a:t>
                      </a:r>
                    </a:p>
                  </a:txBody>
                  <a:tcPr marL="55449" marR="55449" marT="27725" marB="27725">
                    <a:lnL w="12700" cap="flat" cmpd="sng" algn="ctr">
                      <a:solidFill>
                        <a:schemeClr val="tx1"/>
                      </a:solidFill>
                      <a:prstDash val="solid"/>
                      <a:round/>
                      <a:headEnd type="none" w="med" len="med"/>
                      <a:tailEnd type="none" w="med" len="med"/>
                    </a:lnL>
                    <a:solidFill>
                      <a:srgbClr val="DBF6F6"/>
                    </a:solidFill>
                  </a:tcPr>
                </a:tc>
                <a:extLst>
                  <a:ext uri="{0D108BD9-81ED-4DB2-BD59-A6C34878D82A}">
                    <a16:rowId xmlns:a16="http://schemas.microsoft.com/office/drawing/2014/main" val="2609054279"/>
                  </a:ext>
                </a:extLst>
              </a:tr>
              <a:tr h="557100">
                <a:tc>
                  <a:txBody>
                    <a:bodyPr/>
                    <a:lstStyle/>
                    <a:p>
                      <a:r>
                        <a:rPr lang="en-US" sz="2000" b="1">
                          <a:solidFill>
                            <a:schemeClr val="bg2">
                              <a:lumMod val="25000"/>
                            </a:schemeClr>
                          </a:solidFill>
                          <a:latin typeface="Calibri" panose="020F0502020204030204" pitchFamily="34" charset="0"/>
                          <a:cs typeface="Calibri" panose="020F0502020204030204" pitchFamily="34" charset="0"/>
                        </a:rPr>
                        <a:t>Reed</a:t>
                      </a:r>
                    </a:p>
                  </a:txBody>
                  <a:tcPr marL="55449" marR="55449" marT="27725" marB="27725">
                    <a:lnR w="12700" cap="flat" cmpd="sng" algn="ctr">
                      <a:solidFill>
                        <a:schemeClr val="tx1"/>
                      </a:solidFill>
                      <a:prstDash val="solid"/>
                      <a:round/>
                      <a:headEnd type="none" w="med" len="med"/>
                      <a:tailEnd type="none" w="med" len="med"/>
                    </a:lnR>
                    <a:lnT w="12700" cmpd="sng">
                      <a:noFill/>
                    </a:lnT>
                    <a:solidFill>
                      <a:srgbClr val="DBF6F6"/>
                    </a:solidFill>
                  </a:tcPr>
                </a:tc>
                <a:tc>
                  <a:txBody>
                    <a:bodyPr/>
                    <a:lstStyle/>
                    <a:p>
                      <a:r>
                        <a:rPr lang="en-US" sz="2000" b="1" dirty="0">
                          <a:solidFill>
                            <a:schemeClr val="bg2">
                              <a:lumMod val="25000"/>
                            </a:schemeClr>
                          </a:solidFill>
                          <a:latin typeface="Calibri" panose="020F0502020204030204" pitchFamily="34" charset="0"/>
                          <a:cs typeface="Calibri" panose="020F0502020204030204" pitchFamily="34" charset="0"/>
                        </a:rPr>
                        <a:t>To make a knife to trim the possum skin to the right size</a:t>
                      </a:r>
                    </a:p>
                  </a:txBody>
                  <a:tcPr marL="55449" marR="55449" marT="27725" marB="27725">
                    <a:lnL w="12700" cap="flat" cmpd="sng" algn="ctr">
                      <a:solidFill>
                        <a:schemeClr val="tx1"/>
                      </a:solidFill>
                      <a:prstDash val="solid"/>
                      <a:round/>
                      <a:headEnd type="none" w="med" len="med"/>
                      <a:tailEnd type="none" w="med" len="med"/>
                    </a:lnL>
                    <a:solidFill>
                      <a:srgbClr val="DBF6F6"/>
                    </a:solidFill>
                  </a:tcPr>
                </a:tc>
                <a:extLst>
                  <a:ext uri="{0D108BD9-81ED-4DB2-BD59-A6C34878D82A}">
                    <a16:rowId xmlns:a16="http://schemas.microsoft.com/office/drawing/2014/main" val="4085899682"/>
                  </a:ext>
                </a:extLst>
              </a:tr>
              <a:tr h="720841">
                <a:tc>
                  <a:txBody>
                    <a:bodyPr/>
                    <a:lstStyle/>
                    <a:p>
                      <a:r>
                        <a:rPr lang="en-US" sz="2000" b="1" dirty="0">
                          <a:solidFill>
                            <a:schemeClr val="bg2">
                              <a:lumMod val="25000"/>
                            </a:schemeClr>
                          </a:solidFill>
                          <a:latin typeface="Calibri" panose="020F0502020204030204" pitchFamily="34" charset="0"/>
                          <a:cs typeface="Calibri" panose="020F0502020204030204" pitchFamily="34" charset="0"/>
                        </a:rPr>
                        <a:t>Kangaroo</a:t>
                      </a:r>
                    </a:p>
                  </a:txBody>
                  <a:tcPr marL="55449" marR="55449" marT="27725" marB="27725">
                    <a:lnR w="12700" cap="flat" cmpd="sng" algn="ctr">
                      <a:solidFill>
                        <a:schemeClr val="tx1"/>
                      </a:solidFill>
                      <a:prstDash val="solid"/>
                      <a:round/>
                      <a:headEnd type="none" w="med" len="med"/>
                      <a:tailEnd type="none" w="med" len="med"/>
                    </a:lnR>
                    <a:solidFill>
                      <a:srgbClr val="DBF6F6"/>
                    </a:solidFill>
                  </a:tcPr>
                </a:tc>
                <a:tc>
                  <a:txBody>
                    <a:bodyPr/>
                    <a:lstStyle/>
                    <a:p>
                      <a:r>
                        <a:rPr lang="en-US" sz="2000" b="1" dirty="0">
                          <a:solidFill>
                            <a:schemeClr val="bg2">
                              <a:lumMod val="25000"/>
                            </a:schemeClr>
                          </a:solidFill>
                          <a:latin typeface="Calibri" panose="020F0502020204030204" pitchFamily="34" charset="0"/>
                          <a:cs typeface="Calibri" panose="020F0502020204030204" pitchFamily="34" charset="0"/>
                        </a:rPr>
                        <a:t>Need sinews from the tail to make thread to sew the possum skins together. They are dried before use.</a:t>
                      </a:r>
                    </a:p>
                  </a:txBody>
                  <a:tcPr marL="55449" marR="55449" marT="27725" marB="27725">
                    <a:lnL w="12700" cap="flat" cmpd="sng" algn="ctr">
                      <a:solidFill>
                        <a:schemeClr val="tx1"/>
                      </a:solidFill>
                      <a:prstDash val="solid"/>
                      <a:round/>
                      <a:headEnd type="none" w="med" len="med"/>
                      <a:tailEnd type="none" w="med" len="med"/>
                    </a:lnL>
                    <a:solidFill>
                      <a:srgbClr val="DBF6F6"/>
                    </a:solidFill>
                  </a:tcPr>
                </a:tc>
                <a:extLst>
                  <a:ext uri="{0D108BD9-81ED-4DB2-BD59-A6C34878D82A}">
                    <a16:rowId xmlns:a16="http://schemas.microsoft.com/office/drawing/2014/main" val="495357763"/>
                  </a:ext>
                </a:extLst>
              </a:tr>
              <a:tr h="1200455">
                <a:tc>
                  <a:txBody>
                    <a:bodyPr/>
                    <a:lstStyle/>
                    <a:p>
                      <a:r>
                        <a:rPr lang="en-US" sz="2000" b="1">
                          <a:solidFill>
                            <a:schemeClr val="bg2">
                              <a:lumMod val="25000"/>
                            </a:schemeClr>
                          </a:solidFill>
                          <a:latin typeface="Calibri" panose="020F0502020204030204" pitchFamily="34" charset="0"/>
                          <a:cs typeface="Calibri" panose="020F0502020204030204" pitchFamily="34" charset="0"/>
                        </a:rPr>
                        <a:t>Mussel shell</a:t>
                      </a:r>
                    </a:p>
                  </a:txBody>
                  <a:tcPr marL="55449" marR="55449" marT="27725" marB="27725">
                    <a:lnR w="12700" cap="flat" cmpd="sng" algn="ctr">
                      <a:solidFill>
                        <a:schemeClr val="tx1"/>
                      </a:solidFill>
                      <a:prstDash val="solid"/>
                      <a:round/>
                      <a:headEnd type="none" w="med" len="med"/>
                      <a:tailEnd type="none" w="med" len="med"/>
                    </a:lnR>
                    <a:solidFill>
                      <a:srgbClr val="DBF6F6"/>
                    </a:solidFill>
                  </a:tcPr>
                </a:tc>
                <a:tc>
                  <a:txBody>
                    <a:bodyPr/>
                    <a:lstStyle/>
                    <a:p>
                      <a:r>
                        <a:rPr lang="en-US" sz="2000" b="1" dirty="0">
                          <a:solidFill>
                            <a:schemeClr val="bg2">
                              <a:lumMod val="25000"/>
                            </a:schemeClr>
                          </a:solidFill>
                          <a:latin typeface="Calibri" panose="020F0502020204030204" pitchFamily="34" charset="0"/>
                          <a:cs typeface="Calibri" panose="020F0502020204030204" pitchFamily="34" charset="0"/>
                        </a:rPr>
                        <a:t>Sharpened to scratch the flesh side of the possum skin to make it softer and more flexible. </a:t>
                      </a:r>
                      <a:br>
                        <a:rPr lang="en-US" sz="2000" b="1" dirty="0">
                          <a:solidFill>
                            <a:schemeClr val="bg2">
                              <a:lumMod val="25000"/>
                            </a:schemeClr>
                          </a:solidFill>
                          <a:latin typeface="Calibri" panose="020F0502020204030204" pitchFamily="34" charset="0"/>
                          <a:cs typeface="Calibri" panose="020F0502020204030204" pitchFamily="34" charset="0"/>
                        </a:rPr>
                      </a:br>
                      <a:r>
                        <a:rPr lang="en-US" sz="2000" b="1" i="0" kern="1200" dirty="0">
                          <a:solidFill>
                            <a:schemeClr val="bg2">
                              <a:lumMod val="25000"/>
                            </a:schemeClr>
                          </a:solidFill>
                          <a:effectLst/>
                          <a:latin typeface="Calibri" panose="020F0502020204030204" pitchFamily="34" charset="0"/>
                          <a:ea typeface="+mn-ea"/>
                          <a:cs typeface="Calibri" panose="020F0502020204030204" pitchFamily="34" charset="0"/>
                        </a:rPr>
                        <a:t>Scratch diagonal lines about half an inch apart.</a:t>
                      </a:r>
                      <a:endParaRPr lang="en-US" sz="2000" b="1" dirty="0">
                        <a:solidFill>
                          <a:schemeClr val="bg2">
                            <a:lumMod val="25000"/>
                          </a:schemeClr>
                        </a:solidFill>
                        <a:latin typeface="Calibri" panose="020F0502020204030204" pitchFamily="34" charset="0"/>
                        <a:cs typeface="Calibri" panose="020F0502020204030204" pitchFamily="34" charset="0"/>
                      </a:endParaRPr>
                    </a:p>
                  </a:txBody>
                  <a:tcPr marL="55449" marR="55449" marT="174643" marB="27725">
                    <a:lnL w="12700" cap="flat" cmpd="sng" algn="ctr">
                      <a:solidFill>
                        <a:schemeClr val="tx1"/>
                      </a:solidFill>
                      <a:prstDash val="solid"/>
                      <a:round/>
                      <a:headEnd type="none" w="med" len="med"/>
                      <a:tailEnd type="none" w="med" len="med"/>
                    </a:lnL>
                    <a:solidFill>
                      <a:srgbClr val="DBF6F6"/>
                    </a:solidFill>
                  </a:tcPr>
                </a:tc>
                <a:extLst>
                  <a:ext uri="{0D108BD9-81ED-4DB2-BD59-A6C34878D82A}">
                    <a16:rowId xmlns:a16="http://schemas.microsoft.com/office/drawing/2014/main" val="4084821502"/>
                  </a:ext>
                </a:extLst>
              </a:tr>
            </a:tbl>
          </a:graphicData>
        </a:graphic>
      </p:graphicFrame>
      <p:sp>
        <p:nvSpPr>
          <p:cNvPr id="2" name="Rectangle 1">
            <a:extLst>
              <a:ext uri="{FF2B5EF4-FFF2-40B4-BE49-F238E27FC236}">
                <a16:creationId xmlns:a16="http://schemas.microsoft.com/office/drawing/2014/main" id="{C315E652-E89F-A27C-988A-83FA0B847B55}"/>
              </a:ext>
            </a:extLst>
          </p:cNvPr>
          <p:cNvSpPr/>
          <p:nvPr/>
        </p:nvSpPr>
        <p:spPr>
          <a:xfrm>
            <a:off x="782109" y="471704"/>
            <a:ext cx="4934913" cy="1211323"/>
          </a:xfrm>
          <a:prstGeom prst="rect">
            <a:avLst/>
          </a:prstGeom>
          <a:solidFill>
            <a:srgbClr val="E6FFF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26" dirty="0">
                <a:solidFill>
                  <a:srgbClr val="8A989A"/>
                </a:solidFill>
                <a:latin typeface="Calibri" panose="020F0502020204030204" pitchFamily="34" charset="0"/>
                <a:cs typeface="Calibri" panose="020F0502020204030204" pitchFamily="34" charset="0"/>
              </a:rPr>
              <a:t>Using Source A from writings of James Dawson</a:t>
            </a:r>
            <a:r>
              <a:rPr lang="en-US" sz="2426" i="1" dirty="0">
                <a:solidFill>
                  <a:srgbClr val="8A989A"/>
                </a:solidFill>
                <a:latin typeface="Calibri" panose="020F0502020204030204" pitchFamily="34" charset="0"/>
                <a:cs typeface="Calibri" panose="020F0502020204030204" pitchFamily="34" charset="0"/>
              </a:rPr>
              <a:t>'s Australian Aborigines</a:t>
            </a:r>
            <a:endParaRPr lang="en-GB" sz="2426" dirty="0">
              <a:solidFill>
                <a:srgbClr val="8A989A"/>
              </a:solidFill>
              <a:latin typeface="Calibri" panose="020F0502020204030204" pitchFamily="34" charset="0"/>
              <a:cs typeface="Calibri" panose="020F0502020204030204" pitchFamily="34" charset="0"/>
            </a:endParaRPr>
          </a:p>
          <a:p>
            <a:endParaRPr lang="en-GB" sz="1092"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099683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35B92E7-998D-FD88-B876-6E6574266903}"/>
              </a:ext>
            </a:extLst>
          </p:cNvPr>
          <p:cNvSpPr>
            <a:spLocks noGrp="1"/>
          </p:cNvSpPr>
          <p:nvPr>
            <p:ph type="body" sz="quarter" idx="10"/>
          </p:nvPr>
        </p:nvSpPr>
        <p:spPr>
          <a:xfrm>
            <a:off x="412447" y="194458"/>
            <a:ext cx="10396743" cy="693116"/>
          </a:xfrm>
        </p:spPr>
        <p:txBody>
          <a:bodyPr>
            <a:normAutofit/>
          </a:bodyPr>
          <a:lstStyle/>
          <a:p>
            <a:r>
              <a:rPr lang="en-GB" sz="2400" dirty="0">
                <a:latin typeface="Calibri" panose="020F0502020204030204" pitchFamily="34" charset="0"/>
                <a:cs typeface="Calibri" panose="020F0502020204030204" pitchFamily="34" charset="0"/>
              </a:rPr>
              <a:t>Thinking Points</a:t>
            </a:r>
          </a:p>
        </p:txBody>
      </p:sp>
      <p:graphicFrame>
        <p:nvGraphicFramePr>
          <p:cNvPr id="8" name="Content Placeholder 2">
            <a:extLst>
              <a:ext uri="{FF2B5EF4-FFF2-40B4-BE49-F238E27FC236}">
                <a16:creationId xmlns:a16="http://schemas.microsoft.com/office/drawing/2014/main" id="{1EB2E207-5D6A-14EB-DBFA-C3AB8AE83D1C}"/>
              </a:ext>
            </a:extLst>
          </p:cNvPr>
          <p:cNvGraphicFramePr>
            <a:graphicFrameLocks/>
          </p:cNvGraphicFramePr>
          <p:nvPr>
            <p:extLst>
              <p:ext uri="{D42A27DB-BD31-4B8C-83A1-F6EECF244321}">
                <p14:modId xmlns:p14="http://schemas.microsoft.com/office/powerpoint/2010/main" val="2630812829"/>
              </p:ext>
            </p:extLst>
          </p:nvPr>
        </p:nvGraphicFramePr>
        <p:xfrm>
          <a:off x="942823" y="1247608"/>
          <a:ext cx="10306354" cy="47228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Black compare icon - Free black compare icons">
            <a:extLst>
              <a:ext uri="{FF2B5EF4-FFF2-40B4-BE49-F238E27FC236}">
                <a16:creationId xmlns:a16="http://schemas.microsoft.com/office/drawing/2014/main" id="{094D457A-38F0-ED03-EB3C-7CFDFCAD260B}"/>
              </a:ext>
            </a:extLst>
          </p:cNvPr>
          <p:cNvPicPr>
            <a:picLocks noChangeAspect="1" noChangeArrowheads="1"/>
          </p:cNvPicPr>
          <p:nvPr/>
        </p:nvPicPr>
        <p:blipFill>
          <a:blip r:embed="rId8" cstate="email">
            <a:duotone>
              <a:schemeClr val="bg2">
                <a:shade val="45000"/>
                <a:satMod val="135000"/>
              </a:schemeClr>
              <a:prstClr val="white"/>
            </a:duotone>
            <a:extLst>
              <a:ext uri="{BEBA8EAE-BF5A-486C-A8C5-ECC9F3942E4B}">
                <a14:imgProps xmlns:a14="http://schemas.microsoft.com/office/drawing/2010/main">
                  <a14:imgLayer r:embed="rId9">
                    <a14:imgEffect>
                      <a14:backgroundRemoval t="2667" b="96444" l="0" r="98667">
                        <a14:foregroundMark x1="44444" y1="16889" x2="44444" y2="16889"/>
                        <a14:foregroundMark x1="44444" y1="16889" x2="16889" y2="68444"/>
                        <a14:foregroundMark x1="79111" y1="26667" x2="83111" y2="85333"/>
                        <a14:foregroundMark x1="83111" y1="85333" x2="85333" y2="87111"/>
                        <a14:foregroundMark x1="8889" y1="8889" x2="17778" y2="33778"/>
                        <a14:foregroundMark x1="69333" y1="26667" x2="79111" y2="26667"/>
                        <a14:foregroundMark x1="49333" y1="91111" x2="51556" y2="79111"/>
                        <a14:foregroundMark x1="9778" y1="73333" x2="8889" y2="70222"/>
                        <a14:foregroundMark x1="4889" y1="42667" x2="19556" y2="42667"/>
                        <a14:foregroundMark x1="10667" y1="6667" x2="10667" y2="29778"/>
                        <a14:foregroundMark x1="85333" y1="36444" x2="90222" y2="56444"/>
                        <a14:foregroundMark x1="81778" y1="28889" x2="98667" y2="61778"/>
                        <a14:foregroundMark x1="98667" y1="61778" x2="99111" y2="78222"/>
                        <a14:foregroundMark x1="63111" y1="23556" x2="28000" y2="13333"/>
                        <a14:foregroundMark x1="28000" y1="13333" x2="3556" y2="28000"/>
                        <a14:foregroundMark x1="3556" y1="28000" x2="4444" y2="63111"/>
                        <a14:foregroundMark x1="21333" y1="75556" x2="62667" y2="59111"/>
                        <a14:foregroundMark x1="62667" y1="59111" x2="60000" y2="36000"/>
                        <a14:foregroundMark x1="60000" y1="36000" x2="30222" y2="47556"/>
                        <a14:foregroundMark x1="30222" y1="47556" x2="80000" y2="76444"/>
                        <a14:foregroundMark x1="95556" y1="79111" x2="95111" y2="85778"/>
                        <a14:foregroundMark x1="54667" y1="41333" x2="58667" y2="60889"/>
                        <a14:foregroundMark x1="66667" y1="55556" x2="75556" y2="65778"/>
                        <a14:foregroundMark x1="36000" y1="11111" x2="11111" y2="5778"/>
                        <a14:foregroundMark x1="11111" y1="5778" x2="8000" y2="12444"/>
                        <a14:foregroundMark x1="4444" y1="14222" x2="4444" y2="27556"/>
                        <a14:foregroundMark x1="12000" y1="7111" x2="29778" y2="8000"/>
                        <a14:foregroundMark x1="36444" y1="9333" x2="29778" y2="5778"/>
                        <a14:foregroundMark x1="26222" y1="3111" x2="11111" y2="4000"/>
                        <a14:foregroundMark x1="64000" y1="95111" x2="87556" y2="94222"/>
                        <a14:foregroundMark x1="444" y1="64000" x2="889" y2="64000"/>
                        <a14:foregroundMark x1="3111" y1="64000" x2="32889" y2="72889"/>
                        <a14:foregroundMark x1="32889" y1="72889" x2="67111" y2="47111"/>
                        <a14:foregroundMark x1="67111" y1="47111" x2="84000" y2="84889"/>
                        <a14:foregroundMark x1="84000" y1="84889" x2="94222" y2="94667"/>
                        <a14:foregroundMark x1="47111" y1="81333" x2="60000" y2="93778"/>
                        <a14:foregroundMark x1="18222" y1="75111" x2="65333" y2="74667"/>
                        <a14:foregroundMark x1="65333" y1="74667" x2="65778" y2="74222"/>
                        <a14:foregroundMark x1="54222" y1="95111" x2="69333" y2="96000"/>
                        <a14:foregroundMark x1="80444" y1="96444" x2="67111" y2="95556"/>
                        <a14:backgroundMark x1="51556" y1="3111" x2="87556" y2="9333"/>
                      </a14:backgroundRemoval>
                    </a14:imgEffect>
                  </a14:imgLayer>
                </a14:imgProps>
              </a:ext>
              <a:ext uri="{28A0092B-C50C-407E-A947-70E740481C1C}">
                <a14:useLocalDpi xmlns:a14="http://schemas.microsoft.com/office/drawing/2010/main"/>
              </a:ext>
            </a:extLst>
          </a:blip>
          <a:srcRect/>
          <a:stretch>
            <a:fillRect/>
          </a:stretch>
        </p:blipFill>
        <p:spPr bwMode="auto">
          <a:xfrm>
            <a:off x="782109" y="1488275"/>
            <a:ext cx="1299593" cy="129959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Decision Line Icon Vector, Decision Icon, Check, Click PNG and Vector with  Transparent Background for Free Download">
            <a:extLst>
              <a:ext uri="{FF2B5EF4-FFF2-40B4-BE49-F238E27FC236}">
                <a16:creationId xmlns:a16="http://schemas.microsoft.com/office/drawing/2014/main" id="{619B0D3C-061C-13A2-2317-DD0B390F5D3D}"/>
              </a:ext>
            </a:extLst>
          </p:cNvPr>
          <p:cNvPicPr>
            <a:picLocks noChangeAspect="1" noChangeArrowheads="1"/>
          </p:cNvPicPr>
          <p:nvPr/>
        </p:nvPicPr>
        <p:blipFill>
          <a:blip r:embed="rId10" cstate="email">
            <a:duotone>
              <a:srgbClr val="EEECE1">
                <a:shade val="45000"/>
                <a:satMod val="135000"/>
              </a:srgbClr>
              <a:prstClr val="white"/>
            </a:duotone>
            <a:extLst>
              <a:ext uri="{28A0092B-C50C-407E-A947-70E740481C1C}">
                <a14:useLocalDpi xmlns:a14="http://schemas.microsoft.com/office/drawing/2010/main"/>
              </a:ext>
            </a:extLst>
          </a:blip>
          <a:srcRect/>
          <a:stretch>
            <a:fillRect/>
          </a:stretch>
        </p:blipFill>
        <p:spPr bwMode="auto">
          <a:xfrm>
            <a:off x="6234623" y="502865"/>
            <a:ext cx="1617271" cy="1617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63681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985E7-918C-A047-A793-81157A96EC98}"/>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BAF96386-83E0-C9B7-B589-0F994A940B38}"/>
              </a:ext>
            </a:extLst>
          </p:cNvPr>
          <p:cNvSpPr>
            <a:spLocks noGrp="1"/>
          </p:cNvSpPr>
          <p:nvPr>
            <p:ph type="body" sz="quarter" idx="10"/>
          </p:nvPr>
        </p:nvSpPr>
        <p:spPr>
          <a:xfrm>
            <a:off x="412447" y="194458"/>
            <a:ext cx="10396743" cy="693116"/>
          </a:xfrm>
        </p:spPr>
        <p:txBody>
          <a:bodyPr>
            <a:normAutofit/>
          </a:bodyPr>
          <a:lstStyle/>
          <a:p>
            <a:r>
              <a:rPr lang="en-GB" sz="2426" dirty="0">
                <a:latin typeface="Calibri" panose="020F0502020204030204" pitchFamily="34" charset="0"/>
                <a:cs typeface="Calibri" panose="020F0502020204030204" pitchFamily="34" charset="0"/>
              </a:rPr>
              <a:t>Thinking Points</a:t>
            </a:r>
          </a:p>
        </p:txBody>
      </p:sp>
      <p:sp>
        <p:nvSpPr>
          <p:cNvPr id="3" name="Content Placeholder 3">
            <a:extLst>
              <a:ext uri="{FF2B5EF4-FFF2-40B4-BE49-F238E27FC236}">
                <a16:creationId xmlns:a16="http://schemas.microsoft.com/office/drawing/2014/main" id="{6A8F0245-D591-8B6C-A3B9-E3D94CB66D44}"/>
              </a:ext>
            </a:extLst>
          </p:cNvPr>
          <p:cNvSpPr txBox="1">
            <a:spLocks/>
          </p:cNvSpPr>
          <p:nvPr/>
        </p:nvSpPr>
        <p:spPr>
          <a:xfrm>
            <a:off x="508713" y="1107061"/>
            <a:ext cx="2260329" cy="4770950"/>
          </a:xfrm>
          <a:prstGeom prst="rect">
            <a:avLst/>
          </a:prstGeom>
        </p:spPr>
        <p:txBody>
          <a:bodyPr>
            <a:normAutofit/>
          </a:bodyPr>
          <a:lstStyle>
            <a:lvl1pPr marL="285750" indent="-285750">
              <a:lnSpc>
                <a:spcPct val="130000"/>
              </a:lnSpc>
              <a:buFont typeface="Arial" panose="020B0604020202020204" pitchFamily="34" charset="0"/>
              <a:buChar char="•"/>
              <a:defRPr sz="2400">
                <a:solidFill>
                  <a:srgbClr val="555464"/>
                </a:solidFill>
                <a:latin typeface="Gabarito" pitchFamily="2" charset="77"/>
                <a:ea typeface="+mn-ea"/>
                <a:cs typeface="+mn-cs"/>
              </a:defRPr>
            </a:lvl1pPr>
            <a:lvl2pPr marL="9144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2pPr>
            <a:lvl3pPr marL="13716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3pPr>
            <a:lvl4pPr marL="1828800" indent="-457200">
              <a:lnSpc>
                <a:spcPct val="130000"/>
              </a:lnSpc>
              <a:buFont typeface="Arial" panose="020B0604020202020204" pitchFamily="34" charset="0"/>
              <a:buChar char="•"/>
              <a:defRPr sz="2000">
                <a:solidFill>
                  <a:srgbClr val="555464"/>
                </a:solidFill>
                <a:latin typeface="Gabarito" pitchFamily="2" charset="77"/>
                <a:ea typeface="+mn-ea"/>
                <a:cs typeface="+mn-cs"/>
              </a:defRPr>
            </a:lvl4pPr>
            <a:lvl5pPr marL="2286000" indent="-457200">
              <a:lnSpc>
                <a:spcPct val="130000"/>
              </a:lnSpc>
              <a:buFont typeface="Arial" panose="020B0604020202020204" pitchFamily="34" charset="0"/>
              <a:buChar char="•"/>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indent="0">
              <a:buNone/>
            </a:pPr>
            <a:r>
              <a:rPr lang="en-GB" dirty="0">
                <a:solidFill>
                  <a:schemeClr val="tx1"/>
                </a:solidFill>
                <a:latin typeface="Calibri" panose="020F0502020204030204" pitchFamily="34" charset="0"/>
                <a:cs typeface="Calibri" panose="020F0502020204030204" pitchFamily="34" charset="0"/>
              </a:rPr>
              <a:t>What can we learn about the Aboriginal way of life through the possum skin cloak?</a:t>
            </a:r>
          </a:p>
          <a:p>
            <a:endParaRPr lang="en-GB" dirty="0">
              <a:latin typeface="Calibri" panose="020F0502020204030204" pitchFamily="34" charset="0"/>
              <a:cs typeface="Calibri" panose="020F0502020204030204" pitchFamily="34" charset="0"/>
            </a:endParaRPr>
          </a:p>
        </p:txBody>
      </p:sp>
      <p:graphicFrame>
        <p:nvGraphicFramePr>
          <p:cNvPr id="4" name="Content Placeholder 4">
            <a:extLst>
              <a:ext uri="{FF2B5EF4-FFF2-40B4-BE49-F238E27FC236}">
                <a16:creationId xmlns:a16="http://schemas.microsoft.com/office/drawing/2014/main" id="{FF903BAA-8525-FD57-84A0-C010D9133BC7}"/>
              </a:ext>
            </a:extLst>
          </p:cNvPr>
          <p:cNvGraphicFramePr>
            <a:graphicFrameLocks/>
          </p:cNvGraphicFramePr>
          <p:nvPr>
            <p:extLst>
              <p:ext uri="{D42A27DB-BD31-4B8C-83A1-F6EECF244321}">
                <p14:modId xmlns:p14="http://schemas.microsoft.com/office/powerpoint/2010/main" val="364190264"/>
              </p:ext>
            </p:extLst>
          </p:nvPr>
        </p:nvGraphicFramePr>
        <p:xfrm>
          <a:off x="2952985" y="1107061"/>
          <a:ext cx="8872776" cy="4770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943541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CDFCF-C135-1C73-205C-B07FD9F21343}"/>
            </a:ext>
          </a:extLst>
        </p:cNvPr>
        <p:cNvGrpSpPr/>
        <p:nvPr/>
      </p:nvGrpSpPr>
      <p:grpSpPr>
        <a:xfrm>
          <a:off x="0" y="0"/>
          <a:ext cx="0" cy="0"/>
          <a:chOff x="0" y="0"/>
          <a:chExt cx="0" cy="0"/>
        </a:xfrm>
      </p:grpSpPr>
      <p:sp>
        <p:nvSpPr>
          <p:cNvPr id="7" name="Text Placeholder 6">
            <a:extLst>
              <a:ext uri="{FF2B5EF4-FFF2-40B4-BE49-F238E27FC236}">
                <a16:creationId xmlns:a16="http://schemas.microsoft.com/office/drawing/2014/main" id="{AF1E6E33-3231-A36C-94C5-DE5B05931644}"/>
              </a:ext>
            </a:extLst>
          </p:cNvPr>
          <p:cNvSpPr>
            <a:spLocks noGrp="1"/>
          </p:cNvSpPr>
          <p:nvPr>
            <p:ph type="body" sz="quarter" idx="12"/>
          </p:nvPr>
        </p:nvSpPr>
        <p:spPr>
          <a:xfrm>
            <a:off x="8195018" y="2813515"/>
            <a:ext cx="3472410" cy="4186666"/>
          </a:xfrm>
        </p:spPr>
        <p:txBody>
          <a:bodyPr>
            <a:normAutofit/>
          </a:bodyPr>
          <a:lstStyle/>
          <a:p>
            <a:pPr marL="457200" indent="-457200" algn="l">
              <a:buFont typeface="Wingdings" pitchFamily="2" charset="2"/>
              <a:buChar char="Ø"/>
            </a:pPr>
            <a:r>
              <a:rPr lang="en-US" dirty="0">
                <a:latin typeface="Calibri" panose="020F0502020204030204" pitchFamily="34" charset="0"/>
                <a:cs typeface="Calibri" panose="020F0502020204030204" pitchFamily="34" charset="0"/>
              </a:rPr>
              <a:t>Read extracts from Dawson’s writings in sources B, C and D</a:t>
            </a:r>
          </a:p>
          <a:p>
            <a:pPr marL="457200" indent="-457200">
              <a:buFont typeface="Wingdings" pitchFamily="2" charset="2"/>
              <a:buChar char="Ø"/>
            </a:pPr>
            <a:endParaRPr lang="en-US" dirty="0">
              <a:latin typeface="Calibri" panose="020F0502020204030204" pitchFamily="34" charset="0"/>
              <a:cs typeface="Calibri" panose="020F0502020204030204" pitchFamily="34" charset="0"/>
            </a:endParaRPr>
          </a:p>
          <a:p>
            <a:pPr marL="457200" indent="-457200" algn="l">
              <a:buFont typeface="Wingdings" pitchFamily="2" charset="2"/>
              <a:buChar char="Ø"/>
            </a:pPr>
            <a:r>
              <a:rPr lang="en-US" dirty="0">
                <a:latin typeface="Calibri" panose="020F0502020204030204" pitchFamily="34" charset="0"/>
                <a:cs typeface="Calibri" panose="020F0502020204030204" pitchFamily="34" charset="0"/>
              </a:rPr>
              <a:t>Answer the questions on your worksheet.</a:t>
            </a:r>
          </a:p>
          <a:p>
            <a:pPr algn="l">
              <a:lnSpc>
                <a:spcPct val="110000"/>
              </a:lnSpc>
              <a:buFont typeface="Arial" panose="05050102010706020507" pitchFamily="18" charset="2"/>
              <a:buChar char="•"/>
            </a:pPr>
            <a:endParaRPr lang="en-GB" sz="2400" kern="100" dirty="0">
              <a:latin typeface="Calibri" panose="020F0502020204030204" pitchFamily="34" charset="0"/>
              <a:cs typeface="Calibri" panose="020F0502020204030204" pitchFamily="34" charset="0"/>
            </a:endParaRPr>
          </a:p>
          <a:p>
            <a:pPr lvl="0" algn="l">
              <a:lnSpc>
                <a:spcPct val="110000"/>
              </a:lnSpc>
              <a:buFont typeface="Arial" panose="05050102010706020507" pitchFamily="18" charset="2"/>
              <a:buChar char="•"/>
            </a:pPr>
            <a:endParaRPr lang="en-GB" sz="2000" dirty="0">
              <a:latin typeface="Calibri" panose="020F0502020204030204" pitchFamily="34" charset="0"/>
              <a:cs typeface="Calibri" panose="020F0502020204030204" pitchFamily="34" charset="0"/>
            </a:endParaRPr>
          </a:p>
        </p:txBody>
      </p:sp>
      <p:sp>
        <p:nvSpPr>
          <p:cNvPr id="8" name="Text Placeholder 7">
            <a:extLst>
              <a:ext uri="{FF2B5EF4-FFF2-40B4-BE49-F238E27FC236}">
                <a16:creationId xmlns:a16="http://schemas.microsoft.com/office/drawing/2014/main" id="{058A03AB-E1D9-2F3E-C5DA-E2D29D4DA4AE}"/>
              </a:ext>
            </a:extLst>
          </p:cNvPr>
          <p:cNvSpPr>
            <a:spLocks noGrp="1"/>
          </p:cNvSpPr>
          <p:nvPr>
            <p:ph type="body" sz="quarter" idx="13"/>
          </p:nvPr>
        </p:nvSpPr>
        <p:spPr>
          <a:xfrm>
            <a:off x="6618554" y="2029982"/>
            <a:ext cx="4354140" cy="739323"/>
          </a:xfrm>
        </p:spPr>
        <p:txBody>
          <a:bodyPr>
            <a:normAutofit/>
          </a:bodyPr>
          <a:lstStyle/>
          <a:p>
            <a:r>
              <a:rPr lang="en-GB" sz="2800" dirty="0">
                <a:latin typeface="Calibri" panose="020F0502020204030204" pitchFamily="34" charset="0"/>
                <a:cs typeface="Calibri" panose="020F0502020204030204" pitchFamily="34" charset="0"/>
              </a:rPr>
              <a:t>Source B</a:t>
            </a:r>
          </a:p>
        </p:txBody>
      </p:sp>
      <p:sp>
        <p:nvSpPr>
          <p:cNvPr id="9" name="Text Placeholder 8">
            <a:extLst>
              <a:ext uri="{FF2B5EF4-FFF2-40B4-BE49-F238E27FC236}">
                <a16:creationId xmlns:a16="http://schemas.microsoft.com/office/drawing/2014/main" id="{68A5B201-15BD-7396-30FC-B144CCA6764D}"/>
              </a:ext>
            </a:extLst>
          </p:cNvPr>
          <p:cNvSpPr>
            <a:spLocks noGrp="1"/>
          </p:cNvSpPr>
          <p:nvPr>
            <p:ph type="body" sz="quarter" idx="14"/>
          </p:nvPr>
        </p:nvSpPr>
        <p:spPr>
          <a:xfrm rot="21370705">
            <a:off x="879045" y="706343"/>
            <a:ext cx="6607745" cy="4970472"/>
          </a:xfrm>
        </p:spPr>
        <p:txBody>
          <a:bodyPr>
            <a:normAutofit/>
          </a:bodyPr>
          <a:lstStyle/>
          <a:p>
            <a:r>
              <a:rPr lang="en-US" sz="1940" dirty="0">
                <a:solidFill>
                  <a:schemeClr val="bg2">
                    <a:lumMod val="25000"/>
                  </a:schemeClr>
                </a:solidFill>
                <a:latin typeface="Calibri" panose="020F0502020204030204" pitchFamily="34" charset="0"/>
                <a:ea typeface="Times New Roman" panose="02020603050405020304" pitchFamily="18" charset="0"/>
                <a:cs typeface="Calibri" panose="020F0502020204030204" pitchFamily="34" charset="0"/>
              </a:rPr>
              <a:t>A [change] from this</a:t>
            </a:r>
            <a:r>
              <a:rPr lang="en-US" sz="1940" b="1" dirty="0">
                <a:solidFill>
                  <a:schemeClr val="bg2">
                    <a:lumMod val="25000"/>
                  </a:schemeClr>
                </a:solidFill>
                <a:latin typeface="Calibri" panose="020F0502020204030204" pitchFamily="34" charset="0"/>
                <a:ea typeface="Times New Roman" panose="02020603050405020304" pitchFamily="18" charset="0"/>
                <a:cs typeface="Calibri" panose="020F0502020204030204" pitchFamily="34" charset="0"/>
              </a:rPr>
              <a:t> primitive</a:t>
            </a:r>
            <a:r>
              <a:rPr lang="en-US" sz="1940" dirty="0">
                <a:solidFill>
                  <a:schemeClr val="bg2">
                    <a:lumMod val="25000"/>
                  </a:schemeClr>
                </a:solidFill>
                <a:latin typeface="Calibri" panose="020F0502020204030204" pitchFamily="34" charset="0"/>
                <a:ea typeface="Times New Roman" panose="02020603050405020304" pitchFamily="18" charset="0"/>
                <a:cs typeface="Calibri" panose="020F0502020204030204" pitchFamily="34" charset="0"/>
              </a:rPr>
              <a:t> mode of covering, and the adoption of the white man’s costume, have weakened the constitution of the aborigines, and [made] them very [likely to get] colds and pulmonary diseases, more particularly as – though they overload themselves with European clothes during the daytime – they seldom sleep under their rugs, except in the cold season of the year.</a:t>
            </a:r>
            <a:endParaRPr lang="en-GB" sz="1940" dirty="0">
              <a:solidFill>
                <a:schemeClr val="bg2">
                  <a:lumMod val="25000"/>
                </a:schemeClr>
              </a:solidFill>
              <a:latin typeface="Calibri" panose="020F0502020204030204" pitchFamily="34" charset="0"/>
              <a:ea typeface="Times New Roman" panose="02020603050405020304" pitchFamily="18" charset="0"/>
              <a:cs typeface="Calibri" panose="020F0502020204030204" pitchFamily="34" charset="0"/>
            </a:endParaRPr>
          </a:p>
        </p:txBody>
      </p:sp>
      <p:sp>
        <p:nvSpPr>
          <p:cNvPr id="10" name="Text Placeholder 9">
            <a:extLst>
              <a:ext uri="{FF2B5EF4-FFF2-40B4-BE49-F238E27FC236}">
                <a16:creationId xmlns:a16="http://schemas.microsoft.com/office/drawing/2014/main" id="{A830E5B4-A3F9-1E8D-A5BE-2900407B8B6A}"/>
              </a:ext>
            </a:extLst>
          </p:cNvPr>
          <p:cNvSpPr>
            <a:spLocks noGrp="1"/>
          </p:cNvSpPr>
          <p:nvPr>
            <p:ph type="body" sz="quarter" idx="15"/>
          </p:nvPr>
        </p:nvSpPr>
        <p:spPr>
          <a:xfrm rot="21370705">
            <a:off x="1398772" y="5512668"/>
            <a:ext cx="5629743" cy="666797"/>
          </a:xfrm>
        </p:spPr>
        <p:txBody>
          <a:bodyPr>
            <a:normAutofit/>
          </a:bodyPr>
          <a:lstStyle/>
          <a:p>
            <a:r>
              <a:rPr lang="en-US" b="1" dirty="0">
                <a:latin typeface="Calibri" panose="020F0502020204030204" pitchFamily="34" charset="0"/>
                <a:cs typeface="Calibri" panose="020F0502020204030204" pitchFamily="34" charset="0"/>
              </a:rPr>
              <a:t>Source B: James</a:t>
            </a:r>
            <a:r>
              <a:rPr lang="en-US" sz="1698" b="1" dirty="0">
                <a:latin typeface="Calibri" panose="020F0502020204030204" pitchFamily="34" charset="0"/>
                <a:cs typeface="Calibri" panose="020F0502020204030204" pitchFamily="34" charset="0"/>
              </a:rPr>
              <a:t> </a:t>
            </a:r>
            <a:r>
              <a:rPr lang="en-US" b="1" dirty="0">
                <a:latin typeface="Calibri" panose="020F0502020204030204" pitchFamily="34" charset="0"/>
                <a:cs typeface="Calibri" panose="020F0502020204030204" pitchFamily="34" charset="0"/>
              </a:rPr>
              <a:t>Dawson's  </a:t>
            </a:r>
            <a:r>
              <a:rPr lang="en-US" b="1" i="1" dirty="0">
                <a:latin typeface="Calibri" panose="020F0502020204030204" pitchFamily="34" charset="0"/>
                <a:cs typeface="Calibri" panose="020F0502020204030204" pitchFamily="34" charset="0"/>
              </a:rPr>
              <a:t>Australian Aborigines</a:t>
            </a:r>
            <a:endParaRPr lang="en-GB" dirty="0">
              <a:latin typeface="Calibri" panose="020F0502020204030204" pitchFamily="34" charset="0"/>
              <a:cs typeface="Calibri" panose="020F0502020204030204" pitchFamily="34" charset="0"/>
            </a:endParaRPr>
          </a:p>
        </p:txBody>
      </p:sp>
      <p:sp>
        <p:nvSpPr>
          <p:cNvPr id="2" name="Title 1">
            <a:extLst>
              <a:ext uri="{FF2B5EF4-FFF2-40B4-BE49-F238E27FC236}">
                <a16:creationId xmlns:a16="http://schemas.microsoft.com/office/drawing/2014/main" id="{BDF214DC-D4AB-2354-2BF8-B311089643CC}"/>
              </a:ext>
            </a:extLst>
          </p:cNvPr>
          <p:cNvSpPr txBox="1">
            <a:spLocks/>
          </p:cNvSpPr>
          <p:nvPr/>
        </p:nvSpPr>
        <p:spPr>
          <a:xfrm>
            <a:off x="7645084" y="187664"/>
            <a:ext cx="3689789" cy="1670319"/>
          </a:xfrm>
          <a:prstGeom prst="rect">
            <a:avLst/>
          </a:prstGeom>
        </p:spPr>
        <p:txBody>
          <a:bodyPr vert="horz" lIns="55449" tIns="27725" rIns="55449" bIns="27725" rtlCol="0" anchor="b">
            <a:normAutofit/>
          </a:bodyPr>
          <a:lstStyle>
            <a:lvl1pPr>
              <a:defRPr sz="4400">
                <a:solidFill>
                  <a:srgbClr val="555464"/>
                </a:solidFill>
                <a:latin typeface="Arsenica Antiqua DemiBold" pitchFamily="2" charset="0"/>
                <a:ea typeface="+mj-ea"/>
                <a:cs typeface="+mj-cs"/>
              </a:defRPr>
            </a:lvl1pPr>
          </a:lstStyle>
          <a:p>
            <a:r>
              <a:rPr lang="en-US" sz="2668" b="1" dirty="0">
                <a:solidFill>
                  <a:schemeClr val="bg1"/>
                </a:solidFill>
                <a:latin typeface="Calibri" panose="020F0502020204030204" pitchFamily="34" charset="0"/>
                <a:cs typeface="Calibri" panose="020F0502020204030204" pitchFamily="34" charset="0"/>
              </a:rPr>
              <a:t>Task 2: The impact of European settlers on Aboriginal society </a:t>
            </a:r>
          </a:p>
        </p:txBody>
      </p:sp>
      <p:sp>
        <p:nvSpPr>
          <p:cNvPr id="3" name="Content Placeholder 2">
            <a:extLst>
              <a:ext uri="{FF2B5EF4-FFF2-40B4-BE49-F238E27FC236}">
                <a16:creationId xmlns:a16="http://schemas.microsoft.com/office/drawing/2014/main" id="{954B496C-7FDC-C861-D461-DAD396D70D73}"/>
              </a:ext>
            </a:extLst>
          </p:cNvPr>
          <p:cNvSpPr txBox="1">
            <a:spLocks/>
          </p:cNvSpPr>
          <p:nvPr/>
        </p:nvSpPr>
        <p:spPr>
          <a:xfrm>
            <a:off x="12608143" y="3799023"/>
            <a:ext cx="2949262" cy="1462496"/>
          </a:xfrm>
          <a:prstGeom prst="rect">
            <a:avLst/>
          </a:prstGeom>
        </p:spPr>
        <p:txBody>
          <a:bodyPr vert="horz" lIns="55449" tIns="27725" rIns="55449" bIns="27725" rtlCol="0" anchor="t">
            <a:normAutofit/>
          </a:bodyPr>
          <a:lstStyle>
            <a:lvl1pPr marL="285750" indent="-285750">
              <a:lnSpc>
                <a:spcPct val="130000"/>
              </a:lnSpc>
              <a:buFont typeface="Arial" panose="020B0604020202020204" pitchFamily="34" charset="0"/>
              <a:buChar char="•"/>
              <a:defRPr sz="2400">
                <a:solidFill>
                  <a:srgbClr val="555464"/>
                </a:solidFill>
                <a:latin typeface="Gabarito" pitchFamily="2" charset="77"/>
                <a:ea typeface="+mn-ea"/>
                <a:cs typeface="+mn-cs"/>
              </a:defRPr>
            </a:lvl1pPr>
            <a:lvl2pPr marL="9144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2pPr>
            <a:lvl3pPr marL="13716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3pPr>
            <a:lvl4pPr marL="1828800" indent="-457200">
              <a:lnSpc>
                <a:spcPct val="130000"/>
              </a:lnSpc>
              <a:buFont typeface="Arial" panose="020B0604020202020204" pitchFamily="34" charset="0"/>
              <a:buChar char="•"/>
              <a:defRPr sz="2000">
                <a:solidFill>
                  <a:srgbClr val="555464"/>
                </a:solidFill>
                <a:latin typeface="Gabarito" pitchFamily="2" charset="77"/>
                <a:ea typeface="+mn-ea"/>
                <a:cs typeface="+mn-cs"/>
              </a:defRPr>
            </a:lvl4pPr>
            <a:lvl5pPr marL="2286000" indent="-457200">
              <a:lnSpc>
                <a:spcPct val="130000"/>
              </a:lnSpc>
              <a:buFont typeface="Arial" panose="020B0604020202020204" pitchFamily="34" charset="0"/>
              <a:buChar char="•"/>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buFont typeface="Wingdings" panose="05000000000000000000" pitchFamily="2" charset="2"/>
              <a:buChar char="Ø"/>
            </a:pPr>
            <a:endParaRPr lang="en-US" sz="1213" b="1">
              <a:solidFill>
                <a:schemeClr val="bg1"/>
              </a:solidFill>
            </a:endParaRPr>
          </a:p>
        </p:txBody>
      </p:sp>
    </p:spTree>
    <p:extLst>
      <p:ext uri="{BB962C8B-B14F-4D97-AF65-F5344CB8AC3E}">
        <p14:creationId xmlns:p14="http://schemas.microsoft.com/office/powerpoint/2010/main" val="27052539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C99786-3235-428E-86EE-6F5DB8E93B7B}"/>
            </a:ext>
          </a:extLst>
        </p:cNvPr>
        <p:cNvGrpSpPr/>
        <p:nvPr/>
      </p:nvGrpSpPr>
      <p:grpSpPr>
        <a:xfrm>
          <a:off x="0" y="0"/>
          <a:ext cx="0" cy="0"/>
          <a:chOff x="0" y="0"/>
          <a:chExt cx="0" cy="0"/>
        </a:xfrm>
      </p:grpSpPr>
      <p:sp>
        <p:nvSpPr>
          <p:cNvPr id="7" name="Text Placeholder 6">
            <a:extLst>
              <a:ext uri="{FF2B5EF4-FFF2-40B4-BE49-F238E27FC236}">
                <a16:creationId xmlns:a16="http://schemas.microsoft.com/office/drawing/2014/main" id="{F91B447D-E074-B629-0C02-90ECAA70F887}"/>
              </a:ext>
            </a:extLst>
          </p:cNvPr>
          <p:cNvSpPr>
            <a:spLocks noGrp="1"/>
          </p:cNvSpPr>
          <p:nvPr>
            <p:ph type="body" sz="quarter" idx="12"/>
          </p:nvPr>
        </p:nvSpPr>
        <p:spPr>
          <a:xfrm>
            <a:off x="8195018" y="2536791"/>
            <a:ext cx="3472410" cy="4186666"/>
          </a:xfrm>
        </p:spPr>
        <p:txBody>
          <a:bodyPr>
            <a:normAutofit/>
          </a:bodyPr>
          <a:lstStyle/>
          <a:p>
            <a:pPr algn="l">
              <a:buFont typeface="Wingdings" panose="05000000000000000000" pitchFamily="2" charset="2"/>
              <a:buChar char="Ø"/>
            </a:pPr>
            <a:r>
              <a:rPr lang="en-US" dirty="0">
                <a:latin typeface="Calibri" panose="020F0502020204030204" pitchFamily="34" charset="0"/>
                <a:cs typeface="Calibri" panose="020F0502020204030204" pitchFamily="34" charset="0"/>
              </a:rPr>
              <a:t>Read extracts from Dawson’s writings in sources B, C and D</a:t>
            </a:r>
            <a:br>
              <a:rPr lang="en-US" dirty="0">
                <a:latin typeface="Calibri" panose="020F0502020204030204" pitchFamily="34" charset="0"/>
                <a:cs typeface="Calibri" panose="020F0502020204030204" pitchFamily="34" charset="0"/>
              </a:rPr>
            </a:br>
            <a:endParaRPr lang="en-US" dirty="0">
              <a:latin typeface="Calibri" panose="020F0502020204030204" pitchFamily="34" charset="0"/>
              <a:cs typeface="Calibri" panose="020F0502020204030204" pitchFamily="34" charset="0"/>
            </a:endParaRPr>
          </a:p>
          <a:p>
            <a:pPr algn="l">
              <a:buFont typeface="Wingdings" panose="05000000000000000000" pitchFamily="2" charset="2"/>
              <a:buChar char="Ø"/>
            </a:pPr>
            <a:r>
              <a:rPr lang="en-US" dirty="0">
                <a:latin typeface="Calibri" panose="020F0502020204030204" pitchFamily="34" charset="0"/>
                <a:cs typeface="Calibri" panose="020F0502020204030204" pitchFamily="34" charset="0"/>
              </a:rPr>
              <a:t>Answer the questions on your worksheet.</a:t>
            </a:r>
          </a:p>
          <a:p>
            <a:pPr algn="l">
              <a:lnSpc>
                <a:spcPct val="110000"/>
              </a:lnSpc>
              <a:buFont typeface="Arial" panose="05050102010706020507" pitchFamily="18" charset="2"/>
              <a:buChar char="•"/>
            </a:pPr>
            <a:endParaRPr lang="en-GB" sz="2400" kern="100" dirty="0">
              <a:latin typeface="Calibri" panose="020F0502020204030204" pitchFamily="34" charset="0"/>
              <a:cs typeface="Calibri" panose="020F0502020204030204" pitchFamily="34" charset="0"/>
            </a:endParaRPr>
          </a:p>
          <a:p>
            <a:pPr lvl="0" algn="l">
              <a:lnSpc>
                <a:spcPct val="110000"/>
              </a:lnSpc>
              <a:buFont typeface="Arial" panose="05050102010706020507" pitchFamily="18" charset="2"/>
              <a:buChar char="•"/>
            </a:pPr>
            <a:endParaRPr lang="en-GB" sz="2000" dirty="0">
              <a:latin typeface="Calibri" panose="020F0502020204030204" pitchFamily="34" charset="0"/>
              <a:cs typeface="Calibri" panose="020F0502020204030204" pitchFamily="34" charset="0"/>
            </a:endParaRPr>
          </a:p>
        </p:txBody>
      </p:sp>
      <p:sp>
        <p:nvSpPr>
          <p:cNvPr id="8" name="Text Placeholder 7">
            <a:extLst>
              <a:ext uri="{FF2B5EF4-FFF2-40B4-BE49-F238E27FC236}">
                <a16:creationId xmlns:a16="http://schemas.microsoft.com/office/drawing/2014/main" id="{D15CA77D-6239-4672-2802-BEA8DBE6FCB4}"/>
              </a:ext>
            </a:extLst>
          </p:cNvPr>
          <p:cNvSpPr>
            <a:spLocks noGrp="1"/>
          </p:cNvSpPr>
          <p:nvPr>
            <p:ph type="body" sz="quarter" idx="13"/>
          </p:nvPr>
        </p:nvSpPr>
        <p:spPr>
          <a:xfrm>
            <a:off x="6618554" y="1753258"/>
            <a:ext cx="4354140" cy="739323"/>
          </a:xfrm>
        </p:spPr>
        <p:txBody>
          <a:bodyPr>
            <a:normAutofit/>
          </a:bodyPr>
          <a:lstStyle/>
          <a:p>
            <a:r>
              <a:rPr lang="en-GB" sz="2800" dirty="0">
                <a:latin typeface="Calibri" panose="020F0502020204030204" pitchFamily="34" charset="0"/>
                <a:cs typeface="Calibri" panose="020F0502020204030204" pitchFamily="34" charset="0"/>
              </a:rPr>
              <a:t>Source C</a:t>
            </a:r>
          </a:p>
        </p:txBody>
      </p:sp>
      <p:sp>
        <p:nvSpPr>
          <p:cNvPr id="9" name="Text Placeholder 8">
            <a:extLst>
              <a:ext uri="{FF2B5EF4-FFF2-40B4-BE49-F238E27FC236}">
                <a16:creationId xmlns:a16="http://schemas.microsoft.com/office/drawing/2014/main" id="{AFC87C21-B7CD-899E-A3F0-465B084B91B4}"/>
              </a:ext>
            </a:extLst>
          </p:cNvPr>
          <p:cNvSpPr>
            <a:spLocks noGrp="1"/>
          </p:cNvSpPr>
          <p:nvPr>
            <p:ph type="body" sz="quarter" idx="14"/>
          </p:nvPr>
        </p:nvSpPr>
        <p:spPr>
          <a:xfrm rot="21370705">
            <a:off x="879045" y="706343"/>
            <a:ext cx="6607745" cy="4970472"/>
          </a:xfrm>
        </p:spPr>
        <p:txBody>
          <a:bodyPr>
            <a:normAutofit/>
          </a:bodyPr>
          <a:lstStyle/>
          <a:p>
            <a:pPr>
              <a:lnSpc>
                <a:spcPct val="200000"/>
              </a:lnSpc>
            </a:pPr>
            <a:r>
              <a:rPr lang="en-US" sz="2000" dirty="0">
                <a:latin typeface="Calibri" panose="020F0502020204030204" pitchFamily="34" charset="0"/>
                <a:cs typeface="Calibri" panose="020F0502020204030204" pitchFamily="34" charset="0"/>
              </a:rPr>
              <a:t>Fur rugs were very scarce and valuable before the white man destroyed the wild dogs, the natural enemies of the opossum and kangaroo, as it took a year to collect opossum skins sufficient to make one. </a:t>
            </a:r>
          </a:p>
        </p:txBody>
      </p:sp>
      <p:sp>
        <p:nvSpPr>
          <p:cNvPr id="10" name="Text Placeholder 9">
            <a:extLst>
              <a:ext uri="{FF2B5EF4-FFF2-40B4-BE49-F238E27FC236}">
                <a16:creationId xmlns:a16="http://schemas.microsoft.com/office/drawing/2014/main" id="{246499CA-2D2A-158C-9DA0-008A711C5365}"/>
              </a:ext>
            </a:extLst>
          </p:cNvPr>
          <p:cNvSpPr>
            <a:spLocks noGrp="1"/>
          </p:cNvSpPr>
          <p:nvPr>
            <p:ph type="body" sz="quarter" idx="15"/>
          </p:nvPr>
        </p:nvSpPr>
        <p:spPr>
          <a:xfrm rot="21370705">
            <a:off x="1398772" y="5512668"/>
            <a:ext cx="5629743" cy="666797"/>
          </a:xfrm>
        </p:spPr>
        <p:txBody>
          <a:bodyPr>
            <a:normAutofit/>
          </a:bodyPr>
          <a:lstStyle/>
          <a:p>
            <a:r>
              <a:rPr lang="en-US" sz="2000" b="1" dirty="0">
                <a:latin typeface="Calibri" panose="020F0502020204030204" pitchFamily="34" charset="0"/>
                <a:cs typeface="Calibri" panose="020F0502020204030204" pitchFamily="34" charset="0"/>
              </a:rPr>
              <a:t>Source C: James</a:t>
            </a:r>
            <a:r>
              <a:rPr lang="en-US" sz="1800" b="1" dirty="0">
                <a:latin typeface="Calibri" panose="020F0502020204030204" pitchFamily="34" charset="0"/>
                <a:cs typeface="Calibri" panose="020F0502020204030204" pitchFamily="34" charset="0"/>
              </a:rPr>
              <a:t> </a:t>
            </a:r>
            <a:r>
              <a:rPr lang="en-US" sz="2000" b="1" dirty="0">
                <a:latin typeface="Calibri" panose="020F0502020204030204" pitchFamily="34" charset="0"/>
                <a:cs typeface="Calibri" panose="020F0502020204030204" pitchFamily="34" charset="0"/>
              </a:rPr>
              <a:t>Dawson's  </a:t>
            </a:r>
            <a:r>
              <a:rPr lang="en-US" sz="2000" b="1" i="1" dirty="0">
                <a:latin typeface="Calibri" panose="020F0502020204030204" pitchFamily="34" charset="0"/>
                <a:cs typeface="Calibri" panose="020F0502020204030204" pitchFamily="34" charset="0"/>
              </a:rPr>
              <a:t>Australian Aborigines</a:t>
            </a:r>
            <a:endParaRPr lang="en-GB" sz="2000" dirty="0">
              <a:latin typeface="Calibri" panose="020F0502020204030204" pitchFamily="34" charset="0"/>
              <a:cs typeface="Calibri" panose="020F0502020204030204" pitchFamily="34" charset="0"/>
            </a:endParaRPr>
          </a:p>
        </p:txBody>
      </p:sp>
      <p:sp>
        <p:nvSpPr>
          <p:cNvPr id="2" name="Title 1">
            <a:extLst>
              <a:ext uri="{FF2B5EF4-FFF2-40B4-BE49-F238E27FC236}">
                <a16:creationId xmlns:a16="http://schemas.microsoft.com/office/drawing/2014/main" id="{A686D463-43E1-C77F-AC6D-FDAC6830452E}"/>
              </a:ext>
            </a:extLst>
          </p:cNvPr>
          <p:cNvSpPr txBox="1">
            <a:spLocks/>
          </p:cNvSpPr>
          <p:nvPr/>
        </p:nvSpPr>
        <p:spPr>
          <a:xfrm>
            <a:off x="7673895" y="263701"/>
            <a:ext cx="3269989" cy="1670319"/>
          </a:xfrm>
          <a:prstGeom prst="rect">
            <a:avLst/>
          </a:prstGeom>
        </p:spPr>
        <p:txBody>
          <a:bodyPr vert="horz" lIns="55449" tIns="27725" rIns="55449" bIns="27725" rtlCol="0" anchor="b">
            <a:normAutofit lnSpcReduction="10000"/>
          </a:bodyPr>
          <a:lstStyle>
            <a:lvl1pPr>
              <a:defRPr sz="4400">
                <a:solidFill>
                  <a:srgbClr val="555464"/>
                </a:solidFill>
                <a:latin typeface="Arsenica Antiqua DemiBold" pitchFamily="2" charset="0"/>
                <a:ea typeface="+mj-ea"/>
                <a:cs typeface="+mj-cs"/>
              </a:defRPr>
            </a:lvl1pPr>
          </a:lstStyle>
          <a:p>
            <a:r>
              <a:rPr lang="en-US" sz="2668" b="1" dirty="0">
                <a:solidFill>
                  <a:schemeClr val="bg1"/>
                </a:solidFill>
                <a:latin typeface="Calibri" panose="020F0502020204030204" pitchFamily="34" charset="0"/>
                <a:cs typeface="Calibri" panose="020F0502020204030204" pitchFamily="34" charset="0"/>
              </a:rPr>
              <a:t>Task 2: The impact of European settlers on Aboriginal society</a:t>
            </a:r>
            <a:br>
              <a:rPr lang="en-US" sz="2668" b="1" dirty="0">
                <a:latin typeface="Calibri" panose="020F0502020204030204" pitchFamily="34" charset="0"/>
                <a:cs typeface="Calibri" panose="020F0502020204030204" pitchFamily="34" charset="0"/>
              </a:rPr>
            </a:br>
            <a:endParaRPr lang="en-US" sz="2668" b="1" dirty="0">
              <a:solidFill>
                <a:schemeClr val="bg1"/>
              </a:solidFill>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FDEEED6A-602D-23EB-D904-40CA15A81EBD}"/>
              </a:ext>
            </a:extLst>
          </p:cNvPr>
          <p:cNvSpPr txBox="1">
            <a:spLocks/>
          </p:cNvSpPr>
          <p:nvPr/>
        </p:nvSpPr>
        <p:spPr>
          <a:xfrm>
            <a:off x="12608143" y="3799023"/>
            <a:ext cx="2949262" cy="1462496"/>
          </a:xfrm>
          <a:prstGeom prst="rect">
            <a:avLst/>
          </a:prstGeom>
        </p:spPr>
        <p:txBody>
          <a:bodyPr vert="horz" lIns="55449" tIns="27725" rIns="55449" bIns="27725" rtlCol="0" anchor="t">
            <a:normAutofit/>
          </a:bodyPr>
          <a:lstStyle>
            <a:lvl1pPr marL="285750" indent="-285750">
              <a:lnSpc>
                <a:spcPct val="130000"/>
              </a:lnSpc>
              <a:buFont typeface="Arial" panose="020B0604020202020204" pitchFamily="34" charset="0"/>
              <a:buChar char="•"/>
              <a:defRPr sz="2400">
                <a:solidFill>
                  <a:srgbClr val="555464"/>
                </a:solidFill>
                <a:latin typeface="Gabarito" pitchFamily="2" charset="77"/>
                <a:ea typeface="+mn-ea"/>
                <a:cs typeface="+mn-cs"/>
              </a:defRPr>
            </a:lvl1pPr>
            <a:lvl2pPr marL="9144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2pPr>
            <a:lvl3pPr marL="13716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3pPr>
            <a:lvl4pPr marL="1828800" indent="-457200">
              <a:lnSpc>
                <a:spcPct val="130000"/>
              </a:lnSpc>
              <a:buFont typeface="Arial" panose="020B0604020202020204" pitchFamily="34" charset="0"/>
              <a:buChar char="•"/>
              <a:defRPr sz="2000">
                <a:solidFill>
                  <a:srgbClr val="555464"/>
                </a:solidFill>
                <a:latin typeface="Gabarito" pitchFamily="2" charset="77"/>
                <a:ea typeface="+mn-ea"/>
                <a:cs typeface="+mn-cs"/>
              </a:defRPr>
            </a:lvl4pPr>
            <a:lvl5pPr marL="2286000" indent="-457200">
              <a:lnSpc>
                <a:spcPct val="130000"/>
              </a:lnSpc>
              <a:buFont typeface="Arial" panose="020B0604020202020204" pitchFamily="34" charset="0"/>
              <a:buChar char="•"/>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buFont typeface="Wingdings" panose="05000000000000000000" pitchFamily="2" charset="2"/>
              <a:buChar char="Ø"/>
            </a:pPr>
            <a:endParaRPr lang="en-US" sz="1213" b="1">
              <a:solidFill>
                <a:schemeClr val="bg1"/>
              </a:solidFill>
            </a:endParaRPr>
          </a:p>
        </p:txBody>
      </p:sp>
    </p:spTree>
    <p:extLst>
      <p:ext uri="{BB962C8B-B14F-4D97-AF65-F5344CB8AC3E}">
        <p14:creationId xmlns:p14="http://schemas.microsoft.com/office/powerpoint/2010/main" val="12900271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03465F-DC98-9789-CB92-068F89529EC2}"/>
            </a:ext>
          </a:extLst>
        </p:cNvPr>
        <p:cNvGrpSpPr/>
        <p:nvPr/>
      </p:nvGrpSpPr>
      <p:grpSpPr>
        <a:xfrm>
          <a:off x="0" y="0"/>
          <a:ext cx="0" cy="0"/>
          <a:chOff x="0" y="0"/>
          <a:chExt cx="0" cy="0"/>
        </a:xfrm>
      </p:grpSpPr>
      <p:sp>
        <p:nvSpPr>
          <p:cNvPr id="7" name="Text Placeholder 6">
            <a:extLst>
              <a:ext uri="{FF2B5EF4-FFF2-40B4-BE49-F238E27FC236}">
                <a16:creationId xmlns:a16="http://schemas.microsoft.com/office/drawing/2014/main" id="{E688E30B-FA3B-AAB6-8FE7-3640015CCA69}"/>
              </a:ext>
            </a:extLst>
          </p:cNvPr>
          <p:cNvSpPr>
            <a:spLocks noGrp="1"/>
          </p:cNvSpPr>
          <p:nvPr>
            <p:ph type="body" sz="quarter" idx="12"/>
          </p:nvPr>
        </p:nvSpPr>
        <p:spPr>
          <a:xfrm>
            <a:off x="8195018" y="2729293"/>
            <a:ext cx="3472410" cy="4186666"/>
          </a:xfrm>
        </p:spPr>
        <p:txBody>
          <a:bodyPr>
            <a:normAutofit/>
          </a:bodyPr>
          <a:lstStyle/>
          <a:p>
            <a:pPr algn="l">
              <a:buFont typeface="Wingdings" panose="05000000000000000000" pitchFamily="2" charset="2"/>
              <a:buChar char="Ø"/>
            </a:pPr>
            <a:r>
              <a:rPr lang="en-US" dirty="0">
                <a:latin typeface="Calibri" panose="020F0502020204030204" pitchFamily="34" charset="0"/>
                <a:cs typeface="Calibri" panose="020F0502020204030204" pitchFamily="34" charset="0"/>
              </a:rPr>
              <a:t>Read extracts from Dawson’s writings in sources B, C and D</a:t>
            </a:r>
            <a:br>
              <a:rPr lang="en-US" dirty="0">
                <a:latin typeface="Calibri" panose="020F0502020204030204" pitchFamily="34" charset="0"/>
                <a:cs typeface="Calibri" panose="020F0502020204030204" pitchFamily="34" charset="0"/>
              </a:rPr>
            </a:br>
            <a:endParaRPr lang="en-US" dirty="0">
              <a:latin typeface="Calibri" panose="020F0502020204030204" pitchFamily="34" charset="0"/>
              <a:cs typeface="Calibri" panose="020F0502020204030204" pitchFamily="34" charset="0"/>
            </a:endParaRPr>
          </a:p>
          <a:p>
            <a:pPr algn="l">
              <a:buFont typeface="Wingdings" panose="05000000000000000000" pitchFamily="2" charset="2"/>
              <a:buChar char="Ø"/>
            </a:pPr>
            <a:r>
              <a:rPr lang="en-US" dirty="0">
                <a:latin typeface="Calibri" panose="020F0502020204030204" pitchFamily="34" charset="0"/>
                <a:cs typeface="Calibri" panose="020F0502020204030204" pitchFamily="34" charset="0"/>
              </a:rPr>
              <a:t>Answer the questions on your worksheet.</a:t>
            </a:r>
          </a:p>
          <a:p>
            <a:pPr algn="l">
              <a:lnSpc>
                <a:spcPct val="110000"/>
              </a:lnSpc>
              <a:buFont typeface="Arial" panose="05050102010706020507" pitchFamily="18" charset="2"/>
              <a:buChar char="•"/>
            </a:pPr>
            <a:endParaRPr lang="en-GB" sz="2400" kern="100" dirty="0">
              <a:latin typeface="Calibri" panose="020F0502020204030204" pitchFamily="34" charset="0"/>
              <a:cs typeface="Calibri" panose="020F0502020204030204" pitchFamily="34" charset="0"/>
            </a:endParaRPr>
          </a:p>
          <a:p>
            <a:pPr lvl="0" algn="l">
              <a:lnSpc>
                <a:spcPct val="110000"/>
              </a:lnSpc>
              <a:buFont typeface="Arial" panose="05050102010706020507" pitchFamily="18" charset="2"/>
              <a:buChar char="•"/>
            </a:pPr>
            <a:endParaRPr lang="en-GB" sz="2000" dirty="0">
              <a:latin typeface="Calibri" panose="020F0502020204030204" pitchFamily="34" charset="0"/>
              <a:cs typeface="Calibri" panose="020F0502020204030204" pitchFamily="34" charset="0"/>
            </a:endParaRPr>
          </a:p>
        </p:txBody>
      </p:sp>
      <p:sp>
        <p:nvSpPr>
          <p:cNvPr id="8" name="Text Placeholder 7">
            <a:extLst>
              <a:ext uri="{FF2B5EF4-FFF2-40B4-BE49-F238E27FC236}">
                <a16:creationId xmlns:a16="http://schemas.microsoft.com/office/drawing/2014/main" id="{603C8D1E-0535-AA59-DDBE-E63D852B8E69}"/>
              </a:ext>
            </a:extLst>
          </p:cNvPr>
          <p:cNvSpPr>
            <a:spLocks noGrp="1"/>
          </p:cNvSpPr>
          <p:nvPr>
            <p:ph type="body" sz="quarter" idx="13"/>
          </p:nvPr>
        </p:nvSpPr>
        <p:spPr>
          <a:xfrm>
            <a:off x="6618554" y="1945760"/>
            <a:ext cx="4354140" cy="739323"/>
          </a:xfrm>
        </p:spPr>
        <p:txBody>
          <a:bodyPr/>
          <a:lstStyle/>
          <a:p>
            <a:r>
              <a:rPr lang="en-GB">
                <a:latin typeface="Calibri" panose="020F0502020204030204" pitchFamily="34" charset="0"/>
                <a:cs typeface="Calibri" panose="020F0502020204030204" pitchFamily="34" charset="0"/>
              </a:rPr>
              <a:t>Source D</a:t>
            </a:r>
          </a:p>
        </p:txBody>
      </p:sp>
      <p:sp>
        <p:nvSpPr>
          <p:cNvPr id="9" name="Text Placeholder 8">
            <a:extLst>
              <a:ext uri="{FF2B5EF4-FFF2-40B4-BE49-F238E27FC236}">
                <a16:creationId xmlns:a16="http://schemas.microsoft.com/office/drawing/2014/main" id="{85AE53B2-AA5C-3857-C175-6D18380A7689}"/>
              </a:ext>
            </a:extLst>
          </p:cNvPr>
          <p:cNvSpPr>
            <a:spLocks noGrp="1"/>
          </p:cNvSpPr>
          <p:nvPr>
            <p:ph type="body" sz="quarter" idx="14"/>
          </p:nvPr>
        </p:nvSpPr>
        <p:spPr>
          <a:xfrm rot="21370705">
            <a:off x="879045" y="706343"/>
            <a:ext cx="6607745" cy="4970472"/>
          </a:xfrm>
        </p:spPr>
        <p:txBody>
          <a:bodyPr>
            <a:normAutofit fontScale="92500" lnSpcReduction="20000"/>
          </a:bodyPr>
          <a:lstStyle/>
          <a:p>
            <a:r>
              <a:rPr lang="en-US" sz="1940" dirty="0">
                <a:latin typeface="Calibri" panose="020F0502020204030204" pitchFamily="34" charset="0"/>
                <a:cs typeface="Calibri" panose="020F0502020204030204" pitchFamily="34" charset="0"/>
              </a:rPr>
              <a:t>It may be stated that, although many of the opossum rugs of the aborigines are now ornamented with a variety of designs, some of which are </a:t>
            </a:r>
            <a:r>
              <a:rPr lang="en-US" sz="1940" dirty="0" err="1">
                <a:latin typeface="Calibri" panose="020F0502020204030204" pitchFamily="34" charset="0"/>
                <a:cs typeface="Calibri" panose="020F0502020204030204" pitchFamily="34" charset="0"/>
              </a:rPr>
              <a:t>coloured</a:t>
            </a:r>
            <a:r>
              <a:rPr lang="en-US" sz="1940" dirty="0">
                <a:latin typeface="Calibri" panose="020F0502020204030204" pitchFamily="34" charset="0"/>
                <a:cs typeface="Calibri" panose="020F0502020204030204" pitchFamily="34" charset="0"/>
              </a:rPr>
              <a:t>, nothing but the simple pattern with the occasional figure of an emu, was used before the arrival of the white man. The figures of human beings, animals, and things, now drawn by the natives and represented in works on the aborigines of the colony of Victoria as original, were[previously] unknown to the tribes, and are considered by them as of recent introduction by Europeans. </a:t>
            </a:r>
          </a:p>
        </p:txBody>
      </p:sp>
      <p:sp>
        <p:nvSpPr>
          <p:cNvPr id="10" name="Text Placeholder 9">
            <a:extLst>
              <a:ext uri="{FF2B5EF4-FFF2-40B4-BE49-F238E27FC236}">
                <a16:creationId xmlns:a16="http://schemas.microsoft.com/office/drawing/2014/main" id="{C21FFC16-ABBF-EC3D-123A-6B0A2DA661A8}"/>
              </a:ext>
            </a:extLst>
          </p:cNvPr>
          <p:cNvSpPr>
            <a:spLocks noGrp="1"/>
          </p:cNvSpPr>
          <p:nvPr>
            <p:ph type="body" sz="quarter" idx="15"/>
          </p:nvPr>
        </p:nvSpPr>
        <p:spPr>
          <a:xfrm rot="21370705">
            <a:off x="1398772" y="5512668"/>
            <a:ext cx="5629743" cy="666797"/>
          </a:xfrm>
        </p:spPr>
        <p:txBody>
          <a:bodyPr>
            <a:normAutofit/>
          </a:bodyPr>
          <a:lstStyle/>
          <a:p>
            <a:r>
              <a:rPr lang="en-US" b="1" dirty="0">
                <a:latin typeface="Calibri" panose="020F0502020204030204" pitchFamily="34" charset="0"/>
                <a:cs typeface="Calibri" panose="020F0502020204030204" pitchFamily="34" charset="0"/>
              </a:rPr>
              <a:t>Source D: James</a:t>
            </a:r>
            <a:r>
              <a:rPr lang="en-US" sz="1698" b="1" dirty="0">
                <a:latin typeface="Calibri" panose="020F0502020204030204" pitchFamily="34" charset="0"/>
                <a:cs typeface="Calibri" panose="020F0502020204030204" pitchFamily="34" charset="0"/>
              </a:rPr>
              <a:t> </a:t>
            </a:r>
            <a:r>
              <a:rPr lang="en-US" b="1" dirty="0">
                <a:latin typeface="Calibri" panose="020F0502020204030204" pitchFamily="34" charset="0"/>
                <a:cs typeface="Calibri" panose="020F0502020204030204" pitchFamily="34" charset="0"/>
              </a:rPr>
              <a:t>Dawson's  </a:t>
            </a:r>
            <a:r>
              <a:rPr lang="en-US" b="1" i="1" dirty="0">
                <a:latin typeface="Calibri" panose="020F0502020204030204" pitchFamily="34" charset="0"/>
                <a:cs typeface="Calibri" panose="020F0502020204030204" pitchFamily="34" charset="0"/>
              </a:rPr>
              <a:t>Australian Aborigines</a:t>
            </a:r>
            <a:endParaRPr lang="en-GB" dirty="0">
              <a:latin typeface="Calibri" panose="020F0502020204030204" pitchFamily="34" charset="0"/>
              <a:cs typeface="Calibri" panose="020F0502020204030204" pitchFamily="34" charset="0"/>
            </a:endParaRPr>
          </a:p>
        </p:txBody>
      </p:sp>
      <p:sp>
        <p:nvSpPr>
          <p:cNvPr id="2" name="Title 1">
            <a:extLst>
              <a:ext uri="{FF2B5EF4-FFF2-40B4-BE49-F238E27FC236}">
                <a16:creationId xmlns:a16="http://schemas.microsoft.com/office/drawing/2014/main" id="{E23A3157-C6F9-A554-AC5F-1E5734D4D1A4}"/>
              </a:ext>
            </a:extLst>
          </p:cNvPr>
          <p:cNvSpPr txBox="1">
            <a:spLocks/>
          </p:cNvSpPr>
          <p:nvPr/>
        </p:nvSpPr>
        <p:spPr>
          <a:xfrm>
            <a:off x="7673895" y="456203"/>
            <a:ext cx="3269989" cy="1670319"/>
          </a:xfrm>
          <a:prstGeom prst="rect">
            <a:avLst/>
          </a:prstGeom>
        </p:spPr>
        <p:txBody>
          <a:bodyPr vert="horz" lIns="55449" tIns="27725" rIns="55449" bIns="27725" rtlCol="0" anchor="b">
            <a:normAutofit lnSpcReduction="10000"/>
          </a:bodyPr>
          <a:lstStyle>
            <a:lvl1pPr>
              <a:defRPr sz="4400">
                <a:solidFill>
                  <a:srgbClr val="555464"/>
                </a:solidFill>
                <a:latin typeface="Arsenica Antiqua DemiBold" pitchFamily="2" charset="0"/>
                <a:ea typeface="+mj-ea"/>
                <a:cs typeface="+mj-cs"/>
              </a:defRPr>
            </a:lvl1pPr>
          </a:lstStyle>
          <a:p>
            <a:r>
              <a:rPr lang="en-US" sz="2668" dirty="0">
                <a:solidFill>
                  <a:schemeClr val="bg1"/>
                </a:solidFill>
                <a:latin typeface="Calibri" panose="020F0502020204030204" pitchFamily="34" charset="0"/>
                <a:cs typeface="Calibri" panose="020F0502020204030204" pitchFamily="34" charset="0"/>
              </a:rPr>
              <a:t>Task 2: The impact of European settlers on Aboriginal society</a:t>
            </a:r>
            <a:br>
              <a:rPr lang="en-US" sz="2668" dirty="0">
                <a:latin typeface="Calibri" panose="020F0502020204030204" pitchFamily="34" charset="0"/>
                <a:cs typeface="Calibri" panose="020F0502020204030204" pitchFamily="34" charset="0"/>
              </a:rPr>
            </a:br>
            <a:endParaRPr lang="en-US" sz="2668" dirty="0">
              <a:solidFill>
                <a:schemeClr val="bg1"/>
              </a:solidFill>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3933DB03-8FDE-1DE0-3A84-B85386F63F9F}"/>
              </a:ext>
            </a:extLst>
          </p:cNvPr>
          <p:cNvSpPr txBox="1">
            <a:spLocks/>
          </p:cNvSpPr>
          <p:nvPr/>
        </p:nvSpPr>
        <p:spPr>
          <a:xfrm>
            <a:off x="12608143" y="3799023"/>
            <a:ext cx="2949262" cy="1462496"/>
          </a:xfrm>
          <a:prstGeom prst="rect">
            <a:avLst/>
          </a:prstGeom>
        </p:spPr>
        <p:txBody>
          <a:bodyPr vert="horz" lIns="55449" tIns="27725" rIns="55449" bIns="27725" rtlCol="0" anchor="t">
            <a:normAutofit/>
          </a:bodyPr>
          <a:lstStyle>
            <a:lvl1pPr marL="285750" indent="-285750">
              <a:lnSpc>
                <a:spcPct val="130000"/>
              </a:lnSpc>
              <a:buFont typeface="Arial" panose="020B0604020202020204" pitchFamily="34" charset="0"/>
              <a:buChar char="•"/>
              <a:defRPr sz="2400">
                <a:solidFill>
                  <a:srgbClr val="555464"/>
                </a:solidFill>
                <a:latin typeface="Gabarito" pitchFamily="2" charset="77"/>
                <a:ea typeface="+mn-ea"/>
                <a:cs typeface="+mn-cs"/>
              </a:defRPr>
            </a:lvl1pPr>
            <a:lvl2pPr marL="9144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2pPr>
            <a:lvl3pPr marL="13716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3pPr>
            <a:lvl4pPr marL="1828800" indent="-457200">
              <a:lnSpc>
                <a:spcPct val="130000"/>
              </a:lnSpc>
              <a:buFont typeface="Arial" panose="020B0604020202020204" pitchFamily="34" charset="0"/>
              <a:buChar char="•"/>
              <a:defRPr sz="2000">
                <a:solidFill>
                  <a:srgbClr val="555464"/>
                </a:solidFill>
                <a:latin typeface="Gabarito" pitchFamily="2" charset="77"/>
                <a:ea typeface="+mn-ea"/>
                <a:cs typeface="+mn-cs"/>
              </a:defRPr>
            </a:lvl4pPr>
            <a:lvl5pPr marL="2286000" indent="-457200">
              <a:lnSpc>
                <a:spcPct val="130000"/>
              </a:lnSpc>
              <a:buFont typeface="Arial" panose="020B0604020202020204" pitchFamily="34" charset="0"/>
              <a:buChar char="•"/>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buFont typeface="Wingdings" panose="05000000000000000000" pitchFamily="2" charset="2"/>
              <a:buChar char="Ø"/>
            </a:pPr>
            <a:endParaRPr lang="en-US" sz="1213" b="1">
              <a:solidFill>
                <a:schemeClr val="bg1"/>
              </a:solidFill>
            </a:endParaRPr>
          </a:p>
        </p:txBody>
      </p:sp>
    </p:spTree>
    <p:extLst>
      <p:ext uri="{BB962C8B-B14F-4D97-AF65-F5344CB8AC3E}">
        <p14:creationId xmlns:p14="http://schemas.microsoft.com/office/powerpoint/2010/main" val="23521755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60EAE7B-E63E-8C50-BCC9-24D92055101F}"/>
              </a:ext>
            </a:extLst>
          </p:cNvPr>
          <p:cNvSpPr>
            <a:spLocks noGrp="1"/>
          </p:cNvSpPr>
          <p:nvPr>
            <p:ph type="body" sz="quarter" idx="11"/>
          </p:nvPr>
        </p:nvSpPr>
        <p:spPr>
          <a:xfrm>
            <a:off x="25374" y="3054524"/>
            <a:ext cx="12180932" cy="1391046"/>
          </a:xfrm>
        </p:spPr>
        <p:txBody>
          <a:bodyPr>
            <a:normAutofit/>
          </a:bodyPr>
          <a:lstStyle/>
          <a:p>
            <a:r>
              <a:rPr lang="en-US" sz="3600" b="1" dirty="0" err="1">
                <a:solidFill>
                  <a:schemeClr val="tx2"/>
                </a:solidFill>
                <a:latin typeface="Calibri" panose="020F0502020204030204" pitchFamily="34" charset="0"/>
                <a:ea typeface="Times New Roman" panose="02020603050405020304" pitchFamily="18" charset="0"/>
                <a:cs typeface="Calibri" panose="020F0502020204030204" pitchFamily="34" charset="0"/>
              </a:rPr>
              <a:t>Summarise</a:t>
            </a:r>
            <a:r>
              <a:rPr lang="en-US" sz="3600" b="1" dirty="0">
                <a:solidFill>
                  <a:schemeClr val="tx2"/>
                </a:solidFill>
                <a:latin typeface="Calibri" panose="020F0502020204030204" pitchFamily="34" charset="0"/>
                <a:ea typeface="Times New Roman" panose="02020603050405020304" pitchFamily="18" charset="0"/>
                <a:cs typeface="Calibri" panose="020F0502020204030204" pitchFamily="34" charset="0"/>
              </a:rPr>
              <a:t> the impact of white settlers on the Aboriginal peoples' way of life</a:t>
            </a:r>
          </a:p>
          <a:p>
            <a:endParaRPr lang="en-GB"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500863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1E14A-06FB-6063-9D55-4D06FBCB0A6E}"/>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5D1D7732-323A-D1F1-2F19-5F03B05F67C6}"/>
              </a:ext>
            </a:extLst>
          </p:cNvPr>
          <p:cNvSpPr>
            <a:spLocks noGrp="1"/>
          </p:cNvSpPr>
          <p:nvPr>
            <p:ph type="body" sz="quarter" idx="10"/>
          </p:nvPr>
        </p:nvSpPr>
        <p:spPr>
          <a:xfrm>
            <a:off x="88993" y="89925"/>
            <a:ext cx="10396743" cy="693116"/>
          </a:xfrm>
        </p:spPr>
        <p:txBody>
          <a:bodyPr>
            <a:normAutofit/>
          </a:bodyPr>
          <a:lstStyle/>
          <a:p>
            <a:r>
              <a:rPr lang="en-GB" sz="2426">
                <a:latin typeface="Calibri" panose="020F0502020204030204" pitchFamily="34" charset="0"/>
                <a:cs typeface="Calibri" panose="020F0502020204030204" pitchFamily="34" charset="0"/>
              </a:rPr>
              <a:t>Key Points</a:t>
            </a:r>
          </a:p>
        </p:txBody>
      </p:sp>
      <p:sp>
        <p:nvSpPr>
          <p:cNvPr id="3" name="Content Placeholder 3">
            <a:extLst>
              <a:ext uri="{FF2B5EF4-FFF2-40B4-BE49-F238E27FC236}">
                <a16:creationId xmlns:a16="http://schemas.microsoft.com/office/drawing/2014/main" id="{7E242BE9-FC34-907D-15FE-140CC02AD2D8}"/>
              </a:ext>
            </a:extLst>
          </p:cNvPr>
          <p:cNvSpPr txBox="1">
            <a:spLocks/>
          </p:cNvSpPr>
          <p:nvPr/>
        </p:nvSpPr>
        <p:spPr>
          <a:xfrm>
            <a:off x="232027" y="1892592"/>
            <a:ext cx="2260329" cy="4770950"/>
          </a:xfrm>
          <a:prstGeom prst="rect">
            <a:avLst/>
          </a:prstGeom>
        </p:spPr>
        <p:txBody>
          <a:bodyPr>
            <a:normAutofit/>
          </a:bodyPr>
          <a:lstStyle>
            <a:lvl1pPr marL="285750" indent="-285750">
              <a:lnSpc>
                <a:spcPct val="130000"/>
              </a:lnSpc>
              <a:buFont typeface="Arial" panose="020B0604020202020204" pitchFamily="34" charset="0"/>
              <a:buChar char="•"/>
              <a:defRPr sz="2400">
                <a:solidFill>
                  <a:srgbClr val="555464"/>
                </a:solidFill>
                <a:latin typeface="Gabarito" pitchFamily="2" charset="77"/>
                <a:ea typeface="+mn-ea"/>
                <a:cs typeface="+mn-cs"/>
              </a:defRPr>
            </a:lvl1pPr>
            <a:lvl2pPr marL="9144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2pPr>
            <a:lvl3pPr marL="13716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3pPr>
            <a:lvl4pPr marL="1828800" indent="-457200">
              <a:lnSpc>
                <a:spcPct val="130000"/>
              </a:lnSpc>
              <a:buFont typeface="Arial" panose="020B0604020202020204" pitchFamily="34" charset="0"/>
              <a:buChar char="•"/>
              <a:defRPr sz="2000">
                <a:solidFill>
                  <a:srgbClr val="555464"/>
                </a:solidFill>
                <a:latin typeface="Gabarito" pitchFamily="2" charset="77"/>
                <a:ea typeface="+mn-ea"/>
                <a:cs typeface="+mn-cs"/>
              </a:defRPr>
            </a:lvl4pPr>
            <a:lvl5pPr marL="2286000" indent="-457200">
              <a:lnSpc>
                <a:spcPct val="130000"/>
              </a:lnSpc>
              <a:buFont typeface="Arial" panose="020B0604020202020204" pitchFamily="34" charset="0"/>
              <a:buChar char="•"/>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indent="0">
              <a:buNone/>
            </a:pPr>
            <a:r>
              <a:rPr lang="en-GB" sz="2426" dirty="0">
                <a:solidFill>
                  <a:schemeClr val="tx1"/>
                </a:solidFill>
                <a:latin typeface="Calibri" panose="020F0502020204030204" pitchFamily="34" charset="0"/>
                <a:cs typeface="Calibri" panose="020F0502020204030204" pitchFamily="34" charset="0"/>
              </a:rPr>
              <a:t>What do the sources suggest about the impact of European settlers on the Aboriginal way of life?</a:t>
            </a:r>
          </a:p>
          <a:p>
            <a:endParaRPr lang="en-US" sz="2426" dirty="0">
              <a:solidFill>
                <a:schemeClr val="tx1"/>
              </a:solidFill>
              <a:latin typeface="Calibri" panose="020F0502020204030204" pitchFamily="34" charset="0"/>
              <a:cs typeface="Calibri" panose="020F0502020204030204" pitchFamily="34" charset="0"/>
            </a:endParaRPr>
          </a:p>
          <a:p>
            <a:endParaRPr lang="en-GB" sz="2426" dirty="0">
              <a:solidFill>
                <a:schemeClr val="tx1"/>
              </a:solidFill>
              <a:latin typeface="Calibri" panose="020F0502020204030204" pitchFamily="34" charset="0"/>
              <a:cs typeface="Calibri" panose="020F0502020204030204" pitchFamily="34" charset="0"/>
            </a:endParaRPr>
          </a:p>
        </p:txBody>
      </p:sp>
      <p:graphicFrame>
        <p:nvGraphicFramePr>
          <p:cNvPr id="4" name="Content Placeholder 4">
            <a:extLst>
              <a:ext uri="{FF2B5EF4-FFF2-40B4-BE49-F238E27FC236}">
                <a16:creationId xmlns:a16="http://schemas.microsoft.com/office/drawing/2014/main" id="{6F76E8AB-C437-6A51-5167-90470EB7E286}"/>
              </a:ext>
            </a:extLst>
          </p:cNvPr>
          <p:cNvGraphicFramePr>
            <a:graphicFrameLocks/>
          </p:cNvGraphicFramePr>
          <p:nvPr>
            <p:extLst>
              <p:ext uri="{D42A27DB-BD31-4B8C-83A1-F6EECF244321}">
                <p14:modId xmlns:p14="http://schemas.microsoft.com/office/powerpoint/2010/main" val="2588659972"/>
              </p:ext>
            </p:extLst>
          </p:nvPr>
        </p:nvGraphicFramePr>
        <p:xfrm>
          <a:off x="2815251" y="1370264"/>
          <a:ext cx="9144723" cy="5462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CEEA76B7-4E6C-7E63-A60D-9B081E188A57}"/>
              </a:ext>
            </a:extLst>
          </p:cNvPr>
          <p:cNvSpPr txBox="1"/>
          <p:nvPr/>
        </p:nvSpPr>
        <p:spPr>
          <a:xfrm>
            <a:off x="1762526" y="-23459"/>
            <a:ext cx="9980874" cy="838948"/>
          </a:xfrm>
          <a:prstGeom prst="rect">
            <a:avLst/>
          </a:prstGeom>
          <a:noFill/>
        </p:spPr>
        <p:txBody>
          <a:bodyPr wrap="square">
            <a:spAutoFit/>
          </a:bodyPr>
          <a:lstStyle/>
          <a:p>
            <a:r>
              <a:rPr lang="en-GB" sz="2426" dirty="0">
                <a:latin typeface="Calibri" panose="020F0502020204030204" pitchFamily="34" charset="0"/>
                <a:cs typeface="Calibri" panose="020F0502020204030204" pitchFamily="34" charset="0"/>
              </a:rPr>
              <a:t>The consequences for the Aboriginal peoples of adopting European dress </a:t>
            </a:r>
          </a:p>
          <a:p>
            <a:r>
              <a:rPr lang="en-GB" sz="2426" dirty="0">
                <a:latin typeface="Calibri" panose="020F0502020204030204" pitchFamily="34" charset="0"/>
                <a:cs typeface="Calibri" panose="020F0502020204030204" pitchFamily="34" charset="0"/>
              </a:rPr>
              <a:t>in terms of illness, changes to culture and loss of culture</a:t>
            </a:r>
          </a:p>
        </p:txBody>
      </p:sp>
    </p:spTree>
    <p:extLst>
      <p:ext uri="{BB962C8B-B14F-4D97-AF65-F5344CB8AC3E}">
        <p14:creationId xmlns:p14="http://schemas.microsoft.com/office/powerpoint/2010/main" val="4215127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237F8A-D4E0-EE27-A147-D25BAE55D8D9}"/>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4EB52484-84A5-E639-5225-8FC4D1056379}"/>
              </a:ext>
            </a:extLst>
          </p:cNvPr>
          <p:cNvSpPr>
            <a:spLocks noGrp="1"/>
          </p:cNvSpPr>
          <p:nvPr>
            <p:ph type="body" sz="quarter" idx="10"/>
          </p:nvPr>
        </p:nvSpPr>
        <p:spPr>
          <a:xfrm>
            <a:off x="658838" y="123951"/>
            <a:ext cx="10506471" cy="693116"/>
          </a:xfrm>
        </p:spPr>
        <p:txBody>
          <a:bodyPr>
            <a:normAutofit/>
          </a:bodyPr>
          <a:lstStyle/>
          <a:p>
            <a:pPr>
              <a:spcAft>
                <a:spcPts val="910"/>
              </a:spcAft>
            </a:pPr>
            <a:r>
              <a:rPr lang="en-GB" sz="1800" b="1" dirty="0">
                <a:latin typeface="Calibri" panose="020F0502020204030204" pitchFamily="34" charset="0"/>
                <a:cs typeface="Calibri" panose="020F0502020204030204" pitchFamily="34" charset="0"/>
              </a:rPr>
              <a:t>From AIATSIS: - Australia’s National institution focused on the diverse history, culture and heritage of the Aboriginal People and Torres Strait Islanders.</a:t>
            </a:r>
          </a:p>
        </p:txBody>
      </p:sp>
      <p:sp>
        <p:nvSpPr>
          <p:cNvPr id="3" name="Content Placeholder 3">
            <a:extLst>
              <a:ext uri="{FF2B5EF4-FFF2-40B4-BE49-F238E27FC236}">
                <a16:creationId xmlns:a16="http://schemas.microsoft.com/office/drawing/2014/main" id="{FE73B082-FEEE-CCBC-DCB9-1B87D5B129E4}"/>
              </a:ext>
            </a:extLst>
          </p:cNvPr>
          <p:cNvSpPr txBox="1">
            <a:spLocks/>
          </p:cNvSpPr>
          <p:nvPr/>
        </p:nvSpPr>
        <p:spPr>
          <a:xfrm>
            <a:off x="738107" y="1104175"/>
            <a:ext cx="10715787" cy="5729761"/>
          </a:xfrm>
          <a:prstGeom prst="rect">
            <a:avLst/>
          </a:prstGeom>
        </p:spPr>
        <p:txBody>
          <a:bodyPr>
            <a:normAutofit fontScale="92500"/>
          </a:bodyPr>
          <a:lstStyle>
            <a:lvl1pPr marL="285750" indent="-285750">
              <a:lnSpc>
                <a:spcPct val="130000"/>
              </a:lnSpc>
              <a:buFont typeface="Arial" panose="020B0604020202020204" pitchFamily="34" charset="0"/>
              <a:buChar char="•"/>
              <a:defRPr sz="2400">
                <a:solidFill>
                  <a:srgbClr val="555464"/>
                </a:solidFill>
                <a:latin typeface="Gabarito" pitchFamily="2" charset="77"/>
                <a:ea typeface="+mn-ea"/>
                <a:cs typeface="+mn-cs"/>
              </a:defRPr>
            </a:lvl1pPr>
            <a:lvl2pPr marL="9144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2pPr>
            <a:lvl3pPr marL="1371600" indent="-457200">
              <a:lnSpc>
                <a:spcPct val="130000"/>
              </a:lnSpc>
              <a:buFont typeface="Arial" panose="020B0604020202020204" pitchFamily="34" charset="0"/>
              <a:buChar char="•"/>
              <a:defRPr sz="2400">
                <a:solidFill>
                  <a:srgbClr val="555464"/>
                </a:solidFill>
                <a:latin typeface="Gabarito" pitchFamily="2" charset="77"/>
                <a:ea typeface="+mn-ea"/>
                <a:cs typeface="+mn-cs"/>
              </a:defRPr>
            </a:lvl3pPr>
            <a:lvl4pPr marL="1828800" indent="-457200">
              <a:lnSpc>
                <a:spcPct val="130000"/>
              </a:lnSpc>
              <a:buFont typeface="Arial" panose="020B0604020202020204" pitchFamily="34" charset="0"/>
              <a:buChar char="•"/>
              <a:defRPr sz="2000">
                <a:solidFill>
                  <a:srgbClr val="555464"/>
                </a:solidFill>
                <a:latin typeface="Gabarito" pitchFamily="2" charset="77"/>
                <a:ea typeface="+mn-ea"/>
                <a:cs typeface="+mn-cs"/>
              </a:defRPr>
            </a:lvl4pPr>
            <a:lvl5pPr marL="2286000" indent="-457200">
              <a:lnSpc>
                <a:spcPct val="130000"/>
              </a:lnSpc>
              <a:buFont typeface="Arial" panose="020B0604020202020204" pitchFamily="34" charset="0"/>
              <a:buChar char="•"/>
              <a:defRPr sz="1800">
                <a:solidFill>
                  <a:srgbClr val="555464"/>
                </a:solidFill>
                <a:latin typeface="Gabarito" pitchFamily="2" charset="77"/>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a:spcAft>
                <a:spcPts val="910"/>
              </a:spcAft>
            </a:pPr>
            <a:r>
              <a:rPr lang="en-GB" dirty="0">
                <a:latin typeface="Calibri" panose="020F0502020204030204" pitchFamily="34" charset="0"/>
                <a:cs typeface="Calibri" panose="020F0502020204030204" pitchFamily="34" charset="0"/>
              </a:rPr>
              <a:t>“In the mid-1800s, British colonies across the south-east distributed woollen blankets to local Aboriginal people. Many began using government issued blankets rather than their possum skin cloaks. Woven wool blankets, however, were not as effective as possum skin cloaks. They were not as warm nor were they waterproof and offered little protection from the cold and wet winters of south-eastern Australia. During this time, many Aboriginal people became ill and died from common European colds and flu viruses.</a:t>
            </a:r>
          </a:p>
          <a:p>
            <a:pPr>
              <a:spcAft>
                <a:spcPts val="910"/>
              </a:spcAft>
            </a:pPr>
            <a:r>
              <a:rPr lang="en-GB" dirty="0">
                <a:latin typeface="Calibri" panose="020F0502020204030204" pitchFamily="34" charset="0"/>
                <a:cs typeface="Calibri" panose="020F0502020204030204" pitchFamily="34" charset="0"/>
              </a:rPr>
              <a:t>Only a handful of possum skin cloaks made prior to 1900 still exist today, preserved in museum collections held in Australia and overseas. The scarcity of old cloaks is due both to their fragility and purpose; they were designed to be used during the lifetime of their owner and often as a burial wrapping.</a:t>
            </a:r>
          </a:p>
          <a:p>
            <a:pPr>
              <a:spcAft>
                <a:spcPts val="910"/>
              </a:spcAft>
            </a:pPr>
            <a:r>
              <a:rPr lang="en-GB" dirty="0">
                <a:latin typeface="Calibri" panose="020F0502020204030204" pitchFamily="34" charset="0"/>
                <a:cs typeface="Calibri" panose="020F0502020204030204" pitchFamily="34" charset="0"/>
              </a:rPr>
              <a:t>Today, possum skin cloaks remain important to Aboriginal people across the south-east of Australia with new uses and contemporary ways of making”.</a:t>
            </a:r>
          </a:p>
          <a:p>
            <a:endParaRPr lang="en-US" sz="2183" dirty="0">
              <a:latin typeface="Calibri" panose="020F0502020204030204" pitchFamily="34" charset="0"/>
              <a:cs typeface="Calibri" panose="020F0502020204030204" pitchFamily="34" charset="0"/>
            </a:endParaRPr>
          </a:p>
          <a:p>
            <a:endParaRPr lang="en-GB" sz="2183"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708620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E47E2-6129-84D0-FBFA-E1DCB8668402}"/>
            </a:ext>
          </a:extLst>
        </p:cNvPr>
        <p:cNvGrpSpPr/>
        <p:nvPr/>
      </p:nvGrpSpPr>
      <p:grpSpPr>
        <a:xfrm>
          <a:off x="0" y="0"/>
          <a:ext cx="0" cy="0"/>
          <a:chOff x="0" y="0"/>
          <a:chExt cx="0" cy="0"/>
        </a:xfrm>
      </p:grpSpPr>
      <p:sp>
        <p:nvSpPr>
          <p:cNvPr id="8" name="Text Placeholder 1">
            <a:extLst>
              <a:ext uri="{FF2B5EF4-FFF2-40B4-BE49-F238E27FC236}">
                <a16:creationId xmlns:a16="http://schemas.microsoft.com/office/drawing/2014/main" id="{380D5927-7EE7-F8C4-FD4D-E173D54E830B}"/>
              </a:ext>
            </a:extLst>
          </p:cNvPr>
          <p:cNvSpPr>
            <a:spLocks noGrp="1"/>
          </p:cNvSpPr>
          <p:nvPr>
            <p:ph type="body" sz="quarter" idx="12"/>
          </p:nvPr>
        </p:nvSpPr>
        <p:spPr>
          <a:xfrm>
            <a:off x="782054" y="1517200"/>
            <a:ext cx="10674046" cy="3188335"/>
          </a:xfrm>
        </p:spPr>
        <p:txBody>
          <a:bodyPr vert="horz" lIns="55449" tIns="27725" rIns="55449" bIns="27725" numCol="2" rtlCol="0" anchor="t">
            <a:noAutofit/>
          </a:bodyPr>
          <a:lstStyle/>
          <a:p>
            <a:endParaRPr lang="en-GB" sz="1800" dirty="0">
              <a:latin typeface="Calibri" panose="020F0502020204030204" pitchFamily="34" charset="0"/>
              <a:cs typeface="Calibri" panose="020F0502020204030204" pitchFamily="34" charset="0"/>
            </a:endParaRPr>
          </a:p>
          <a:p>
            <a:pPr marL="207935" indent="-207935">
              <a:lnSpc>
                <a:spcPct val="107000"/>
              </a:lnSpc>
              <a:spcAft>
                <a:spcPts val="485"/>
              </a:spcAft>
              <a:buFont typeface="Arial" panose="020B0604020202020204" pitchFamily="34" charset="0"/>
              <a:buChar char="•"/>
              <a:tabLst>
                <a:tab pos="277246" algn="l"/>
              </a:tabLst>
            </a:pPr>
            <a:r>
              <a:rPr lang="en-GB" sz="2000" kern="100" dirty="0">
                <a:latin typeface="Calibri" panose="020F0502020204030204" pitchFamily="34" charset="0"/>
                <a:ea typeface="Aptos" panose="020B0004020202020204" pitchFamily="34" charset="0"/>
                <a:cs typeface="Calibri" panose="020F0502020204030204" pitchFamily="34" charset="0"/>
              </a:rPr>
              <a:t>Through a study of primary sources l</a:t>
            </a:r>
            <a:r>
              <a:rPr lang="en-US" sz="2000" kern="100" dirty="0">
                <a:latin typeface="Calibri" panose="020F0502020204030204" pitchFamily="34" charset="0"/>
                <a:ea typeface="Aptos" panose="020B0004020202020204" pitchFamily="34" charset="0"/>
                <a:cs typeface="Calibri" panose="020F0502020204030204" pitchFamily="34" charset="0"/>
              </a:rPr>
              <a:t>earn about Australian Aboriginal peoples' way of life</a:t>
            </a:r>
            <a:endParaRPr lang="en-GB" sz="2000" kern="100" dirty="0">
              <a:latin typeface="Calibri" panose="020F0502020204030204" pitchFamily="34" charset="0"/>
              <a:ea typeface="Aptos" panose="020B0004020202020204" pitchFamily="34" charset="0"/>
              <a:cs typeface="Calibri" panose="020F0502020204030204" pitchFamily="34" charset="0"/>
            </a:endParaRPr>
          </a:p>
          <a:p>
            <a:pPr marL="207935" indent="-207935">
              <a:lnSpc>
                <a:spcPct val="107000"/>
              </a:lnSpc>
              <a:spcAft>
                <a:spcPts val="485"/>
              </a:spcAft>
              <a:buFont typeface="Arial" panose="020B0604020202020204" pitchFamily="34" charset="0"/>
              <a:buChar char="•"/>
              <a:tabLst>
                <a:tab pos="277246" algn="l"/>
              </a:tabLst>
            </a:pPr>
            <a:r>
              <a:rPr lang="en-GB" sz="2000" kern="100" dirty="0">
                <a:latin typeface="Calibri" panose="020F0502020204030204" pitchFamily="34" charset="0"/>
                <a:ea typeface="Aptos" panose="020B0004020202020204" pitchFamily="34" charset="0"/>
                <a:cs typeface="Calibri" panose="020F0502020204030204" pitchFamily="34" charset="0"/>
              </a:rPr>
              <a:t>Through a study of the possum skin cloak</a:t>
            </a:r>
            <a:r>
              <a:rPr lang="en-US" sz="2000" kern="100" dirty="0">
                <a:latin typeface="Calibri" panose="020F0502020204030204" pitchFamily="34" charset="0"/>
                <a:ea typeface="Aptos" panose="020B0004020202020204" pitchFamily="34" charset="0"/>
                <a:cs typeface="Calibri" panose="020F0502020204030204" pitchFamily="34" charset="0"/>
              </a:rPr>
              <a:t> learn that Australian Aboriginal peoples are highly skilled and their way of life is adapted to their environment</a:t>
            </a:r>
            <a:endParaRPr lang="en-GB" sz="2000" kern="100" dirty="0">
              <a:latin typeface="Calibri" panose="020F0502020204030204" pitchFamily="34" charset="0"/>
              <a:ea typeface="Aptos" panose="020B0004020202020204" pitchFamily="34" charset="0"/>
              <a:cs typeface="Calibri" panose="020F0502020204030204" pitchFamily="34" charset="0"/>
            </a:endParaRPr>
          </a:p>
          <a:p>
            <a:pPr marL="207935" indent="-207935">
              <a:lnSpc>
                <a:spcPct val="107000"/>
              </a:lnSpc>
              <a:spcAft>
                <a:spcPts val="485"/>
              </a:spcAft>
              <a:buFont typeface="Arial" panose="020B0604020202020204" pitchFamily="34" charset="0"/>
              <a:buChar char="•"/>
              <a:tabLst>
                <a:tab pos="277246" algn="l"/>
              </a:tabLst>
            </a:pPr>
            <a:r>
              <a:rPr lang="en-US" sz="2000" kern="100" dirty="0">
                <a:latin typeface="Calibri" panose="020F0502020204030204" pitchFamily="34" charset="0"/>
                <a:ea typeface="Aptos" panose="020B0004020202020204" pitchFamily="34" charset="0"/>
                <a:cs typeface="Calibri" panose="020F0502020204030204" pitchFamily="34" charset="0"/>
              </a:rPr>
              <a:t>To understand that the arrival of European </a:t>
            </a:r>
            <a:br>
              <a:rPr lang="en-US" sz="2000" kern="100" dirty="0">
                <a:latin typeface="Calibri" panose="020F0502020204030204" pitchFamily="34" charset="0"/>
                <a:ea typeface="Aptos" panose="020B0004020202020204" pitchFamily="34" charset="0"/>
                <a:cs typeface="Calibri" panose="020F0502020204030204" pitchFamily="34" charset="0"/>
              </a:rPr>
            </a:br>
            <a:r>
              <a:rPr lang="en-US" sz="2000" kern="100" dirty="0">
                <a:latin typeface="Calibri" panose="020F0502020204030204" pitchFamily="34" charset="0"/>
                <a:ea typeface="Aptos" panose="020B0004020202020204" pitchFamily="34" charset="0"/>
                <a:cs typeface="Calibri" panose="020F0502020204030204" pitchFamily="34" charset="0"/>
              </a:rPr>
              <a:t>settlers had negative consequences for the Aboriginal peoples of Australia in terms of land dispossession, culture, health and economy.</a:t>
            </a:r>
          </a:p>
          <a:p>
            <a:pPr marL="207935" indent="-207935">
              <a:lnSpc>
                <a:spcPct val="107000"/>
              </a:lnSpc>
              <a:spcAft>
                <a:spcPts val="485"/>
              </a:spcAft>
              <a:buFont typeface="Arial" panose="020B0604020202020204" pitchFamily="34" charset="0"/>
              <a:buChar char="•"/>
              <a:tabLst>
                <a:tab pos="277246" algn="l"/>
              </a:tabLst>
            </a:pPr>
            <a:r>
              <a:rPr lang="en-US" sz="2000" kern="100" dirty="0">
                <a:latin typeface="Calibri" panose="020F0502020204030204" pitchFamily="34" charset="0"/>
                <a:ea typeface="Aptos" panose="020B0004020202020204" pitchFamily="34" charset="0"/>
                <a:cs typeface="Calibri" panose="020F0502020204030204" pitchFamily="34" charset="0"/>
              </a:rPr>
              <a:t>To understand the long-standing consequences of white settlers for the Aboriginal peoples.</a:t>
            </a:r>
            <a:endParaRPr lang="en-GB" sz="2000" kern="100" dirty="0">
              <a:latin typeface="Calibri" panose="020F0502020204030204" pitchFamily="34" charset="0"/>
              <a:ea typeface="Aptos" panose="020B0004020202020204" pitchFamily="34" charset="0"/>
              <a:cs typeface="Calibri" panose="020F0502020204030204" pitchFamily="34" charset="0"/>
            </a:endParaRPr>
          </a:p>
          <a:p>
            <a:pPr marL="207935" indent="-207935">
              <a:buFont typeface="Arial" panose="020B0604020202020204" pitchFamily="34" charset="0"/>
              <a:buChar char="•"/>
            </a:pPr>
            <a:endParaRPr lang="en-GB" sz="1698" dirty="0"/>
          </a:p>
          <a:p>
            <a:pPr marL="207935" indent="-207935">
              <a:buFont typeface="Arial" panose="020B0604020202020204" pitchFamily="34" charset="0"/>
              <a:buChar char="•"/>
            </a:pPr>
            <a:endParaRPr lang="en-GB" sz="1698" dirty="0"/>
          </a:p>
          <a:p>
            <a:pPr marL="207935" indent="-207935">
              <a:buFont typeface="Arial" panose="020B0604020202020204" pitchFamily="34" charset="0"/>
              <a:buChar char="•"/>
            </a:pPr>
            <a:endParaRPr lang="en-GB" sz="1698" dirty="0"/>
          </a:p>
          <a:p>
            <a:pPr marL="207935" indent="-207935">
              <a:buFont typeface="Arial" panose="020B0604020202020204" pitchFamily="34" charset="0"/>
              <a:buChar char="•"/>
            </a:pPr>
            <a:endParaRPr lang="en-GB" sz="1698" dirty="0"/>
          </a:p>
          <a:p>
            <a:pPr marL="207935" indent="-207935">
              <a:buFont typeface="Arial" panose="020B0604020202020204" pitchFamily="34" charset="0"/>
              <a:buChar char="•"/>
            </a:pPr>
            <a:endParaRPr lang="en-GB" sz="1698" dirty="0"/>
          </a:p>
          <a:p>
            <a:endParaRPr lang="en-GB" sz="1698" dirty="0"/>
          </a:p>
          <a:p>
            <a:pPr marL="207935" indent="-207935">
              <a:buFont typeface="Arial" panose="020B0604020202020204" pitchFamily="34" charset="0"/>
              <a:buChar char="•"/>
            </a:pPr>
            <a:endParaRPr lang="en-GB" sz="1698" dirty="0"/>
          </a:p>
          <a:p>
            <a:pPr marL="207935" indent="-207935">
              <a:buFont typeface="Arial" panose="020B0604020202020204" pitchFamily="34" charset="0"/>
              <a:buChar char="•"/>
            </a:pPr>
            <a:endParaRPr lang="en-GB" sz="1698" dirty="0"/>
          </a:p>
          <a:p>
            <a:pPr marL="207935" indent="-207935">
              <a:buFont typeface="Arial" panose="020B0604020202020204" pitchFamily="34" charset="0"/>
              <a:buChar char="•"/>
            </a:pPr>
            <a:endParaRPr lang="en-GB" sz="1698" dirty="0"/>
          </a:p>
          <a:p>
            <a:pPr marL="207935" indent="-207935">
              <a:buFont typeface="Arial" panose="020B0604020202020204" pitchFamily="34" charset="0"/>
              <a:buChar char="•"/>
            </a:pPr>
            <a:endParaRPr lang="en-GB" sz="1698" dirty="0"/>
          </a:p>
          <a:p>
            <a:pPr marL="207935" indent="-207935">
              <a:buFont typeface="Arial" panose="020B0604020202020204" pitchFamily="34" charset="0"/>
              <a:buChar char="•"/>
            </a:pPr>
            <a:endParaRPr lang="en-GB" sz="1698" dirty="0"/>
          </a:p>
          <a:p>
            <a:endParaRPr lang="en-GB" sz="1698" dirty="0"/>
          </a:p>
        </p:txBody>
      </p:sp>
      <p:sp>
        <p:nvSpPr>
          <p:cNvPr id="9" name="Text Placeholder 2">
            <a:extLst>
              <a:ext uri="{FF2B5EF4-FFF2-40B4-BE49-F238E27FC236}">
                <a16:creationId xmlns:a16="http://schemas.microsoft.com/office/drawing/2014/main" id="{D37DF512-1D19-FD68-93E9-17A3A59B2AD6}"/>
              </a:ext>
            </a:extLst>
          </p:cNvPr>
          <p:cNvSpPr>
            <a:spLocks noGrp="1"/>
          </p:cNvSpPr>
          <p:nvPr>
            <p:ph type="body" sz="quarter" idx="13"/>
          </p:nvPr>
        </p:nvSpPr>
        <p:spPr>
          <a:xfrm>
            <a:off x="782054" y="1057758"/>
            <a:ext cx="9333965" cy="1558681"/>
          </a:xfrm>
        </p:spPr>
        <p:txBody>
          <a:bodyPr>
            <a:normAutofit/>
          </a:bodyPr>
          <a:lstStyle/>
          <a:p>
            <a:r>
              <a:rPr lang="en-GB" sz="2000" b="1" dirty="0">
                <a:latin typeface="Calibri" panose="020F0502020204030204" pitchFamily="34" charset="0"/>
                <a:cs typeface="Calibri" panose="020F0502020204030204" pitchFamily="34" charset="0"/>
              </a:rPr>
              <a:t>Learning Intentions</a:t>
            </a:r>
          </a:p>
        </p:txBody>
      </p:sp>
      <p:sp>
        <p:nvSpPr>
          <p:cNvPr id="4" name="TextBox 3">
            <a:extLst>
              <a:ext uri="{FF2B5EF4-FFF2-40B4-BE49-F238E27FC236}">
                <a16:creationId xmlns:a16="http://schemas.microsoft.com/office/drawing/2014/main" id="{E9EA196F-0D1F-634E-E058-BD50323F5F4E}"/>
              </a:ext>
            </a:extLst>
          </p:cNvPr>
          <p:cNvSpPr txBox="1"/>
          <p:nvPr/>
        </p:nvSpPr>
        <p:spPr>
          <a:xfrm>
            <a:off x="7713271" y="864021"/>
            <a:ext cx="3511789" cy="3103877"/>
          </a:xfrm>
          <a:prstGeom prst="rect">
            <a:avLst/>
          </a:prstGeom>
          <a:noFill/>
        </p:spPr>
        <p:txBody>
          <a:bodyPr rot="0" spcFirstLastPara="0" vertOverflow="overflow" horzOverflow="overflow" vert="horz" wrap="square" lIns="55449" tIns="27725" rIns="55449" bIns="27725" numCol="1" spcCol="0" rtlCol="0" fromWordArt="0" anchor="t" anchorCtr="0" forceAA="0" compatLnSpc="1">
            <a:prstTxWarp prst="textNoShape">
              <a:avLst/>
            </a:prstTxWarp>
            <a:spAutoFit/>
          </a:bodyPr>
          <a:lstStyle/>
          <a:p>
            <a:pPr rtl="0">
              <a:lnSpc>
                <a:spcPct val="200000"/>
              </a:lnSpc>
            </a:pPr>
            <a:r>
              <a:rPr lang="en-GB" sz="2183" b="1" dirty="0">
                <a:latin typeface="Calibri" panose="020F0502020204030204" pitchFamily="34" charset="0"/>
                <a:cs typeface="Calibri" panose="020F0502020204030204" pitchFamily="34" charset="0"/>
              </a:rPr>
              <a:t>Success Criteria</a:t>
            </a:r>
            <a:r>
              <a:rPr lang="en-GB" sz="1940" dirty="0">
                <a:latin typeface="Calibri" panose="020F0502020204030204" pitchFamily="34" charset="0"/>
                <a:cs typeface="Calibri" panose="020F0502020204030204" pitchFamily="34" charset="0"/>
              </a:rPr>
              <a:t>​</a:t>
            </a:r>
          </a:p>
          <a:p>
            <a:pPr marL="207935" indent="-207935">
              <a:lnSpc>
                <a:spcPct val="200000"/>
              </a:lnSpc>
              <a:buFont typeface="Arial,Sans-Serif"/>
              <a:buChar char="•"/>
            </a:pPr>
            <a:r>
              <a:rPr lang="en-GB" sz="2000" dirty="0">
                <a:latin typeface="Calibri" panose="020F0502020204030204" pitchFamily="34" charset="0"/>
                <a:cs typeface="Calibri" panose="020F0502020204030204" pitchFamily="34" charset="0"/>
              </a:rPr>
              <a:t>Describe 3 negative consequences for Indigenous Peoples in areas of Scottish Settlement </a:t>
            </a:r>
          </a:p>
        </p:txBody>
      </p:sp>
    </p:spTree>
    <p:extLst>
      <p:ext uri="{BB962C8B-B14F-4D97-AF65-F5344CB8AC3E}">
        <p14:creationId xmlns:p14="http://schemas.microsoft.com/office/powerpoint/2010/main" val="423130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D7A5F855-1082-FBD8-CA48-17C6BE578B56}"/>
              </a:ext>
            </a:extLst>
          </p:cNvPr>
          <p:cNvSpPr>
            <a:spLocks noGrp="1"/>
          </p:cNvSpPr>
          <p:nvPr>
            <p:ph type="body" sz="quarter" idx="11"/>
          </p:nvPr>
        </p:nvSpPr>
        <p:spPr/>
        <p:txBody>
          <a:bodyPr/>
          <a:lstStyle/>
          <a:p>
            <a:r>
              <a:rPr lang="en-GB"/>
              <a:t>Impact on Australia</a:t>
            </a:r>
          </a:p>
        </p:txBody>
      </p:sp>
      <p:sp>
        <p:nvSpPr>
          <p:cNvPr id="7" name="Text Placeholder 6">
            <a:extLst>
              <a:ext uri="{FF2B5EF4-FFF2-40B4-BE49-F238E27FC236}">
                <a16:creationId xmlns:a16="http://schemas.microsoft.com/office/drawing/2014/main" id="{ED815A17-10A5-B386-5C99-86D468B14C1D}"/>
              </a:ext>
            </a:extLst>
          </p:cNvPr>
          <p:cNvSpPr>
            <a:spLocks noGrp="1"/>
          </p:cNvSpPr>
          <p:nvPr>
            <p:ph type="body" sz="quarter" idx="10"/>
          </p:nvPr>
        </p:nvSpPr>
        <p:spPr/>
        <p:txBody>
          <a:bodyPr/>
          <a:lstStyle/>
          <a:p>
            <a:r>
              <a:rPr lang="en-US" sz="5336" dirty="0">
                <a:solidFill>
                  <a:schemeClr val="bg2">
                    <a:lumMod val="25000"/>
                  </a:schemeClr>
                </a:solidFill>
                <a:latin typeface="Calibri" panose="020F0502020204030204" pitchFamily="34" charset="0"/>
                <a:cs typeface="Calibri" panose="020F0502020204030204" pitchFamily="34" charset="0"/>
              </a:rPr>
              <a:t>For the Teacher</a:t>
            </a:r>
            <a:br>
              <a:rPr lang="en-US" sz="5336" dirty="0">
                <a:solidFill>
                  <a:schemeClr val="bg2">
                    <a:lumMod val="25000"/>
                  </a:schemeClr>
                </a:solidFill>
                <a:latin typeface="Calibri" panose="020F0502020204030204" pitchFamily="34" charset="0"/>
                <a:cs typeface="Calibri" panose="020F0502020204030204" pitchFamily="34" charset="0"/>
              </a:rPr>
            </a:br>
            <a:br>
              <a:rPr lang="en-US" sz="5336" dirty="0">
                <a:solidFill>
                  <a:schemeClr val="bg2">
                    <a:lumMod val="25000"/>
                  </a:schemeClr>
                </a:solidFill>
                <a:latin typeface="Calibri" panose="020F0502020204030204" pitchFamily="34" charset="0"/>
                <a:cs typeface="Calibri" panose="020F0502020204030204" pitchFamily="34" charset="0"/>
              </a:rPr>
            </a:br>
            <a:r>
              <a:rPr lang="en-US" sz="5336" dirty="0">
                <a:solidFill>
                  <a:schemeClr val="bg2">
                    <a:lumMod val="25000"/>
                  </a:schemeClr>
                </a:solidFill>
                <a:latin typeface="Calibri" panose="020F0502020204030204" pitchFamily="34" charset="0"/>
                <a:cs typeface="Calibri" panose="020F0502020204030204" pitchFamily="34" charset="0"/>
              </a:rPr>
              <a:t>Lesson Plans</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847991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2C58567F-73FC-3227-4C3D-9CB96CDA020D}"/>
              </a:ext>
            </a:extLst>
          </p:cNvPr>
          <p:cNvGraphicFramePr>
            <a:graphicFrameLocks noGrp="1"/>
          </p:cNvGraphicFramePr>
          <p:nvPr>
            <p:extLst>
              <p:ext uri="{D42A27DB-BD31-4B8C-83A1-F6EECF244321}">
                <p14:modId xmlns:p14="http://schemas.microsoft.com/office/powerpoint/2010/main" val="2767240972"/>
              </p:ext>
            </p:extLst>
          </p:nvPr>
        </p:nvGraphicFramePr>
        <p:xfrm>
          <a:off x="933813" y="124057"/>
          <a:ext cx="10320711" cy="6691387"/>
        </p:xfrm>
        <a:graphic>
          <a:graphicData uri="http://schemas.openxmlformats.org/drawingml/2006/table">
            <a:tbl>
              <a:tblPr firstRow="1" firstCol="1" bandRow="1">
                <a:tableStyleId>{5C22544A-7EE6-4342-B048-85BDC9FD1C3A}</a:tableStyleId>
              </a:tblPr>
              <a:tblGrid>
                <a:gridCol w="1576938">
                  <a:extLst>
                    <a:ext uri="{9D8B030D-6E8A-4147-A177-3AD203B41FA5}">
                      <a16:colId xmlns:a16="http://schemas.microsoft.com/office/drawing/2014/main" val="2766290617"/>
                    </a:ext>
                  </a:extLst>
                </a:gridCol>
                <a:gridCol w="3686920">
                  <a:extLst>
                    <a:ext uri="{9D8B030D-6E8A-4147-A177-3AD203B41FA5}">
                      <a16:colId xmlns:a16="http://schemas.microsoft.com/office/drawing/2014/main" val="1189907333"/>
                    </a:ext>
                  </a:extLst>
                </a:gridCol>
                <a:gridCol w="3476957">
                  <a:extLst>
                    <a:ext uri="{9D8B030D-6E8A-4147-A177-3AD203B41FA5}">
                      <a16:colId xmlns:a16="http://schemas.microsoft.com/office/drawing/2014/main" val="1263974225"/>
                    </a:ext>
                  </a:extLst>
                </a:gridCol>
                <a:gridCol w="1579896">
                  <a:extLst>
                    <a:ext uri="{9D8B030D-6E8A-4147-A177-3AD203B41FA5}">
                      <a16:colId xmlns:a16="http://schemas.microsoft.com/office/drawing/2014/main" val="4164010600"/>
                    </a:ext>
                  </a:extLst>
                </a:gridCol>
              </a:tblGrid>
              <a:tr h="502885">
                <a:tc gridSpan="4">
                  <a:txBody>
                    <a:bodyPr/>
                    <a:lstStyle/>
                    <a:p>
                      <a:pPr algn="ctr">
                        <a:buNone/>
                      </a:pPr>
                      <a:r>
                        <a:rPr lang="en-US" sz="1100" b="1">
                          <a:solidFill>
                            <a:schemeClr val="tx1"/>
                          </a:solidFill>
                          <a:effectLst/>
                          <a:latin typeface="Calibri" panose="020F0502020204030204" pitchFamily="34" charset="0"/>
                          <a:cs typeface="Calibri" panose="020F0502020204030204" pitchFamily="34" charset="0"/>
                        </a:rPr>
                        <a:t>Lesson Level Enquiry Question: </a:t>
                      </a:r>
                      <a:endParaRPr lang="en-US" sz="1100">
                        <a:solidFill>
                          <a:schemeClr val="tx1"/>
                        </a:solidFill>
                        <a:effectLst/>
                        <a:latin typeface="Calibri" panose="020F0502020204030204" pitchFamily="34" charset="0"/>
                        <a:cs typeface="Calibri" panose="020F0502020204030204" pitchFamily="34" charset="0"/>
                      </a:endParaRPr>
                    </a:p>
                    <a:p>
                      <a:pPr algn="ctr">
                        <a:buNone/>
                      </a:pPr>
                      <a:r>
                        <a:rPr lang="en-US" sz="1100" b="1">
                          <a:solidFill>
                            <a:schemeClr val="tx1"/>
                          </a:solidFill>
                          <a:effectLst/>
                          <a:latin typeface="Calibri" panose="020F0502020204030204" pitchFamily="34" charset="0"/>
                          <a:cs typeface="Calibri" panose="020F0502020204030204" pitchFamily="34" charset="0"/>
                        </a:rPr>
                        <a:t>What can the Possum skin cloak tell us about the Aboriginal way of life and the impact of white settlers?</a:t>
                      </a:r>
                      <a:endParaRPr lang="en-US" sz="1100">
                        <a:solidFill>
                          <a:schemeClr val="tx1"/>
                        </a:solidFill>
                        <a:effectLst/>
                        <a:latin typeface="Calibri" panose="020F0502020204030204" pitchFamily="34" charset="0"/>
                        <a:cs typeface="Calibri" panose="020F0502020204030204" pitchFamily="34" charset="0"/>
                      </a:endParaRPr>
                    </a:p>
                    <a:p>
                      <a:pPr algn="ctr">
                        <a:buNone/>
                      </a:pPr>
                      <a:endParaRPr lang="en-US" sz="1100">
                        <a:solidFill>
                          <a:schemeClr val="tx1"/>
                        </a:solidFill>
                        <a:effectLst/>
                        <a:latin typeface="Calibri" panose="020F0502020204030204" pitchFamily="34" charset="0"/>
                        <a:cs typeface="Calibri" panose="020F0502020204030204" pitchFamily="34"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377763146"/>
                  </a:ext>
                </a:extLst>
              </a:tr>
              <a:tr h="670513">
                <a:tc>
                  <a:txBody>
                    <a:bodyPr/>
                    <a:lstStyle/>
                    <a:p>
                      <a:pPr>
                        <a:buNone/>
                      </a:pPr>
                      <a:r>
                        <a:rPr lang="en-US" sz="1100" b="1">
                          <a:solidFill>
                            <a:schemeClr val="tx1"/>
                          </a:solidFill>
                          <a:effectLst/>
                          <a:latin typeface="Calibri" panose="020F0502020204030204" pitchFamily="34" charset="0"/>
                          <a:cs typeface="Calibri" panose="020F0502020204030204" pitchFamily="34" charset="0"/>
                        </a:rPr>
                        <a:t>Purpose:</a:t>
                      </a:r>
                      <a:r>
                        <a:rPr lang="en-US" sz="1100">
                          <a:solidFill>
                            <a:schemeClr val="tx1"/>
                          </a:solidFill>
                          <a:effectLst/>
                          <a:latin typeface="Calibri" panose="020F0502020204030204" pitchFamily="34" charset="0"/>
                          <a:cs typeface="Calibri" panose="020F0502020204030204" pitchFamily="34" charset="0"/>
                        </a:rPr>
                        <a:t> </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3">
                  <a:txBody>
                    <a:bodyPr/>
                    <a:lstStyle/>
                    <a:p>
                      <a:pPr>
                        <a:buNone/>
                      </a:pPr>
                      <a:r>
                        <a:rPr lang="en-US" sz="1100">
                          <a:solidFill>
                            <a:schemeClr val="tx1"/>
                          </a:solidFill>
                          <a:effectLst/>
                          <a:latin typeface="Calibri" panose="020F0502020204030204" pitchFamily="34" charset="0"/>
                          <a:cs typeface="Calibri" panose="020F0502020204030204" pitchFamily="34" charset="0"/>
                        </a:rPr>
                        <a:t>To learn about the Australian Aboriginal people’s way of life and the impact of white settlers through a study of two primary sources relating to the Aboriginal possum skin cloak. The aim is to demonstrate that the Aboriginal people’s way of life is intimately connected to their environment and that the arrival of white setters had negative consequences for the Aboriginal people in terms of their culture, health, environment and economy. These negative impacts remain to this day. </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203400567"/>
                  </a:ext>
                </a:extLst>
              </a:tr>
              <a:tr h="1829827">
                <a:tc>
                  <a:txBody>
                    <a:bodyPr/>
                    <a:lstStyle/>
                    <a:p>
                      <a:pPr>
                        <a:buNone/>
                      </a:pPr>
                      <a:r>
                        <a:rPr lang="en-US" sz="1100" b="1">
                          <a:solidFill>
                            <a:schemeClr val="tx1"/>
                          </a:solidFill>
                          <a:effectLst/>
                          <a:latin typeface="Calibri" panose="020F0502020204030204" pitchFamily="34" charset="0"/>
                          <a:cs typeface="Calibri" panose="020F0502020204030204" pitchFamily="34" charset="0"/>
                        </a:rPr>
                        <a:t>Objective:</a:t>
                      </a:r>
                      <a:r>
                        <a:rPr lang="en-US" sz="1100">
                          <a:solidFill>
                            <a:schemeClr val="tx1"/>
                          </a:solidFill>
                          <a:effectLst/>
                          <a:latin typeface="Calibri" panose="020F0502020204030204" pitchFamily="34" charset="0"/>
                          <a:cs typeface="Calibri" panose="020F0502020204030204" pitchFamily="34" charset="0"/>
                        </a:rPr>
                        <a:t> </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3">
                  <a:txBody>
                    <a:bodyPr/>
                    <a:lstStyle/>
                    <a:p>
                      <a:pPr>
                        <a:buNone/>
                      </a:pPr>
                      <a:r>
                        <a:rPr lang="en-US" sz="1100">
                          <a:solidFill>
                            <a:schemeClr val="tx1"/>
                          </a:solidFill>
                          <a:effectLst/>
                          <a:latin typeface="Calibri" panose="020F0502020204030204" pitchFamily="34" charset="0"/>
                          <a:cs typeface="Calibri" panose="020F0502020204030204" pitchFamily="34" charset="0"/>
                        </a:rPr>
                        <a:t>To use two primary sources [Aboriginal image </a:t>
                      </a:r>
                      <a:r>
                        <a:rPr lang="en-US" sz="1100" i="1">
                          <a:solidFill>
                            <a:schemeClr val="tx1"/>
                          </a:solidFill>
                          <a:effectLst/>
                          <a:latin typeface="Calibri" panose="020F0502020204030204" pitchFamily="34" charset="0"/>
                          <a:cs typeface="Calibri" panose="020F0502020204030204" pitchFamily="34" charset="0"/>
                        </a:rPr>
                        <a:t>Figures in Possum Skin Cloaks </a:t>
                      </a:r>
                      <a:r>
                        <a:rPr lang="en-US" sz="1100">
                          <a:solidFill>
                            <a:schemeClr val="tx1"/>
                          </a:solidFill>
                          <a:effectLst/>
                          <a:latin typeface="Calibri" panose="020F0502020204030204" pitchFamily="34" charset="0"/>
                          <a:cs typeface="Calibri" panose="020F0502020204030204" pitchFamily="34" charset="0"/>
                        </a:rPr>
                        <a:t>(1898) by William Barak and extracts from white settler James Dawson’s </a:t>
                      </a:r>
                      <a:r>
                        <a:rPr lang="en-US" sz="1100" i="1">
                          <a:solidFill>
                            <a:schemeClr val="tx1"/>
                          </a:solidFill>
                          <a:effectLst/>
                          <a:latin typeface="Calibri" panose="020F0502020204030204" pitchFamily="34" charset="0"/>
                          <a:cs typeface="Calibri" panose="020F0502020204030204" pitchFamily="34" charset="0"/>
                        </a:rPr>
                        <a:t> Australian Aborigines: the languages and customs of several tribes of Aborigines in the western district of Victoria </a:t>
                      </a:r>
                      <a:r>
                        <a:rPr lang="en-US" sz="1100">
                          <a:solidFill>
                            <a:schemeClr val="tx1"/>
                          </a:solidFill>
                          <a:effectLst/>
                          <a:latin typeface="Calibri" panose="020F0502020204030204" pitchFamily="34" charset="0"/>
                          <a:cs typeface="Calibri" panose="020F0502020204030204" pitchFamily="34" charset="0"/>
                        </a:rPr>
                        <a:t>(1881)] to investigate the Aboriginal people’s way of life and the impact of white settlers.</a:t>
                      </a:r>
                    </a:p>
                    <a:p>
                      <a:pPr>
                        <a:buNone/>
                      </a:pPr>
                      <a:endParaRPr lang="en-US" sz="1100">
                        <a:solidFill>
                          <a:schemeClr val="tx1"/>
                        </a:solidFill>
                        <a:effectLst/>
                        <a:latin typeface="Calibri" panose="020F0502020204030204" pitchFamily="34" charset="0"/>
                        <a:cs typeface="Calibri" panose="020F0502020204030204" pitchFamily="34" charset="0"/>
                      </a:endParaRPr>
                    </a:p>
                    <a:p>
                      <a:pPr marL="342900" lvl="0" indent="-342900">
                        <a:buFont typeface="Arial"/>
                        <a:buChar char="•"/>
                      </a:pPr>
                      <a:r>
                        <a:rPr lang="en-US" sz="1100">
                          <a:solidFill>
                            <a:schemeClr val="tx1"/>
                          </a:solidFill>
                          <a:effectLst/>
                          <a:latin typeface="Calibri" panose="020F0502020204030204" pitchFamily="34" charset="0"/>
                          <a:cs typeface="Calibri" panose="020F0502020204030204" pitchFamily="34" charset="0"/>
                        </a:rPr>
                        <a:t>Through a study of the possum skin cloak learn that the Aboriginal people's way of life is intimately connected to the land and its flora and fauna.</a:t>
                      </a:r>
                    </a:p>
                    <a:p>
                      <a:pPr marL="342900" lvl="0" indent="-342900">
                        <a:buFont typeface="Arial"/>
                        <a:buChar char="•"/>
                      </a:pPr>
                      <a:r>
                        <a:rPr lang="en-US" sz="1100">
                          <a:solidFill>
                            <a:schemeClr val="tx1"/>
                          </a:solidFill>
                          <a:effectLst/>
                          <a:latin typeface="Calibri" panose="020F0502020204030204" pitchFamily="34" charset="0"/>
                          <a:cs typeface="Calibri" panose="020F0502020204030204" pitchFamily="34" charset="0"/>
                        </a:rPr>
                        <a:t>Through a study of the possum skin cloak learn that Australian Aboriginal people are highly skilled, and their way of life is adapted to their environment.</a:t>
                      </a:r>
                    </a:p>
                    <a:p>
                      <a:pPr marL="342900" lvl="0" indent="-342900">
                        <a:buFont typeface="Arial"/>
                        <a:buChar char="•"/>
                        <a:tabLst>
                          <a:tab pos="457200" algn="l"/>
                        </a:tabLst>
                      </a:pPr>
                      <a:r>
                        <a:rPr lang="en-US" sz="1100">
                          <a:solidFill>
                            <a:schemeClr val="tx1"/>
                          </a:solidFill>
                          <a:effectLst/>
                          <a:latin typeface="Calibri" panose="020F0502020204030204" pitchFamily="34" charset="0"/>
                          <a:cs typeface="Calibri" panose="020F0502020204030204" pitchFamily="34" charset="0"/>
                        </a:rPr>
                        <a:t>To understand that the arrival of white settlers had negative consequences for the Aboriginal people of Australia in terms of dress, culture, health and economy.</a:t>
                      </a:r>
                      <a:endParaRPr lang="en-US" sz="1800">
                        <a:latin typeface="Calibri" panose="020F0502020204030204" pitchFamily="34" charset="0"/>
                        <a:cs typeface="Calibri" panose="020F0502020204030204" pitchFamily="34" charset="0"/>
                      </a:endParaRPr>
                    </a:p>
                    <a:p>
                      <a:pPr>
                        <a:buNone/>
                      </a:pPr>
                      <a:endParaRPr lang="en-US" sz="1100">
                        <a:solidFill>
                          <a:schemeClr val="tx1"/>
                        </a:solidFill>
                        <a:effectLst/>
                        <a:latin typeface="Calibri" panose="020F0502020204030204" pitchFamily="34" charset="0"/>
                        <a:cs typeface="Calibri" panose="020F0502020204030204" pitchFamily="34"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820575968"/>
                  </a:ext>
                </a:extLst>
              </a:tr>
              <a:tr h="1676282">
                <a:tc>
                  <a:txBody>
                    <a:bodyPr/>
                    <a:lstStyle/>
                    <a:p>
                      <a:pPr>
                        <a:buNone/>
                      </a:pPr>
                      <a:r>
                        <a:rPr lang="en-US" sz="1100" b="1">
                          <a:solidFill>
                            <a:schemeClr val="tx1"/>
                          </a:solidFill>
                          <a:effectLst/>
                          <a:latin typeface="Calibri" panose="020F0502020204030204" pitchFamily="34" charset="0"/>
                          <a:cs typeface="Calibri" panose="020F0502020204030204" pitchFamily="34" charset="0"/>
                        </a:rPr>
                        <a:t>Outcome:</a:t>
                      </a:r>
                      <a:r>
                        <a:rPr lang="en-US" sz="1100">
                          <a:solidFill>
                            <a:schemeClr val="tx1"/>
                          </a:solidFill>
                          <a:effectLst/>
                          <a:latin typeface="Calibri" panose="020F0502020204030204" pitchFamily="34" charset="0"/>
                          <a:cs typeface="Calibri" panose="020F0502020204030204" pitchFamily="34" charset="0"/>
                        </a:rPr>
                        <a:t> </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3">
                  <a:txBody>
                    <a:bodyPr/>
                    <a:lstStyle/>
                    <a:p>
                      <a:pPr>
                        <a:buNone/>
                      </a:pPr>
                      <a:r>
                        <a:rPr lang="en-US" sz="1100" i="1">
                          <a:solidFill>
                            <a:schemeClr val="tx1"/>
                          </a:solidFill>
                          <a:effectLst/>
                          <a:latin typeface="Calibri" panose="020F0502020204030204" pitchFamily="34" charset="0"/>
                          <a:cs typeface="Calibri" panose="020F0502020204030204" pitchFamily="34" charset="0"/>
                        </a:rPr>
                        <a:t>Pupils will demonstrate their ability to answer the Enquiry Question by… </a:t>
                      </a:r>
                      <a:endParaRPr lang="en-US" sz="1100">
                        <a:solidFill>
                          <a:schemeClr val="tx1"/>
                        </a:solidFill>
                        <a:effectLst/>
                        <a:latin typeface="Calibri" panose="020F0502020204030204" pitchFamily="34" charset="0"/>
                        <a:cs typeface="Calibri" panose="020F0502020204030204" pitchFamily="34" charset="0"/>
                      </a:endParaRPr>
                    </a:p>
                    <a:p>
                      <a:pPr marL="342900" lvl="0" indent="-342900">
                        <a:buFont typeface="Arial"/>
                        <a:buChar char="•"/>
                      </a:pPr>
                      <a:r>
                        <a:rPr lang="en-US" sz="1100">
                          <a:solidFill>
                            <a:schemeClr val="tx1"/>
                          </a:solidFill>
                          <a:effectLst/>
                          <a:latin typeface="Calibri" panose="020F0502020204030204" pitchFamily="34" charset="0"/>
                          <a:cs typeface="Calibri" panose="020F0502020204030204" pitchFamily="34" charset="0"/>
                        </a:rPr>
                        <a:t>Using two primary sources relating to the possum skin cloak</a:t>
                      </a:r>
                    </a:p>
                    <a:p>
                      <a:pPr marL="342900" lvl="0" indent="-342900">
                        <a:buFont typeface="Arial"/>
                        <a:buChar char="•"/>
                      </a:pPr>
                      <a:r>
                        <a:rPr lang="en-US" sz="1100">
                          <a:solidFill>
                            <a:schemeClr val="tx1"/>
                          </a:solidFill>
                          <a:effectLst/>
                          <a:latin typeface="Calibri" panose="020F0502020204030204" pitchFamily="34" charset="0"/>
                          <a:cs typeface="Calibri" panose="020F0502020204030204" pitchFamily="34" charset="0"/>
                        </a:rPr>
                        <a:t>Describing how a possum skin cloak is made and being able to explain that this requires skill and is dependent upon resources from the environment (flora and fauna).</a:t>
                      </a:r>
                      <a:endParaRPr lang="en-US" sz="1800">
                        <a:latin typeface="Calibri" panose="020F0502020204030204" pitchFamily="34" charset="0"/>
                        <a:cs typeface="Calibri" panose="020F0502020204030204" pitchFamily="34" charset="0"/>
                      </a:endParaRPr>
                    </a:p>
                    <a:p>
                      <a:pPr marL="342900" lvl="0" indent="-342900">
                        <a:buFont typeface="Arial"/>
                        <a:buChar char="•"/>
                      </a:pPr>
                      <a:r>
                        <a:rPr lang="en-US" sz="1100">
                          <a:solidFill>
                            <a:schemeClr val="tx1"/>
                          </a:solidFill>
                          <a:effectLst/>
                          <a:latin typeface="Calibri" panose="020F0502020204030204" pitchFamily="34" charset="0"/>
                          <a:cs typeface="Calibri" panose="020F0502020204030204" pitchFamily="34" charset="0"/>
                        </a:rPr>
                        <a:t>Being able to describe the negative consequences for the Aboriginal people of the arrival of white settlers. This can be explained in terms of the Aboriginal adoption of European clothes and the negative consequences in terms of Aboriginal health and culture. The destruction of the environment by white settlers led to negative economic consequences for Aboriginal people. </a:t>
                      </a:r>
                      <a:endParaRPr lang="en-US" sz="1800">
                        <a:latin typeface="Calibri" panose="020F0502020204030204" pitchFamily="34" charset="0"/>
                        <a:cs typeface="Calibri" panose="020F0502020204030204" pitchFamily="34" charset="0"/>
                      </a:endParaRPr>
                    </a:p>
                    <a:p>
                      <a:pPr marL="342900" lvl="0" indent="-342900">
                        <a:buFont typeface="Arial"/>
                        <a:buChar char="•"/>
                      </a:pPr>
                      <a:r>
                        <a:rPr lang="en-US" sz="1100">
                          <a:solidFill>
                            <a:schemeClr val="tx1"/>
                          </a:solidFill>
                          <a:effectLst/>
                          <a:latin typeface="Calibri" panose="020F0502020204030204" pitchFamily="34" charset="0"/>
                          <a:cs typeface="Calibri" panose="020F0502020204030204" pitchFamily="34" charset="0"/>
                        </a:rPr>
                        <a:t>Showing an understanding that white settlers often regarded Aboriginal societies as ‘primitive’ and less skilled, and their sense of white superiority often underpinned the destruction of the Aboriginal way of life. </a:t>
                      </a:r>
                      <a:endParaRPr lang="en-US" sz="1800">
                        <a:latin typeface="Calibri" panose="020F0502020204030204" pitchFamily="34" charset="0"/>
                        <a:cs typeface="Calibri" panose="020F0502020204030204" pitchFamily="34" charset="0"/>
                      </a:endParaRPr>
                    </a:p>
                    <a:p>
                      <a:pPr marL="342900" lvl="0" indent="-342900">
                        <a:buFont typeface="Arial"/>
                        <a:buChar char="•"/>
                      </a:pPr>
                      <a:r>
                        <a:rPr lang="en-US" sz="1100">
                          <a:solidFill>
                            <a:schemeClr val="tx1"/>
                          </a:solidFill>
                          <a:effectLst/>
                          <a:latin typeface="Calibri" panose="020F0502020204030204" pitchFamily="34" charset="0"/>
                          <a:cs typeface="Calibri" panose="020F0502020204030204" pitchFamily="34" charset="0"/>
                        </a:rPr>
                        <a:t>Understand that the negative consequences of white settlers on the Aboriginal people of Australia continues to this day. </a:t>
                      </a:r>
                      <a:endParaRPr lang="en-US" sz="1800">
                        <a:latin typeface="Calibri" panose="020F0502020204030204" pitchFamily="34" charset="0"/>
                        <a:cs typeface="Calibri" panose="020F0502020204030204" pitchFamily="34"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076010026"/>
                  </a:ext>
                </a:extLst>
              </a:tr>
              <a:tr h="167628">
                <a:tc gridSpan="4">
                  <a:txBody>
                    <a:bodyPr/>
                    <a:lstStyle/>
                    <a:p>
                      <a:pPr>
                        <a:buNone/>
                      </a:pPr>
                      <a:endParaRPr lang="en-US" sz="1100">
                        <a:solidFill>
                          <a:schemeClr val="tx1"/>
                        </a:solidFill>
                        <a:effectLst/>
                        <a:latin typeface="Calibri" panose="020F0502020204030204" pitchFamily="34" charset="0"/>
                        <a:cs typeface="Calibri" panose="020F0502020204030204" pitchFamily="34"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172872253"/>
                  </a:ext>
                </a:extLst>
              </a:tr>
              <a:tr h="167628">
                <a:tc>
                  <a:txBody>
                    <a:bodyPr/>
                    <a:lstStyle/>
                    <a:p>
                      <a:pPr>
                        <a:buNone/>
                      </a:pPr>
                      <a:r>
                        <a:rPr lang="en-US" sz="1100" b="1">
                          <a:solidFill>
                            <a:schemeClr val="tx1"/>
                          </a:solidFill>
                          <a:effectLst/>
                          <a:latin typeface="Calibri" panose="020F0502020204030204" pitchFamily="34" charset="0"/>
                          <a:cs typeface="Calibri" panose="020F0502020204030204" pitchFamily="34" charset="0"/>
                        </a:rPr>
                        <a:t>Time</a:t>
                      </a:r>
                      <a:endParaRPr lang="en-US" sz="1100">
                        <a:solidFill>
                          <a:schemeClr val="tx1"/>
                        </a:solidFill>
                        <a:effectLst/>
                        <a:latin typeface="Calibri" panose="020F0502020204030204" pitchFamily="34" charset="0"/>
                        <a:cs typeface="Calibri" panose="020F0502020204030204" pitchFamily="34"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1100" b="1">
                          <a:solidFill>
                            <a:schemeClr val="tx1"/>
                          </a:solidFill>
                          <a:effectLst/>
                          <a:latin typeface="Calibri" panose="020F0502020204030204" pitchFamily="34" charset="0"/>
                          <a:cs typeface="Calibri" panose="020F0502020204030204" pitchFamily="34" charset="0"/>
                        </a:rPr>
                        <a:t>Teacher is…</a:t>
                      </a:r>
                      <a:endParaRPr lang="en-US" sz="1100">
                        <a:solidFill>
                          <a:schemeClr val="tx1"/>
                        </a:solidFill>
                        <a:effectLst/>
                        <a:latin typeface="Calibri" panose="020F0502020204030204" pitchFamily="34" charset="0"/>
                        <a:cs typeface="Calibri" panose="020F0502020204030204" pitchFamily="34"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1100" b="1">
                          <a:effectLst/>
                          <a:latin typeface="Calibri" panose="020F0502020204030204" pitchFamily="34" charset="0"/>
                          <a:cs typeface="Calibri" panose="020F0502020204030204" pitchFamily="34" charset="0"/>
                        </a:rPr>
                        <a:t>Pupils are…</a:t>
                      </a:r>
                      <a:endParaRPr lang="en-US" sz="1100">
                        <a:effectLst/>
                        <a:latin typeface="Calibri" panose="020F0502020204030204" pitchFamily="34" charset="0"/>
                        <a:cs typeface="Calibri" panose="020F0502020204030204" pitchFamily="34"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1100" b="1">
                          <a:effectLst/>
                          <a:latin typeface="Calibri" panose="020F0502020204030204" pitchFamily="34" charset="0"/>
                          <a:cs typeface="Calibri" panose="020F0502020204030204" pitchFamily="34" charset="0"/>
                        </a:rPr>
                        <a:t>Checking learning</a:t>
                      </a:r>
                      <a:endParaRPr lang="en-US" sz="1100">
                        <a:effectLst/>
                        <a:latin typeface="Calibri" panose="020F0502020204030204" pitchFamily="34" charset="0"/>
                        <a:cs typeface="Calibri" panose="020F0502020204030204" pitchFamily="34"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02441887"/>
                  </a:ext>
                </a:extLst>
              </a:tr>
              <a:tr h="1676282">
                <a:tc>
                  <a:txBody>
                    <a:bodyPr/>
                    <a:lstStyle/>
                    <a:p>
                      <a:pPr>
                        <a:buNone/>
                      </a:pPr>
                      <a:r>
                        <a:rPr lang="en-US" sz="1100">
                          <a:solidFill>
                            <a:schemeClr val="tx1"/>
                          </a:solidFill>
                          <a:effectLst/>
                          <a:latin typeface="Calibri" panose="020F0502020204030204" pitchFamily="34" charset="0"/>
                          <a:cs typeface="Calibri" panose="020F0502020204030204" pitchFamily="34" charset="0"/>
                        </a:rPr>
                        <a:t>0-5</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1100">
                          <a:solidFill>
                            <a:schemeClr val="tx1"/>
                          </a:solidFill>
                          <a:effectLst/>
                          <a:latin typeface="Calibri" panose="020F0502020204030204" pitchFamily="34" charset="0"/>
                          <a:cs typeface="Calibri" panose="020F0502020204030204" pitchFamily="34" charset="0"/>
                        </a:rPr>
                        <a:t>Display starter task on the board: a painting of </a:t>
                      </a:r>
                      <a:r>
                        <a:rPr lang="en-US" sz="1100" i="1">
                          <a:solidFill>
                            <a:schemeClr val="tx1"/>
                          </a:solidFill>
                          <a:effectLst/>
                          <a:latin typeface="Calibri" panose="020F0502020204030204" pitchFamily="34" charset="0"/>
                          <a:cs typeface="Calibri" panose="020F0502020204030204" pitchFamily="34" charset="0"/>
                        </a:rPr>
                        <a:t>Figures in Possum Skin Cloaks </a:t>
                      </a:r>
                      <a:r>
                        <a:rPr lang="en-US" sz="1100">
                          <a:solidFill>
                            <a:schemeClr val="tx1"/>
                          </a:solidFill>
                          <a:effectLst/>
                          <a:latin typeface="Calibri" panose="020F0502020204030204" pitchFamily="34" charset="0"/>
                          <a:cs typeface="Calibri" panose="020F0502020204030204" pitchFamily="34" charset="0"/>
                        </a:rPr>
                        <a:t>by Aboriginal artist William Barak. </a:t>
                      </a:r>
                    </a:p>
                    <a:p>
                      <a:pPr>
                        <a:buNone/>
                      </a:pPr>
                      <a:r>
                        <a:rPr lang="en-US" sz="1100">
                          <a:solidFill>
                            <a:schemeClr val="tx1"/>
                          </a:solidFill>
                          <a:effectLst/>
                          <a:latin typeface="Calibri" panose="020F0502020204030204" pitchFamily="34" charset="0"/>
                          <a:cs typeface="Calibri" panose="020F0502020204030204" pitchFamily="34" charset="0"/>
                        </a:rPr>
                        <a:t>Teacher explains the starter task: a discussion exercise in pair. Questions are given to prompt pupils in their thinking.</a:t>
                      </a:r>
                    </a:p>
                    <a:p>
                      <a:pPr>
                        <a:buNone/>
                      </a:pPr>
                      <a:endParaRPr lang="en-US" sz="1100">
                        <a:solidFill>
                          <a:schemeClr val="tx1"/>
                        </a:solidFill>
                        <a:effectLst/>
                        <a:latin typeface="Calibri" panose="020F0502020204030204" pitchFamily="34" charset="0"/>
                        <a:cs typeface="Calibri" panose="020F0502020204030204" pitchFamily="34" charset="0"/>
                      </a:endParaRPr>
                    </a:p>
                    <a:p>
                      <a:pPr>
                        <a:buNone/>
                      </a:pPr>
                      <a:r>
                        <a:rPr lang="en-US" sz="1100">
                          <a:solidFill>
                            <a:schemeClr val="tx1"/>
                          </a:solidFill>
                          <a:effectLst/>
                          <a:latin typeface="Calibri" panose="020F0502020204030204" pitchFamily="34" charset="0"/>
                          <a:cs typeface="Calibri" panose="020F0502020204030204" pitchFamily="34" charset="0"/>
                        </a:rPr>
                        <a:t>There is an alternative starter which can be used if students have access to pencils to </a:t>
                      </a:r>
                      <a:r>
                        <a:rPr lang="en-US" sz="1100" err="1">
                          <a:solidFill>
                            <a:schemeClr val="tx1"/>
                          </a:solidFill>
                          <a:effectLst/>
                          <a:latin typeface="Calibri" panose="020F0502020204030204" pitchFamily="34" charset="0"/>
                          <a:cs typeface="Calibri" panose="020F0502020204030204" pitchFamily="34" charset="0"/>
                        </a:rPr>
                        <a:t>colour</a:t>
                      </a:r>
                      <a:r>
                        <a:rPr lang="en-US" sz="1100">
                          <a:solidFill>
                            <a:schemeClr val="tx1"/>
                          </a:solidFill>
                          <a:effectLst/>
                          <a:latin typeface="Calibri" panose="020F0502020204030204" pitchFamily="34" charset="0"/>
                          <a:cs typeface="Calibri" panose="020F0502020204030204" pitchFamily="34" charset="0"/>
                        </a:rPr>
                        <a:t> in the image. This could be started as students enter the classroom so it doesn’t use up too much time.</a:t>
                      </a:r>
                    </a:p>
                    <a:p>
                      <a:pPr>
                        <a:buNone/>
                      </a:pPr>
                      <a:endParaRPr lang="en-US" sz="1100">
                        <a:solidFill>
                          <a:schemeClr val="tx1"/>
                        </a:solidFill>
                        <a:effectLst/>
                        <a:latin typeface="Calibri" panose="020F0502020204030204" pitchFamily="34" charset="0"/>
                        <a:cs typeface="Calibri" panose="020F0502020204030204" pitchFamily="34"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1100">
                          <a:effectLst/>
                          <a:latin typeface="Calibri" panose="020F0502020204030204" pitchFamily="34" charset="0"/>
                          <a:cs typeface="Calibri" panose="020F0502020204030204" pitchFamily="34" charset="0"/>
                        </a:rPr>
                        <a:t>Discussing the questions, noting down ideas and getting ready to feed back in whole class discussion.</a:t>
                      </a:r>
                    </a:p>
                    <a:p>
                      <a:pPr>
                        <a:buNone/>
                      </a:pPr>
                      <a:endParaRPr lang="en-US" sz="1100">
                        <a:effectLst/>
                        <a:latin typeface="Calibri" panose="020F0502020204030204" pitchFamily="34" charset="0"/>
                        <a:cs typeface="Calibri" panose="020F0502020204030204" pitchFamily="34" charset="0"/>
                      </a:endParaRPr>
                    </a:p>
                    <a:p>
                      <a:pPr>
                        <a:buNone/>
                      </a:pPr>
                      <a:endParaRPr lang="en-US" sz="1100">
                        <a:effectLst/>
                        <a:latin typeface="Calibri" panose="020F0502020204030204" pitchFamily="34" charset="0"/>
                        <a:cs typeface="Calibri" panose="020F0502020204030204" pitchFamily="34" charset="0"/>
                      </a:endParaRPr>
                    </a:p>
                    <a:p>
                      <a:pPr>
                        <a:buNone/>
                      </a:pPr>
                      <a:endParaRPr lang="en-US" sz="1100">
                        <a:effectLst/>
                        <a:latin typeface="Calibri" panose="020F0502020204030204" pitchFamily="34" charset="0"/>
                        <a:cs typeface="Calibri" panose="020F0502020204030204" pitchFamily="34" charset="0"/>
                      </a:endParaRPr>
                    </a:p>
                    <a:p>
                      <a:pPr>
                        <a:buNone/>
                      </a:pPr>
                      <a:r>
                        <a:rPr lang="en-US" sz="1100">
                          <a:effectLst/>
                          <a:latin typeface="Calibri" panose="020F0502020204030204" pitchFamily="34" charset="0"/>
                          <a:cs typeface="Calibri" panose="020F0502020204030204" pitchFamily="34" charset="0"/>
                        </a:rPr>
                        <a:t>The </a:t>
                      </a:r>
                      <a:r>
                        <a:rPr lang="en-US" sz="1100" err="1">
                          <a:effectLst/>
                          <a:latin typeface="Calibri" panose="020F0502020204030204" pitchFamily="34" charset="0"/>
                          <a:cs typeface="Calibri" panose="020F0502020204030204" pitchFamily="34" charset="0"/>
                        </a:rPr>
                        <a:t>colouring</a:t>
                      </a:r>
                      <a:r>
                        <a:rPr lang="en-US" sz="1100">
                          <a:effectLst/>
                          <a:latin typeface="Calibri" panose="020F0502020204030204" pitchFamily="34" charset="0"/>
                          <a:cs typeface="Calibri" panose="020F0502020204030204" pitchFamily="34" charset="0"/>
                        </a:rPr>
                        <a:t> task will highlight the earth </a:t>
                      </a:r>
                      <a:r>
                        <a:rPr lang="en-US" sz="1100" err="1">
                          <a:effectLst/>
                          <a:latin typeface="Calibri" panose="020F0502020204030204" pitchFamily="34" charset="0"/>
                          <a:cs typeface="Calibri" panose="020F0502020204030204" pitchFamily="34" charset="0"/>
                        </a:rPr>
                        <a:t>colours</a:t>
                      </a:r>
                      <a:r>
                        <a:rPr lang="en-US" sz="1100">
                          <a:effectLst/>
                          <a:latin typeface="Calibri" panose="020F0502020204030204" pitchFamily="34" charset="0"/>
                          <a:cs typeface="Calibri" panose="020F0502020204030204" pitchFamily="34" charset="0"/>
                        </a:rPr>
                        <a:t>. This will be linked to discussion as the </a:t>
                      </a:r>
                      <a:r>
                        <a:rPr lang="en-US" sz="1100" err="1">
                          <a:effectLst/>
                          <a:latin typeface="Calibri" panose="020F0502020204030204" pitchFamily="34" charset="0"/>
                          <a:cs typeface="Calibri" panose="020F0502020204030204" pitchFamily="34" charset="0"/>
                        </a:rPr>
                        <a:t>colours</a:t>
                      </a:r>
                      <a:r>
                        <a:rPr lang="en-US" sz="1100">
                          <a:effectLst/>
                          <a:latin typeface="Calibri" panose="020F0502020204030204" pitchFamily="34" charset="0"/>
                          <a:cs typeface="Calibri" panose="020F0502020204030204" pitchFamily="34" charset="0"/>
                        </a:rPr>
                        <a:t> of the cloaks are due to earth pigments being used. Links possum cloak to the environment.</a:t>
                      </a: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1100" dirty="0">
                          <a:effectLst/>
                          <a:latin typeface="Calibri" panose="020F0502020204030204" pitchFamily="34" charset="0"/>
                          <a:cs typeface="Calibri" panose="020F0502020204030204" pitchFamily="34" charset="0"/>
                        </a:rPr>
                        <a:t>Teacher gathers responses from groups/pairs.</a:t>
                      </a:r>
                    </a:p>
                    <a:p>
                      <a:pPr>
                        <a:buNone/>
                      </a:pPr>
                      <a:endParaRPr lang="en-US" sz="1100" dirty="0">
                        <a:effectLst/>
                        <a:latin typeface="Calibri" panose="020F0502020204030204" pitchFamily="34" charset="0"/>
                        <a:cs typeface="Calibri" panose="020F0502020204030204" pitchFamily="34" charset="0"/>
                      </a:endParaRPr>
                    </a:p>
                    <a:p>
                      <a:pPr>
                        <a:buNone/>
                      </a:pPr>
                      <a:r>
                        <a:rPr lang="en-US" sz="1100" dirty="0">
                          <a:effectLst/>
                          <a:latin typeface="Calibri" panose="020F0502020204030204" pitchFamily="34" charset="0"/>
                          <a:cs typeface="Calibri" panose="020F0502020204030204" pitchFamily="34" charset="0"/>
                        </a:rPr>
                        <a:t>Link to next slide for discussion.</a:t>
                      </a:r>
                    </a:p>
                    <a:p>
                      <a:pPr>
                        <a:buNone/>
                      </a:pPr>
                      <a:endParaRPr lang="en-US" sz="1100" dirty="0">
                        <a:effectLst/>
                        <a:latin typeface="Calibri" panose="020F0502020204030204" pitchFamily="34" charset="0"/>
                        <a:cs typeface="Calibri" panose="020F0502020204030204" pitchFamily="34" charset="0"/>
                      </a:endParaRPr>
                    </a:p>
                  </a:txBody>
                  <a:tcPr marL="68575" marR="6857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35589016"/>
                  </a:ext>
                </a:extLst>
              </a:tr>
            </a:tbl>
          </a:graphicData>
        </a:graphic>
      </p:graphicFrame>
    </p:spTree>
    <p:extLst>
      <p:ext uri="{BB962C8B-B14F-4D97-AF65-F5344CB8AC3E}">
        <p14:creationId xmlns:p14="http://schemas.microsoft.com/office/powerpoint/2010/main" val="35554643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B01AEE28-3269-A2E5-7494-893BD94CD7BB}"/>
              </a:ext>
            </a:extLst>
          </p:cNvPr>
          <p:cNvGraphicFramePr>
            <a:graphicFrameLocks noGrp="1"/>
          </p:cNvGraphicFramePr>
          <p:nvPr>
            <p:extLst>
              <p:ext uri="{D42A27DB-BD31-4B8C-83A1-F6EECF244321}">
                <p14:modId xmlns:p14="http://schemas.microsoft.com/office/powerpoint/2010/main" val="3298508258"/>
              </p:ext>
            </p:extLst>
          </p:nvPr>
        </p:nvGraphicFramePr>
        <p:xfrm>
          <a:off x="381402" y="19289"/>
          <a:ext cx="11562082" cy="6915810"/>
        </p:xfrm>
        <a:graphic>
          <a:graphicData uri="http://schemas.openxmlformats.org/drawingml/2006/table">
            <a:tbl>
              <a:tblPr firstRow="1" firstCol="1" bandRow="1">
                <a:tableStyleId>{5C22544A-7EE6-4342-B048-85BDC9FD1C3A}</a:tableStyleId>
              </a:tblPr>
              <a:tblGrid>
                <a:gridCol w="1054460">
                  <a:extLst>
                    <a:ext uri="{9D8B030D-6E8A-4147-A177-3AD203B41FA5}">
                      <a16:colId xmlns:a16="http://schemas.microsoft.com/office/drawing/2014/main" val="3845757490"/>
                    </a:ext>
                  </a:extLst>
                </a:gridCol>
                <a:gridCol w="3664267">
                  <a:extLst>
                    <a:ext uri="{9D8B030D-6E8A-4147-A177-3AD203B41FA5}">
                      <a16:colId xmlns:a16="http://schemas.microsoft.com/office/drawing/2014/main" val="3287333292"/>
                    </a:ext>
                  </a:extLst>
                </a:gridCol>
                <a:gridCol w="2973060">
                  <a:extLst>
                    <a:ext uri="{9D8B030D-6E8A-4147-A177-3AD203B41FA5}">
                      <a16:colId xmlns:a16="http://schemas.microsoft.com/office/drawing/2014/main" val="2274681166"/>
                    </a:ext>
                  </a:extLst>
                </a:gridCol>
                <a:gridCol w="3870295">
                  <a:extLst>
                    <a:ext uri="{9D8B030D-6E8A-4147-A177-3AD203B41FA5}">
                      <a16:colId xmlns:a16="http://schemas.microsoft.com/office/drawing/2014/main" val="32389184"/>
                    </a:ext>
                  </a:extLst>
                </a:gridCol>
              </a:tblGrid>
              <a:tr h="2098269">
                <a:tc>
                  <a:txBody>
                    <a:bodyPr/>
                    <a:lstStyle/>
                    <a:p>
                      <a:pPr>
                        <a:buNone/>
                      </a:pPr>
                      <a:r>
                        <a:rPr lang="en-US" sz="1100" dirty="0">
                          <a:solidFill>
                            <a:schemeClr val="tx1"/>
                          </a:solidFill>
                          <a:effectLst/>
                          <a:latin typeface="Calibri" panose="020F0502020204030204" pitchFamily="34" charset="0"/>
                          <a:cs typeface="Calibri" panose="020F0502020204030204" pitchFamily="34" charset="0"/>
                        </a:rPr>
                        <a:t>5-10</a:t>
                      </a: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900" b="0" dirty="0">
                          <a:solidFill>
                            <a:schemeClr val="tx1"/>
                          </a:solidFill>
                          <a:effectLst/>
                          <a:latin typeface="Calibri" panose="020F0502020204030204" pitchFamily="34" charset="0"/>
                          <a:cs typeface="Calibri" panose="020F0502020204030204" pitchFamily="34" charset="0"/>
                        </a:rPr>
                        <a:t>With feedback from students from starter, teacher should move to slide 6 showing images of the possum skin cloak.</a:t>
                      </a:r>
                    </a:p>
                    <a:p>
                      <a:pPr>
                        <a:buNone/>
                      </a:pPr>
                      <a:r>
                        <a:rPr lang="en-US" sz="900" b="0" dirty="0">
                          <a:solidFill>
                            <a:schemeClr val="tx1"/>
                          </a:solidFill>
                          <a:effectLst/>
                          <a:latin typeface="Calibri" panose="020F0502020204030204" pitchFamily="34" charset="0"/>
                          <a:cs typeface="Calibri" panose="020F0502020204030204" pitchFamily="34" charset="0"/>
                        </a:rPr>
                        <a:t>Teacher gives information and gathers information from pupils from looking at images. They can learn that the cloak is (also on slide 7): -</a:t>
                      </a:r>
                    </a:p>
                    <a:p>
                      <a:pPr marL="342900" lvl="0" indent="-342900">
                        <a:buFont typeface="Arial"/>
                        <a:buChar char="•"/>
                      </a:pPr>
                      <a:r>
                        <a:rPr lang="en-US" sz="900" b="0" dirty="0">
                          <a:solidFill>
                            <a:schemeClr val="tx1"/>
                          </a:solidFill>
                          <a:effectLst/>
                          <a:latin typeface="Calibri" panose="020F0502020204030204" pitchFamily="34" charset="0"/>
                          <a:cs typeface="Calibri" panose="020F0502020204030204" pitchFamily="34" charset="0"/>
                        </a:rPr>
                        <a:t>Made from possums</a:t>
                      </a:r>
                    </a:p>
                    <a:p>
                      <a:pPr marL="342900" lvl="0" indent="-342900">
                        <a:buFont typeface="Arial"/>
                        <a:buChar char="•"/>
                      </a:pPr>
                      <a:r>
                        <a:rPr lang="en-US" sz="900" b="0" dirty="0">
                          <a:solidFill>
                            <a:schemeClr val="tx1"/>
                          </a:solidFill>
                          <a:effectLst/>
                          <a:latin typeface="Calibri" panose="020F0502020204030204" pitchFamily="34" charset="0"/>
                          <a:cs typeface="Calibri" panose="020F0502020204030204" pitchFamily="34" charset="0"/>
                        </a:rPr>
                        <a:t>Key piece of Aboriginal clothing – many uses – keeping warm, wrapping/carrying babies, blanket, mattress. </a:t>
                      </a:r>
                    </a:p>
                    <a:p>
                      <a:pPr marL="342900" lvl="0" indent="-342900">
                        <a:buFont typeface="Arial"/>
                        <a:buChar char="•"/>
                      </a:pPr>
                      <a:r>
                        <a:rPr lang="en-US" sz="900" b="0" dirty="0">
                          <a:solidFill>
                            <a:schemeClr val="tx1"/>
                          </a:solidFill>
                          <a:effectLst/>
                          <a:latin typeface="Calibri" panose="020F0502020204030204" pitchFamily="34" charset="0"/>
                          <a:cs typeface="Calibri" panose="020F0502020204030204" pitchFamily="34" charset="0"/>
                        </a:rPr>
                        <a:t>Particularly worn by Aboriginal people living in South East Australia.</a:t>
                      </a:r>
                    </a:p>
                    <a:p>
                      <a:pPr marL="342900" lvl="0" indent="-342900">
                        <a:buFont typeface="Arial"/>
                        <a:buChar char="•"/>
                      </a:pPr>
                      <a:r>
                        <a:rPr lang="en-US" sz="900" b="0" dirty="0">
                          <a:solidFill>
                            <a:schemeClr val="tx1"/>
                          </a:solidFill>
                          <a:effectLst/>
                          <a:latin typeface="Calibri" panose="020F0502020204030204" pitchFamily="34" charset="0"/>
                          <a:cs typeface="Calibri" panose="020F0502020204030204" pitchFamily="34" charset="0"/>
                        </a:rPr>
                        <a:t>Important part of Aboriginal culture. Often family heir looms passed down the generations.</a:t>
                      </a:r>
                    </a:p>
                    <a:p>
                      <a:pPr marL="342900" lvl="0" indent="-342900">
                        <a:buFont typeface="Arial"/>
                        <a:buChar char="•"/>
                      </a:pPr>
                      <a:r>
                        <a:rPr lang="en-US" sz="900" b="0" dirty="0" err="1">
                          <a:solidFill>
                            <a:schemeClr val="tx1"/>
                          </a:solidFill>
                          <a:effectLst/>
                          <a:latin typeface="Calibri" panose="020F0502020204030204" pitchFamily="34" charset="0"/>
                          <a:cs typeface="Calibri" panose="020F0502020204030204" pitchFamily="34" charset="0"/>
                        </a:rPr>
                        <a:t>Colour</a:t>
                      </a:r>
                      <a:r>
                        <a:rPr lang="en-US" sz="900" b="0" dirty="0">
                          <a:solidFill>
                            <a:schemeClr val="tx1"/>
                          </a:solidFill>
                          <a:effectLst/>
                          <a:latin typeface="Calibri" panose="020F0502020204030204" pitchFamily="34" charset="0"/>
                          <a:cs typeface="Calibri" panose="020F0502020204030204" pitchFamily="34" charset="0"/>
                        </a:rPr>
                        <a:t> – the cloak is painted with natural pigments called ochre from the soil and minerals which give the cloak its earth </a:t>
                      </a:r>
                      <a:r>
                        <a:rPr lang="en-US" sz="900" b="0" dirty="0" err="1">
                          <a:solidFill>
                            <a:schemeClr val="tx1"/>
                          </a:solidFill>
                          <a:effectLst/>
                          <a:latin typeface="Calibri" panose="020F0502020204030204" pitchFamily="34" charset="0"/>
                          <a:cs typeface="Calibri" panose="020F0502020204030204" pitchFamily="34" charset="0"/>
                        </a:rPr>
                        <a:t>colours</a:t>
                      </a:r>
                      <a:r>
                        <a:rPr lang="en-US" sz="900" b="0" dirty="0">
                          <a:solidFill>
                            <a:schemeClr val="tx1"/>
                          </a:solidFill>
                          <a:effectLst/>
                          <a:latin typeface="Calibri" panose="020F0502020204030204" pitchFamily="34" charset="0"/>
                          <a:cs typeface="Calibri" panose="020F0502020204030204" pitchFamily="34" charset="0"/>
                        </a:rPr>
                        <a:t> – brown, yellow, red. These are mixed with fat to make the cloak waterproof (link with environment)</a:t>
                      </a:r>
                      <a:endParaRPr lang="en-US" sz="1800" b="0" dirty="0">
                        <a:solidFill>
                          <a:schemeClr val="tx1"/>
                        </a:solidFill>
                        <a:latin typeface="Calibri" panose="020F0502020204030204" pitchFamily="34" charset="0"/>
                        <a:cs typeface="Calibri" panose="020F0502020204030204" pitchFamily="34" charset="0"/>
                      </a:endParaRPr>
                    </a:p>
                    <a:p>
                      <a:pPr marL="342900" lvl="0" indent="-342900">
                        <a:buFont typeface="Arial"/>
                        <a:buChar char="•"/>
                      </a:pPr>
                      <a:r>
                        <a:rPr lang="en-US" sz="900" b="0" dirty="0">
                          <a:solidFill>
                            <a:schemeClr val="tx1"/>
                          </a:solidFill>
                          <a:effectLst/>
                          <a:latin typeface="Calibri" panose="020F0502020204030204" pitchFamily="34" charset="0"/>
                          <a:cs typeface="Calibri" panose="020F0502020204030204" pitchFamily="34" charset="0"/>
                        </a:rPr>
                        <a:t>Only a handful of possum skin cloaks from before 1900 have survived.</a:t>
                      </a: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1000" b="0">
                          <a:solidFill>
                            <a:schemeClr val="tx1"/>
                          </a:solidFill>
                          <a:effectLst/>
                          <a:latin typeface="Calibri" panose="020F0502020204030204" pitchFamily="34" charset="0"/>
                          <a:cs typeface="Calibri" panose="020F0502020204030204" pitchFamily="34" charset="0"/>
                        </a:rPr>
                        <a:t>Listening to teacher. No note taking required (unless teachers want them to have certain definiti</a:t>
                      </a:r>
                      <a:r>
                        <a:rPr lang="en-US" sz="1000">
                          <a:effectLst/>
                          <a:latin typeface="Calibri" panose="020F0502020204030204" pitchFamily="34" charset="0"/>
                          <a:cs typeface="Calibri" panose="020F0502020204030204" pitchFamily="34" charset="0"/>
                        </a:rPr>
                        <a:t>ons in notes).</a:t>
                      </a: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endParaRPr lang="en-US" sz="1000">
                        <a:effectLst/>
                        <a:latin typeface="Calibri" panose="020F0502020204030204" pitchFamily="34" charset="0"/>
                        <a:cs typeface="Calibri" panose="020F0502020204030204" pitchFamily="34" charset="0"/>
                      </a:endParaRP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39415732"/>
                  </a:ext>
                </a:extLst>
              </a:tr>
              <a:tr h="1219114">
                <a:tc>
                  <a:txBody>
                    <a:bodyPr/>
                    <a:lstStyle/>
                    <a:p>
                      <a:pPr>
                        <a:buNone/>
                      </a:pPr>
                      <a:r>
                        <a:rPr lang="en-US" sz="1100">
                          <a:solidFill>
                            <a:schemeClr val="tx1"/>
                          </a:solidFill>
                          <a:effectLst/>
                          <a:latin typeface="Calibri" panose="020F0502020204030204" pitchFamily="34" charset="0"/>
                          <a:cs typeface="Calibri" panose="020F0502020204030204" pitchFamily="34" charset="0"/>
                        </a:rPr>
                        <a:t>10-15</a:t>
                      </a: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1000">
                          <a:effectLst/>
                          <a:latin typeface="Calibri" panose="020F0502020204030204" pitchFamily="34" charset="0"/>
                          <a:cs typeface="Calibri" panose="020F0502020204030204" pitchFamily="34" charset="0"/>
                        </a:rPr>
                        <a:t>Teacher introduces </a:t>
                      </a:r>
                      <a:r>
                        <a:rPr lang="en-US" sz="1000" b="1">
                          <a:effectLst/>
                          <a:latin typeface="Calibri" panose="020F0502020204030204" pitchFamily="34" charset="0"/>
                          <a:cs typeface="Calibri" panose="020F0502020204030204" pitchFamily="34" charset="0"/>
                        </a:rPr>
                        <a:t>Task 1</a:t>
                      </a:r>
                      <a:r>
                        <a:rPr lang="en-US" sz="1000">
                          <a:effectLst/>
                          <a:latin typeface="Calibri" panose="020F0502020204030204" pitchFamily="34" charset="0"/>
                          <a:cs typeface="Calibri" panose="020F0502020204030204" pitchFamily="34" charset="0"/>
                        </a:rPr>
                        <a:t>. To devise a recipe for making a possum skin cloak. </a:t>
                      </a:r>
                    </a:p>
                    <a:p>
                      <a:pPr>
                        <a:buNone/>
                      </a:pPr>
                      <a:r>
                        <a:rPr lang="en-US" sz="1000">
                          <a:effectLst/>
                          <a:latin typeface="Calibri" panose="020F0502020204030204" pitchFamily="34" charset="0"/>
                          <a:cs typeface="Calibri" panose="020F0502020204030204" pitchFamily="34" charset="0"/>
                        </a:rPr>
                        <a:t>There is a slide to demonstrate what a recipe is, to helps pupils understand the task.</a:t>
                      </a:r>
                    </a:p>
                    <a:p>
                      <a:pPr>
                        <a:buNone/>
                      </a:pPr>
                      <a:endParaRPr lang="en-US" sz="1000">
                        <a:effectLst/>
                        <a:latin typeface="Calibri" panose="020F0502020204030204" pitchFamily="34" charset="0"/>
                        <a:cs typeface="Calibri" panose="020F0502020204030204" pitchFamily="34" charset="0"/>
                      </a:endParaRPr>
                    </a:p>
                    <a:p>
                      <a:pPr>
                        <a:buNone/>
                      </a:pPr>
                      <a:r>
                        <a:rPr lang="en-US" sz="1000">
                          <a:effectLst/>
                          <a:latin typeface="Calibri" panose="020F0502020204030204" pitchFamily="34" charset="0"/>
                          <a:cs typeface="Calibri" panose="020F0502020204030204" pitchFamily="34" charset="0"/>
                        </a:rPr>
                        <a:t>Teacher goes through slides 8-10 before issuing worksheets (including glossary)</a:t>
                      </a:r>
                    </a:p>
                    <a:p>
                      <a:pPr>
                        <a:buNone/>
                      </a:pPr>
                      <a:endParaRPr lang="en-US" sz="1000">
                        <a:effectLst/>
                        <a:latin typeface="Calibri" panose="020F0502020204030204" pitchFamily="34" charset="0"/>
                        <a:cs typeface="Calibri" panose="020F0502020204030204" pitchFamily="34" charset="0"/>
                      </a:endParaRP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1000">
                          <a:effectLst/>
                          <a:latin typeface="Calibri" panose="020F0502020204030204" pitchFamily="34" charset="0"/>
                          <a:cs typeface="Calibri" panose="020F0502020204030204" pitchFamily="34" charset="0"/>
                        </a:rPr>
                        <a:t>Listening to brief introduction. Note taking not required as worksheets will be issued.</a:t>
                      </a: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endParaRPr lang="en-US" sz="1000">
                        <a:effectLst/>
                        <a:latin typeface="Calibri" panose="020F0502020204030204" pitchFamily="34" charset="0"/>
                        <a:cs typeface="Calibri" panose="020F0502020204030204" pitchFamily="34" charset="0"/>
                      </a:endParaRP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51657349"/>
                  </a:ext>
                </a:extLst>
              </a:tr>
              <a:tr h="802105">
                <a:tc>
                  <a:txBody>
                    <a:bodyPr/>
                    <a:lstStyle/>
                    <a:p>
                      <a:pPr>
                        <a:buNone/>
                      </a:pPr>
                      <a:r>
                        <a:rPr lang="en-US" sz="1100">
                          <a:solidFill>
                            <a:schemeClr val="tx1"/>
                          </a:solidFill>
                          <a:effectLst/>
                          <a:latin typeface="Calibri" panose="020F0502020204030204" pitchFamily="34" charset="0"/>
                          <a:cs typeface="Calibri" panose="020F0502020204030204" pitchFamily="34" charset="0"/>
                        </a:rPr>
                        <a:t>15-30</a:t>
                      </a: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1000">
                          <a:effectLst/>
                          <a:latin typeface="Calibri" panose="020F0502020204030204" pitchFamily="34" charset="0"/>
                          <a:cs typeface="Calibri" panose="020F0502020204030204" pitchFamily="34" charset="0"/>
                        </a:rPr>
                        <a:t>Students start </a:t>
                      </a:r>
                      <a:r>
                        <a:rPr lang="en-US" sz="1000" b="1">
                          <a:effectLst/>
                          <a:latin typeface="Calibri" panose="020F0502020204030204" pitchFamily="34" charset="0"/>
                          <a:cs typeface="Calibri" panose="020F0502020204030204" pitchFamily="34" charset="0"/>
                        </a:rPr>
                        <a:t>Task 1</a:t>
                      </a:r>
                      <a:r>
                        <a:rPr lang="en-US" sz="1000">
                          <a:effectLst/>
                          <a:latin typeface="Calibri" panose="020F0502020204030204" pitchFamily="34" charset="0"/>
                          <a:cs typeface="Calibri" panose="020F0502020204030204" pitchFamily="34" charset="0"/>
                        </a:rPr>
                        <a:t>:</a:t>
                      </a:r>
                    </a:p>
                    <a:p>
                      <a:pPr>
                        <a:buNone/>
                      </a:pPr>
                      <a:endParaRPr lang="en-US" sz="1000">
                        <a:effectLst/>
                        <a:latin typeface="Calibri" panose="020F0502020204030204" pitchFamily="34" charset="0"/>
                        <a:cs typeface="Calibri" panose="020F0502020204030204" pitchFamily="34" charset="0"/>
                      </a:endParaRPr>
                    </a:p>
                    <a:p>
                      <a:pPr>
                        <a:buNone/>
                      </a:pPr>
                      <a:r>
                        <a:rPr lang="en-US" sz="1000">
                          <a:effectLst/>
                          <a:latin typeface="Calibri" panose="020F0502020204030204" pitchFamily="34" charset="0"/>
                          <a:cs typeface="Calibri" panose="020F0502020204030204" pitchFamily="34" charset="0"/>
                        </a:rPr>
                        <a:t>This can be done individually or in pairs</a:t>
                      </a:r>
                    </a:p>
                    <a:p>
                      <a:pPr>
                        <a:buNone/>
                      </a:pPr>
                      <a:endParaRPr lang="en-US" sz="1000">
                        <a:effectLst/>
                        <a:latin typeface="Calibri" panose="020F0502020204030204" pitchFamily="34" charset="0"/>
                        <a:cs typeface="Calibri" panose="020F0502020204030204" pitchFamily="34" charset="0"/>
                      </a:endParaRPr>
                    </a:p>
                    <a:p>
                      <a:pPr>
                        <a:buNone/>
                      </a:pPr>
                      <a:r>
                        <a:rPr lang="en-US" sz="1000">
                          <a:effectLst/>
                          <a:latin typeface="Calibri" panose="020F0502020204030204" pitchFamily="34" charset="0"/>
                          <a:cs typeface="Calibri" panose="020F0502020204030204" pitchFamily="34" charset="0"/>
                        </a:rPr>
                        <a:t>The glossary should be used (slide 34)</a:t>
                      </a: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1000">
                          <a:effectLst/>
                          <a:latin typeface="Calibri" panose="020F0502020204030204" pitchFamily="34" charset="0"/>
                          <a:cs typeface="Calibri" panose="020F0502020204030204" pitchFamily="34" charset="0"/>
                        </a:rPr>
                        <a:t>Pupils are to be completing the task individually (or in pairs – teacher’s choice).</a:t>
                      </a:r>
                    </a:p>
                    <a:p>
                      <a:pPr>
                        <a:buNone/>
                      </a:pPr>
                      <a:endParaRPr lang="en-US" sz="1000">
                        <a:effectLst/>
                        <a:latin typeface="Calibri" panose="020F0502020204030204" pitchFamily="34" charset="0"/>
                        <a:cs typeface="Calibri" panose="020F0502020204030204" pitchFamily="34" charset="0"/>
                      </a:endParaRP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1000">
                          <a:effectLst/>
                          <a:latin typeface="Calibri" panose="020F0502020204030204" pitchFamily="34" charset="0"/>
                          <a:cs typeface="Calibri" panose="020F0502020204030204" pitchFamily="34" charset="0"/>
                        </a:rPr>
                        <a:t>Teacher should be circulating room to see progress. The task should be followed by a class discussion. Teacher can invite responses from pupils. </a:t>
                      </a:r>
                    </a:p>
                    <a:p>
                      <a:pPr>
                        <a:buNone/>
                      </a:pPr>
                      <a:r>
                        <a:rPr lang="en-US" sz="1000">
                          <a:effectLst/>
                          <a:latin typeface="Calibri" panose="020F0502020204030204" pitchFamily="34" charset="0"/>
                          <a:cs typeface="Calibri" panose="020F0502020204030204" pitchFamily="34" charset="0"/>
                        </a:rPr>
                        <a:t>Completed table shown on slide 11</a:t>
                      </a:r>
                    </a:p>
                    <a:p>
                      <a:pPr>
                        <a:buNone/>
                      </a:pPr>
                      <a:r>
                        <a:rPr lang="en-US" sz="1000">
                          <a:effectLst/>
                          <a:latin typeface="Calibri" panose="020F0502020204030204" pitchFamily="34" charset="0"/>
                          <a:cs typeface="Calibri" panose="020F0502020204030204" pitchFamily="34" charset="0"/>
                        </a:rPr>
                        <a:t>Discussion about the skill of the Aboriginal people and link the making of possum skin cloaks to the environment is important (slides 12-13)</a:t>
                      </a: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60552884"/>
                  </a:ext>
                </a:extLst>
              </a:tr>
              <a:tr h="1215094">
                <a:tc>
                  <a:txBody>
                    <a:bodyPr/>
                    <a:lstStyle/>
                    <a:p>
                      <a:pPr>
                        <a:buNone/>
                      </a:pPr>
                      <a:r>
                        <a:rPr lang="en-US" sz="1100">
                          <a:solidFill>
                            <a:schemeClr val="tx1"/>
                          </a:solidFill>
                          <a:effectLst/>
                          <a:latin typeface="Calibri" panose="020F0502020204030204" pitchFamily="34" charset="0"/>
                          <a:cs typeface="Calibri" panose="020F0502020204030204" pitchFamily="34" charset="0"/>
                        </a:rPr>
                        <a:t>30-45</a:t>
                      </a: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1000">
                          <a:effectLst/>
                          <a:latin typeface="Calibri" panose="020F0502020204030204" pitchFamily="34" charset="0"/>
                          <a:cs typeface="Calibri" panose="020F0502020204030204" pitchFamily="34" charset="0"/>
                        </a:rPr>
                        <a:t>Teacher introduces </a:t>
                      </a:r>
                      <a:r>
                        <a:rPr lang="en-US" sz="1000" b="1">
                          <a:effectLst/>
                          <a:latin typeface="Calibri" panose="020F0502020204030204" pitchFamily="34" charset="0"/>
                          <a:cs typeface="Calibri" panose="020F0502020204030204" pitchFamily="34" charset="0"/>
                        </a:rPr>
                        <a:t>Task 2</a:t>
                      </a:r>
                      <a:r>
                        <a:rPr lang="en-US" sz="1000">
                          <a:effectLst/>
                          <a:latin typeface="Calibri" panose="020F0502020204030204" pitchFamily="34" charset="0"/>
                          <a:cs typeface="Calibri" panose="020F0502020204030204" pitchFamily="34" charset="0"/>
                        </a:rPr>
                        <a:t>  on slides 14-16</a:t>
                      </a:r>
                    </a:p>
                    <a:p>
                      <a:pPr>
                        <a:buNone/>
                      </a:pPr>
                      <a:endParaRPr lang="en-US" sz="1000">
                        <a:effectLst/>
                        <a:latin typeface="Calibri" panose="020F0502020204030204" pitchFamily="34" charset="0"/>
                        <a:cs typeface="Calibri" panose="020F0502020204030204" pitchFamily="34" charset="0"/>
                      </a:endParaRPr>
                    </a:p>
                    <a:p>
                      <a:pPr>
                        <a:buNone/>
                      </a:pPr>
                      <a:r>
                        <a:rPr lang="en-US" sz="1000">
                          <a:effectLst/>
                          <a:latin typeface="Calibri" panose="020F0502020204030204" pitchFamily="34" charset="0"/>
                          <a:cs typeface="Calibri" panose="020F0502020204030204" pitchFamily="34" charset="0"/>
                        </a:rPr>
                        <a:t>Pupils look at the writings of James Dawson to investigate the impact of white settlers on the Aboriginal way of life.</a:t>
                      </a:r>
                    </a:p>
                    <a:p>
                      <a:pPr>
                        <a:buNone/>
                      </a:pPr>
                      <a:endParaRPr lang="en-US" sz="1000">
                        <a:effectLst/>
                        <a:latin typeface="Calibri" panose="020F0502020204030204" pitchFamily="34" charset="0"/>
                        <a:cs typeface="Calibri" panose="020F0502020204030204" pitchFamily="34" charset="0"/>
                      </a:endParaRPr>
                    </a:p>
                    <a:p>
                      <a:pPr>
                        <a:buNone/>
                      </a:pPr>
                      <a:r>
                        <a:rPr lang="en-US" sz="1000">
                          <a:effectLst/>
                          <a:latin typeface="Calibri" panose="020F0502020204030204" pitchFamily="34" charset="0"/>
                          <a:cs typeface="Calibri" panose="020F0502020204030204" pitchFamily="34" charset="0"/>
                        </a:rPr>
                        <a:t>They will examine three sources which show the negative impact of white settlers on the Aboriginal way of life in terms of culture, dress, health, environment and economy. </a:t>
                      </a:r>
                    </a:p>
                    <a:p>
                      <a:pPr algn="ctr">
                        <a:buNone/>
                      </a:pPr>
                      <a:endParaRPr lang="en-US" sz="1000">
                        <a:effectLst/>
                        <a:latin typeface="Calibri" panose="020F0502020204030204" pitchFamily="34" charset="0"/>
                        <a:cs typeface="Calibri" panose="020F0502020204030204" pitchFamily="34" charset="0"/>
                      </a:endParaRP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1000">
                          <a:effectLst/>
                          <a:latin typeface="Calibri" panose="020F0502020204030204" pitchFamily="34" charset="0"/>
                          <a:cs typeface="Calibri" panose="020F0502020204030204" pitchFamily="34" charset="0"/>
                        </a:rPr>
                        <a:t>Students complete three questions using three sources.</a:t>
                      </a:r>
                    </a:p>
                    <a:p>
                      <a:pPr>
                        <a:buNone/>
                      </a:pPr>
                      <a:endParaRPr lang="en-US" sz="1000">
                        <a:effectLst/>
                        <a:latin typeface="Calibri" panose="020F0502020204030204" pitchFamily="34" charset="0"/>
                        <a:cs typeface="Calibri" panose="020F0502020204030204" pitchFamily="34" charset="0"/>
                      </a:endParaRPr>
                    </a:p>
                    <a:p>
                      <a:pPr>
                        <a:buNone/>
                      </a:pPr>
                      <a:r>
                        <a:rPr lang="en-US" sz="1000">
                          <a:effectLst/>
                          <a:latin typeface="Calibri" panose="020F0502020204030204" pitchFamily="34" charset="0"/>
                          <a:cs typeface="Calibri" panose="020F0502020204030204" pitchFamily="34" charset="0"/>
                        </a:rPr>
                        <a:t>This can be done individually or in pairs.</a:t>
                      </a: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1000">
                          <a:effectLst/>
                          <a:latin typeface="Calibri" panose="020F0502020204030204" pitchFamily="34" charset="0"/>
                          <a:cs typeface="Calibri" panose="020F0502020204030204" pitchFamily="34" charset="0"/>
                        </a:rPr>
                        <a:t>Feed back findings as whole class discussion.</a:t>
                      </a:r>
                    </a:p>
                    <a:p>
                      <a:pPr>
                        <a:buNone/>
                      </a:pPr>
                      <a:endParaRPr lang="en-US" sz="1000">
                        <a:effectLst/>
                        <a:latin typeface="Calibri" panose="020F0502020204030204" pitchFamily="34" charset="0"/>
                        <a:cs typeface="Calibri" panose="020F0502020204030204" pitchFamily="34" charset="0"/>
                      </a:endParaRPr>
                    </a:p>
                    <a:p>
                      <a:pPr>
                        <a:buNone/>
                      </a:pPr>
                      <a:r>
                        <a:rPr lang="en-US" sz="1000">
                          <a:effectLst/>
                          <a:latin typeface="Calibri" panose="020F0502020204030204" pitchFamily="34" charset="0"/>
                          <a:cs typeface="Calibri" panose="020F0502020204030204" pitchFamily="34" charset="0"/>
                        </a:rPr>
                        <a:t>Slide 17 gives findings from source analysis.</a:t>
                      </a: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92481585"/>
                  </a:ext>
                </a:extLst>
              </a:tr>
              <a:tr h="693116">
                <a:tc>
                  <a:txBody>
                    <a:bodyPr/>
                    <a:lstStyle/>
                    <a:p>
                      <a:pPr>
                        <a:buNone/>
                      </a:pPr>
                      <a:r>
                        <a:rPr lang="en-US" sz="1100">
                          <a:solidFill>
                            <a:schemeClr val="tx1"/>
                          </a:solidFill>
                          <a:effectLst/>
                          <a:latin typeface="Calibri" panose="020F0502020204030204" pitchFamily="34" charset="0"/>
                          <a:cs typeface="Calibri" panose="020F0502020204030204" pitchFamily="34" charset="0"/>
                        </a:rPr>
                        <a:t>45-50</a:t>
                      </a: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900">
                          <a:effectLst/>
                          <a:latin typeface="Calibri" panose="020F0502020204030204" pitchFamily="34" charset="0"/>
                          <a:cs typeface="Calibri" panose="020F0502020204030204" pitchFamily="34" charset="0"/>
                        </a:rPr>
                        <a:t>Plenary: Teacher introduces plenary task. This links the pupil learning back to the overall enquiry question.</a:t>
                      </a:r>
                    </a:p>
                    <a:p>
                      <a:pPr>
                        <a:buNone/>
                      </a:pPr>
                      <a:r>
                        <a:rPr lang="en-US" sz="900">
                          <a:effectLst/>
                          <a:latin typeface="Calibri" panose="020F0502020204030204" pitchFamily="34" charset="0"/>
                          <a:cs typeface="Calibri" panose="020F0502020204030204" pitchFamily="34" charset="0"/>
                        </a:rPr>
                        <a:t>Students are to write down or name one thing the possum skin cloak as taught them about the Aboriginal people, and one thing they have learnt about the impact of white settlers for the Aboriginal people. (slide 18)</a:t>
                      </a: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r>
                        <a:rPr lang="en-US" sz="1000">
                          <a:effectLst/>
                          <a:latin typeface="Calibri" panose="020F0502020204030204" pitchFamily="34" charset="0"/>
                          <a:cs typeface="Calibri" panose="020F0502020204030204" pitchFamily="34" charset="0"/>
                        </a:rPr>
                        <a:t>Pupils can either write down their answer, or express it verbally. Alternatively they could write it on a </a:t>
                      </a:r>
                      <a:r>
                        <a:rPr lang="en-US" sz="1000" err="1">
                          <a:effectLst/>
                          <a:latin typeface="Calibri" panose="020F0502020204030204" pitchFamily="34" charset="0"/>
                          <a:cs typeface="Calibri" panose="020F0502020204030204" pitchFamily="34" charset="0"/>
                        </a:rPr>
                        <a:t>post-it</a:t>
                      </a:r>
                      <a:r>
                        <a:rPr lang="en-US" sz="1000">
                          <a:effectLst/>
                          <a:latin typeface="Calibri" panose="020F0502020204030204" pitchFamily="34" charset="0"/>
                          <a:cs typeface="Calibri" panose="020F0502020204030204" pitchFamily="34" charset="0"/>
                        </a:rPr>
                        <a:t> note and post it on the wall before they leave the classroom.</a:t>
                      </a: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buNone/>
                      </a:pPr>
                      <a:endParaRPr lang="en-US" sz="800">
                        <a:effectLst/>
                        <a:latin typeface="Calibri" panose="020F0502020204030204" pitchFamily="34" charset="0"/>
                        <a:cs typeface="Calibri" panose="020F0502020204030204" pitchFamily="34" charset="0"/>
                      </a:endParaRP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55235730"/>
                  </a:ext>
                </a:extLst>
              </a:tr>
              <a:tr h="731469">
                <a:tc gridSpan="4">
                  <a:txBody>
                    <a:bodyPr/>
                    <a:lstStyle/>
                    <a:p>
                      <a:pPr>
                        <a:buNone/>
                      </a:pPr>
                      <a:r>
                        <a:rPr lang="en-US" sz="800" b="1" dirty="0">
                          <a:effectLst/>
                          <a:latin typeface="Calibri" panose="020F0502020204030204" pitchFamily="34" charset="0"/>
                          <a:cs typeface="Calibri" panose="020F0502020204030204" pitchFamily="34" charset="0"/>
                        </a:rPr>
                        <a:t>Home learning: (if necessary/ appropriate)</a:t>
                      </a:r>
                      <a:endParaRPr lang="en-US" sz="800" dirty="0">
                        <a:effectLst/>
                        <a:latin typeface="Calibri" panose="020F0502020204030204" pitchFamily="34" charset="0"/>
                        <a:cs typeface="Calibri" panose="020F0502020204030204" pitchFamily="34" charset="0"/>
                      </a:endParaRPr>
                    </a:p>
                    <a:p>
                      <a:pPr lvl="0" algn="l">
                        <a:lnSpc>
                          <a:spcPct val="100000"/>
                        </a:lnSpc>
                        <a:spcBef>
                          <a:spcPts val="0"/>
                        </a:spcBef>
                        <a:spcAft>
                          <a:spcPts val="0"/>
                        </a:spcAft>
                        <a:buNone/>
                      </a:pPr>
                      <a:r>
                        <a:rPr lang="en-US" sz="800" b="1" i="0" u="none" strike="noStrike" noProof="0" dirty="0">
                          <a:solidFill>
                            <a:schemeClr val="tx1"/>
                          </a:solidFill>
                          <a:effectLst/>
                          <a:latin typeface="Calibri" panose="020F0502020204030204" pitchFamily="34" charset="0"/>
                          <a:cs typeface="Calibri" panose="020F0502020204030204" pitchFamily="34" charset="0"/>
                        </a:rPr>
                        <a:t>Home learning: (if necessary/ appropriate)</a:t>
                      </a:r>
                    </a:p>
                    <a:p>
                      <a:pPr lvl="0" algn="l">
                        <a:lnSpc>
                          <a:spcPct val="100000"/>
                        </a:lnSpc>
                        <a:spcBef>
                          <a:spcPts val="0"/>
                        </a:spcBef>
                        <a:spcAft>
                          <a:spcPts val="0"/>
                        </a:spcAft>
                        <a:buNone/>
                      </a:pPr>
                      <a:r>
                        <a:rPr lang="en-US" sz="800" b="0" i="0" u="none" strike="noStrike" noProof="0" dirty="0">
                          <a:solidFill>
                            <a:schemeClr val="tx1"/>
                          </a:solidFill>
                          <a:effectLst/>
                          <a:latin typeface="Calibri" panose="020F0502020204030204" pitchFamily="34" charset="0"/>
                          <a:cs typeface="Calibri" panose="020F0502020204030204" pitchFamily="34" charset="0"/>
                        </a:rPr>
                        <a:t>A home or extension task could be to further explore the possum skin cloak through the AIATSIS website</a:t>
                      </a:r>
                      <a:endParaRPr lang="en-US" sz="1800" dirty="0">
                        <a:solidFill>
                          <a:schemeClr val="tx1"/>
                        </a:solidFill>
                        <a:latin typeface="Calibri" panose="020F0502020204030204" pitchFamily="34" charset="0"/>
                        <a:cs typeface="Calibri" panose="020F0502020204030204" pitchFamily="34" charset="0"/>
                      </a:endParaRPr>
                    </a:p>
                    <a:p>
                      <a:pPr lvl="0" algn="l">
                        <a:lnSpc>
                          <a:spcPct val="100000"/>
                        </a:lnSpc>
                        <a:spcBef>
                          <a:spcPts val="0"/>
                        </a:spcBef>
                        <a:spcAft>
                          <a:spcPts val="0"/>
                        </a:spcAft>
                        <a:buNone/>
                      </a:pPr>
                      <a:r>
                        <a:rPr lang="en-US" sz="800" b="0" i="0" u="none" strike="noStrike" noProof="0" dirty="0">
                          <a:solidFill>
                            <a:schemeClr val="tx1"/>
                          </a:solidFill>
                          <a:effectLst/>
                          <a:latin typeface="Calibri" panose="020F0502020204030204" pitchFamily="34" charset="0"/>
                          <a:cs typeface="Calibri" panose="020F0502020204030204" pitchFamily="34" charset="0"/>
                        </a:rPr>
                        <a:t> </a:t>
                      </a:r>
                      <a:r>
                        <a:rPr lang="en-US" sz="800" b="0" i="0" u="none" strike="noStrike" noProof="0" dirty="0">
                          <a:solidFill>
                            <a:schemeClr val="tx1"/>
                          </a:solidFill>
                          <a:effectLst/>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https://aiatsis.gov.au/explore/possum-skin-cloak#:~:text=Once%20an%20everyday%20item%20for,together%20to%20wrap%20a%20baby.</a:t>
                      </a:r>
                      <a:r>
                        <a:rPr lang="en-US" sz="800" b="0" i="0" u="none" strike="noStrike" noProof="0" dirty="0">
                          <a:solidFill>
                            <a:schemeClr val="tx1"/>
                          </a:solidFill>
                          <a:effectLst/>
                          <a:latin typeface="Calibri" panose="020F0502020204030204" pitchFamily="34" charset="0"/>
                          <a:cs typeface="Calibri" panose="020F0502020204030204" pitchFamily="34" charset="0"/>
                        </a:rPr>
                        <a:t> </a:t>
                      </a:r>
                      <a:endParaRPr lang="en-US" sz="1800" dirty="0">
                        <a:solidFill>
                          <a:schemeClr val="tx1"/>
                        </a:solidFill>
                        <a:latin typeface="Calibri" panose="020F0502020204030204" pitchFamily="34" charset="0"/>
                        <a:cs typeface="Calibri" panose="020F0502020204030204" pitchFamily="34" charset="0"/>
                      </a:endParaRPr>
                    </a:p>
                    <a:p>
                      <a:pPr lvl="0" algn="l">
                        <a:lnSpc>
                          <a:spcPct val="100000"/>
                        </a:lnSpc>
                        <a:spcBef>
                          <a:spcPts val="0"/>
                        </a:spcBef>
                        <a:spcAft>
                          <a:spcPts val="0"/>
                        </a:spcAft>
                        <a:buNone/>
                      </a:pPr>
                      <a:r>
                        <a:rPr lang="en-US" sz="800" b="0" i="0" u="none" strike="noStrike" noProof="0" dirty="0">
                          <a:solidFill>
                            <a:schemeClr val="tx1"/>
                          </a:solidFill>
                          <a:effectLst/>
                          <a:latin typeface="Calibri" panose="020F0502020204030204" pitchFamily="34" charset="0"/>
                          <a:cs typeface="Calibri" panose="020F0502020204030204" pitchFamily="34" charset="0"/>
                        </a:rPr>
                        <a:t>This is Australia’s National institution focused on the diverse history, culture and heritage of the Aboriginal people and Torres Strait Islanders. [slide 19]</a:t>
                      </a:r>
                      <a:endParaRPr lang="en-US" sz="1800" dirty="0">
                        <a:solidFill>
                          <a:schemeClr val="tx1"/>
                        </a:solidFill>
                        <a:latin typeface="Calibri" panose="020F0502020204030204" pitchFamily="34" charset="0"/>
                        <a:cs typeface="Calibri" panose="020F0502020204030204" pitchFamily="34" charset="0"/>
                      </a:endParaRPr>
                    </a:p>
                    <a:p>
                      <a:pPr>
                        <a:buNone/>
                      </a:pPr>
                      <a:endParaRPr lang="en-US" sz="800" dirty="0">
                        <a:solidFill>
                          <a:schemeClr val="tx1"/>
                        </a:solidFill>
                        <a:effectLst/>
                        <a:latin typeface="Calibri" panose="020F0502020204030204" pitchFamily="34" charset="0"/>
                        <a:cs typeface="Calibri" panose="020F0502020204030204" pitchFamily="34" charset="0"/>
                      </a:endParaRPr>
                    </a:p>
                  </a:txBody>
                  <a:tcPr marL="29135" marR="291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384976528"/>
                  </a:ext>
                </a:extLst>
              </a:tr>
            </a:tbl>
          </a:graphicData>
        </a:graphic>
      </p:graphicFrame>
    </p:spTree>
    <p:extLst>
      <p:ext uri="{BB962C8B-B14F-4D97-AF65-F5344CB8AC3E}">
        <p14:creationId xmlns:p14="http://schemas.microsoft.com/office/powerpoint/2010/main" val="10256620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F59B5-02E0-F3D2-D448-1A5F63D8B5DD}"/>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0C83945D-BFB2-423A-A8DC-B177ACBBDDAD}"/>
              </a:ext>
            </a:extLst>
          </p:cNvPr>
          <p:cNvSpPr>
            <a:spLocks noGrp="1"/>
          </p:cNvSpPr>
          <p:nvPr>
            <p:ph type="body" sz="quarter" idx="11"/>
          </p:nvPr>
        </p:nvSpPr>
        <p:spPr/>
        <p:txBody>
          <a:bodyPr/>
          <a:lstStyle/>
          <a:p>
            <a:r>
              <a:rPr lang="en-GB"/>
              <a:t>Impact on Australia</a:t>
            </a:r>
          </a:p>
        </p:txBody>
      </p:sp>
      <p:sp>
        <p:nvSpPr>
          <p:cNvPr id="7" name="Text Placeholder 6">
            <a:extLst>
              <a:ext uri="{FF2B5EF4-FFF2-40B4-BE49-F238E27FC236}">
                <a16:creationId xmlns:a16="http://schemas.microsoft.com/office/drawing/2014/main" id="{2EE046CB-987D-D68E-F3CF-287AE92E51E4}"/>
              </a:ext>
            </a:extLst>
          </p:cNvPr>
          <p:cNvSpPr>
            <a:spLocks noGrp="1"/>
          </p:cNvSpPr>
          <p:nvPr>
            <p:ph type="body" sz="quarter" idx="10"/>
          </p:nvPr>
        </p:nvSpPr>
        <p:spPr/>
        <p:txBody>
          <a:bodyPr>
            <a:normAutofit/>
          </a:bodyPr>
          <a:lstStyle/>
          <a:p>
            <a:r>
              <a:rPr lang="en-US" sz="4800" dirty="0">
                <a:solidFill>
                  <a:schemeClr val="bg2">
                    <a:lumMod val="25000"/>
                  </a:schemeClr>
                </a:solidFill>
                <a:latin typeface="Calibri" panose="020F0502020204030204" pitchFamily="34" charset="0"/>
                <a:cs typeface="Calibri" panose="020F0502020204030204" pitchFamily="34" charset="0"/>
              </a:rPr>
              <a:t>For the Teacher</a:t>
            </a:r>
            <a:br>
              <a:rPr lang="en-US" sz="4800" dirty="0">
                <a:solidFill>
                  <a:schemeClr val="bg2">
                    <a:lumMod val="25000"/>
                  </a:schemeClr>
                </a:solidFill>
                <a:latin typeface="Calibri" panose="020F0502020204030204" pitchFamily="34" charset="0"/>
                <a:cs typeface="Calibri" panose="020F0502020204030204" pitchFamily="34" charset="0"/>
              </a:rPr>
            </a:br>
            <a:br>
              <a:rPr lang="en-US" sz="4800" dirty="0">
                <a:solidFill>
                  <a:schemeClr val="bg2">
                    <a:lumMod val="25000"/>
                  </a:schemeClr>
                </a:solidFill>
                <a:latin typeface="Calibri" panose="020F0502020204030204" pitchFamily="34" charset="0"/>
                <a:cs typeface="Calibri" panose="020F0502020204030204" pitchFamily="34" charset="0"/>
              </a:rPr>
            </a:br>
            <a:r>
              <a:rPr lang="en-US" sz="4800" dirty="0">
                <a:solidFill>
                  <a:schemeClr val="bg2">
                    <a:lumMod val="25000"/>
                  </a:schemeClr>
                </a:solidFill>
                <a:latin typeface="Calibri" panose="020F0502020204030204" pitchFamily="34" charset="0"/>
                <a:cs typeface="Calibri" panose="020F0502020204030204" pitchFamily="34" charset="0"/>
              </a:rPr>
              <a:t>Learner Worksheets</a:t>
            </a:r>
            <a:endParaRPr lang="en-GB" sz="4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473817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1D9AC66-11A8-CDEB-11AA-5AB94F983912}"/>
              </a:ext>
            </a:extLst>
          </p:cNvPr>
          <p:cNvSpPr>
            <a:spLocks noGrp="1"/>
          </p:cNvSpPr>
          <p:nvPr>
            <p:ph type="title"/>
          </p:nvPr>
        </p:nvSpPr>
        <p:spPr>
          <a:xfrm>
            <a:off x="838569" y="238077"/>
            <a:ext cx="10514862" cy="688563"/>
          </a:xfrm>
        </p:spPr>
        <p:txBody>
          <a:bodyPr>
            <a:noAutofit/>
          </a:bodyPr>
          <a:lstStyle/>
          <a:p>
            <a:r>
              <a:rPr lang="en-GB">
                <a:latin typeface="Calibri" panose="020F0502020204030204" pitchFamily="34" charset="0"/>
                <a:cs typeface="Calibri" panose="020F0502020204030204" pitchFamily="34" charset="0"/>
              </a:rPr>
              <a:t>Glossary</a:t>
            </a:r>
          </a:p>
        </p:txBody>
      </p:sp>
      <p:sp>
        <p:nvSpPr>
          <p:cNvPr id="5" name="Content Placeholder 4">
            <a:extLst>
              <a:ext uri="{FF2B5EF4-FFF2-40B4-BE49-F238E27FC236}">
                <a16:creationId xmlns:a16="http://schemas.microsoft.com/office/drawing/2014/main" id="{982DD7A9-C726-4682-BBA3-9F71BDF4305E}"/>
              </a:ext>
            </a:extLst>
          </p:cNvPr>
          <p:cNvSpPr>
            <a:spLocks noGrp="1"/>
          </p:cNvSpPr>
          <p:nvPr>
            <p:ph sz="half" idx="1"/>
          </p:nvPr>
        </p:nvSpPr>
        <p:spPr>
          <a:xfrm>
            <a:off x="320446" y="1231420"/>
            <a:ext cx="5516493" cy="4785024"/>
          </a:xfrm>
          <a:ln w="19050">
            <a:solidFill>
              <a:schemeClr val="tx1"/>
            </a:solidFill>
          </a:ln>
        </p:spPr>
        <p:txBody>
          <a:bodyPr vert="horz" lIns="91434" tIns="45717" rIns="91434" bIns="45717" rtlCol="0" anchor="t">
            <a:noAutofit/>
          </a:bodyPr>
          <a:lstStyle/>
          <a:p>
            <a:pPr>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Bark</a:t>
            </a:r>
            <a:r>
              <a:rPr lang="en-US" sz="1600">
                <a:latin typeface="Calibri" panose="020F0502020204030204" pitchFamily="34" charset="0"/>
                <a:ea typeface="Times New Roman" panose="02020603050405020304" pitchFamily="18" charset="0"/>
                <a:cs typeface="Calibri" panose="020F0502020204030204" pitchFamily="34" charset="0"/>
              </a:rPr>
              <a:t> - tough outer layer of a tree trunk or plant.  </a:t>
            </a:r>
            <a:endParaRPr lang="en-GB" sz="1600">
              <a:latin typeface="Calibri" panose="020F0502020204030204" pitchFamily="34" charset="0"/>
              <a:ea typeface="Times New Roman" panose="02020603050405020304" pitchFamily="18" charset="0"/>
              <a:cs typeface="Calibri" panose="020F0502020204030204" pitchFamily="34" charset="0"/>
            </a:endParaRPr>
          </a:p>
          <a:p>
            <a:pPr>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Brush kangaroo </a:t>
            </a:r>
            <a:r>
              <a:rPr lang="en-US" sz="1600">
                <a:latin typeface="Calibri" panose="020F0502020204030204" pitchFamily="34" charset="0"/>
                <a:ea typeface="Times New Roman" panose="02020603050405020304" pitchFamily="18" charset="0"/>
                <a:cs typeface="Calibri" panose="020F0502020204030204" pitchFamily="34" charset="0"/>
              </a:rPr>
              <a:t>- a type of wallaby</a:t>
            </a:r>
            <a:endParaRPr lang="en-GB" sz="1600">
              <a:latin typeface="Calibri" panose="020F0502020204030204" pitchFamily="34" charset="0"/>
              <a:ea typeface="Times New Roman" panose="02020603050405020304" pitchFamily="18" charset="0"/>
              <a:cs typeface="Calibri" panose="020F0502020204030204" pitchFamily="34" charset="0"/>
            </a:endParaRPr>
          </a:p>
          <a:p>
            <a:pPr>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Constitution</a:t>
            </a:r>
            <a:r>
              <a:rPr lang="en-US" sz="1600">
                <a:latin typeface="Calibri" panose="020F0502020204030204" pitchFamily="34" charset="0"/>
                <a:ea typeface="Times New Roman" panose="02020603050405020304" pitchFamily="18" charset="0"/>
                <a:cs typeface="Calibri" panose="020F0502020204030204" pitchFamily="34" charset="0"/>
              </a:rPr>
              <a:t> - the body’s health and strength</a:t>
            </a:r>
            <a:endParaRPr lang="en-GB" sz="1600">
              <a:latin typeface="Calibri" panose="020F0502020204030204" pitchFamily="34" charset="0"/>
              <a:ea typeface="Times New Roman" panose="02020603050405020304" pitchFamily="18" charset="0"/>
              <a:cs typeface="Calibri" panose="020F0502020204030204" pitchFamily="34" charset="0"/>
            </a:endParaRPr>
          </a:p>
          <a:p>
            <a:pPr>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Esteemed </a:t>
            </a:r>
            <a:r>
              <a:rPr lang="en-US" sz="1600">
                <a:latin typeface="Calibri" panose="020F0502020204030204" pitchFamily="34" charset="0"/>
                <a:ea typeface="Times New Roman" panose="02020603050405020304" pitchFamily="18" charset="0"/>
                <a:cs typeface="Calibri" panose="020F0502020204030204" pitchFamily="34" charset="0"/>
              </a:rPr>
              <a:t>- highly regarded or respected</a:t>
            </a:r>
            <a:endParaRPr lang="en-GB" sz="1600">
              <a:latin typeface="Calibri" panose="020F0502020204030204" pitchFamily="34" charset="0"/>
              <a:ea typeface="Times New Roman" panose="02020603050405020304" pitchFamily="18" charset="0"/>
              <a:cs typeface="Calibri" panose="020F0502020204030204" pitchFamily="34" charset="0"/>
            </a:endParaRPr>
          </a:p>
          <a:p>
            <a:pPr>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Emu</a:t>
            </a:r>
            <a:r>
              <a:rPr lang="en-US" sz="1600">
                <a:latin typeface="Calibri" panose="020F0502020204030204" pitchFamily="34" charset="0"/>
                <a:ea typeface="Times New Roman" panose="02020603050405020304" pitchFamily="18" charset="0"/>
                <a:cs typeface="Calibri" panose="020F0502020204030204" pitchFamily="34" charset="0"/>
              </a:rPr>
              <a:t> - A large flightless bird found in Australia. Similar to a small ostrich.</a:t>
            </a:r>
            <a:endParaRPr lang="en-GB" sz="1600">
              <a:latin typeface="Calibri" panose="020F0502020204030204" pitchFamily="34" charset="0"/>
              <a:ea typeface="Times New Roman" panose="02020603050405020304" pitchFamily="18" charset="0"/>
              <a:cs typeface="Calibri" panose="020F0502020204030204" pitchFamily="34" charset="0"/>
            </a:endParaRPr>
          </a:p>
          <a:p>
            <a:pPr>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Flesh side </a:t>
            </a:r>
            <a:r>
              <a:rPr lang="en-US" sz="1600">
                <a:latin typeface="Calibri" panose="020F0502020204030204" pitchFamily="34" charset="0"/>
                <a:ea typeface="Times New Roman" panose="02020603050405020304" pitchFamily="18" charset="0"/>
                <a:cs typeface="Calibri" panose="020F0502020204030204" pitchFamily="34" charset="0"/>
              </a:rPr>
              <a:t>- the side of the skin that does not have fur on it</a:t>
            </a:r>
            <a:endParaRPr lang="en-GB" sz="1600">
              <a:latin typeface="Calibri" panose="020F0502020204030204" pitchFamily="34" charset="0"/>
              <a:ea typeface="Times New Roman" panose="02020603050405020304" pitchFamily="18" charset="0"/>
              <a:cs typeface="Calibri" panose="020F0502020204030204" pitchFamily="34" charset="0"/>
            </a:endParaRPr>
          </a:p>
          <a:p>
            <a:pPr>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Inferior </a:t>
            </a:r>
            <a:r>
              <a:rPr lang="en-US" sz="1600">
                <a:latin typeface="Calibri" panose="020F0502020204030204" pitchFamily="34" charset="0"/>
                <a:ea typeface="Times New Roman" panose="02020603050405020304" pitchFamily="18" charset="0"/>
                <a:cs typeface="Calibri" panose="020F0502020204030204" pitchFamily="34" charset="0"/>
              </a:rPr>
              <a:t>- lower in quality or status</a:t>
            </a:r>
            <a:endParaRPr lang="en-GB" sz="1600">
              <a:latin typeface="Calibri" panose="020F0502020204030204" pitchFamily="34" charset="0"/>
              <a:ea typeface="Times New Roman" panose="02020603050405020304" pitchFamily="18" charset="0"/>
              <a:cs typeface="Calibri" panose="020F0502020204030204" pitchFamily="34" charset="0"/>
            </a:endParaRPr>
          </a:p>
          <a:p>
            <a:pPr>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Mussel shells - </a:t>
            </a:r>
            <a:r>
              <a:rPr lang="en-US" sz="1600">
                <a:latin typeface="Calibri" panose="020F0502020204030204" pitchFamily="34" charset="0"/>
                <a:ea typeface="Times New Roman" panose="02020603050405020304" pitchFamily="18" charset="0"/>
                <a:cs typeface="Calibri" panose="020F0502020204030204" pitchFamily="34" charset="0"/>
              </a:rPr>
              <a:t>The shell of a sea creature (</a:t>
            </a:r>
            <a:r>
              <a:rPr lang="en-US" sz="1600" err="1">
                <a:latin typeface="Calibri" panose="020F0502020204030204" pitchFamily="34" charset="0"/>
                <a:ea typeface="Times New Roman" panose="02020603050405020304" pitchFamily="18" charset="0"/>
                <a:cs typeface="Calibri" panose="020F0502020204030204" pitchFamily="34" charset="0"/>
              </a:rPr>
              <a:t>molluscs</a:t>
            </a:r>
            <a:r>
              <a:rPr lang="en-US" sz="1600">
                <a:latin typeface="Calibri" panose="020F0502020204030204" pitchFamily="34" charset="0"/>
                <a:ea typeface="Times New Roman" panose="02020603050405020304" pitchFamily="18" charset="0"/>
                <a:cs typeface="Calibri" panose="020F0502020204030204" pitchFamily="34" charset="0"/>
              </a:rPr>
              <a:t>). The shell is </a:t>
            </a:r>
            <a:r>
              <a:rPr lang="en-US" sz="1600" b="1">
                <a:latin typeface="Calibri" panose="020F0502020204030204" pitchFamily="34" charset="0"/>
                <a:ea typeface="Times New Roman" panose="02020603050405020304" pitchFamily="18" charset="0"/>
                <a:cs typeface="Calibri" panose="020F0502020204030204" pitchFamily="34" charset="0"/>
              </a:rPr>
              <a:t>hard.</a:t>
            </a:r>
          </a:p>
          <a:p>
            <a:pPr marL="0" indent="0">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Opossum -</a:t>
            </a:r>
            <a:r>
              <a:rPr lang="en-US" sz="1600">
                <a:latin typeface="Calibri" panose="020F0502020204030204" pitchFamily="34" charset="0"/>
                <a:ea typeface="Times New Roman" panose="02020603050405020304" pitchFamily="18" charset="0"/>
                <a:cs typeface="Calibri" panose="020F0502020204030204" pitchFamily="34" charset="0"/>
              </a:rPr>
              <a:t> is the same as possum; an Australian animal (marsupial) that lives in trees.</a:t>
            </a:r>
            <a:endParaRPr lang="en-GB" sz="1600">
              <a:latin typeface="Calibri" panose="020F0502020204030204" pitchFamily="34" charset="0"/>
              <a:ea typeface="Times New Roman" panose="02020603050405020304" pitchFamily="18" charset="0"/>
              <a:cs typeface="Calibri" panose="020F0502020204030204" pitchFamily="34" charset="0"/>
            </a:endParaRPr>
          </a:p>
        </p:txBody>
      </p:sp>
      <p:sp>
        <p:nvSpPr>
          <p:cNvPr id="6" name="Content Placeholder 5">
            <a:extLst>
              <a:ext uri="{FF2B5EF4-FFF2-40B4-BE49-F238E27FC236}">
                <a16:creationId xmlns:a16="http://schemas.microsoft.com/office/drawing/2014/main" id="{6FFD7D6A-C754-FD79-9A42-B3299BBA0B05}"/>
              </a:ext>
            </a:extLst>
          </p:cNvPr>
          <p:cNvSpPr>
            <a:spLocks noGrp="1"/>
          </p:cNvSpPr>
          <p:nvPr>
            <p:ph sz="half" idx="2"/>
          </p:nvPr>
        </p:nvSpPr>
        <p:spPr>
          <a:xfrm>
            <a:off x="6096000" y="1206339"/>
            <a:ext cx="5394581" cy="4810105"/>
          </a:xfrm>
          <a:ln w="19050">
            <a:solidFill>
              <a:schemeClr val="tx1"/>
            </a:solidFill>
          </a:ln>
        </p:spPr>
        <p:txBody>
          <a:bodyPr vert="horz" lIns="91434" tIns="45717" rIns="91434" bIns="45717" rtlCol="0" anchor="t">
            <a:normAutofit fontScale="92500" lnSpcReduction="10000"/>
          </a:bodyPr>
          <a:lstStyle/>
          <a:p>
            <a:pPr>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Ornamentation</a:t>
            </a:r>
            <a:r>
              <a:rPr lang="en-US" sz="1600">
                <a:latin typeface="Calibri" panose="020F0502020204030204" pitchFamily="34" charset="0"/>
                <a:ea typeface="Times New Roman" panose="02020603050405020304" pitchFamily="18" charset="0"/>
                <a:cs typeface="Calibri" panose="020F0502020204030204" pitchFamily="34" charset="0"/>
              </a:rPr>
              <a:t> - decoration</a:t>
            </a:r>
            <a:endParaRPr lang="en-GB" sz="1600">
              <a:latin typeface="Calibri" panose="020F0502020204030204" pitchFamily="34" charset="0"/>
              <a:ea typeface="Times New Roman" panose="02020603050405020304" pitchFamily="18" charset="0"/>
              <a:cs typeface="Calibri" panose="020F0502020204030204" pitchFamily="34" charset="0"/>
            </a:endParaRPr>
          </a:p>
          <a:p>
            <a:pPr>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Pliable</a:t>
            </a:r>
            <a:r>
              <a:rPr lang="en-US" sz="1600">
                <a:latin typeface="Calibri" panose="020F0502020204030204" pitchFamily="34" charset="0"/>
                <a:ea typeface="Times New Roman" panose="02020603050405020304" pitchFamily="18" charset="0"/>
                <a:cs typeface="Calibri" panose="020F0502020204030204" pitchFamily="34" charset="0"/>
              </a:rPr>
              <a:t> - flexible</a:t>
            </a:r>
            <a:endParaRPr lang="en-GB" sz="1600">
              <a:latin typeface="Calibri" panose="020F0502020204030204" pitchFamily="34" charset="0"/>
              <a:ea typeface="Times New Roman" panose="02020603050405020304" pitchFamily="18" charset="0"/>
              <a:cs typeface="Calibri" panose="020F0502020204030204" pitchFamily="34" charset="0"/>
            </a:endParaRPr>
          </a:p>
          <a:p>
            <a:pPr>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Primitive</a:t>
            </a:r>
            <a:r>
              <a:rPr lang="en-US" sz="1600">
                <a:latin typeface="Calibri" panose="020F0502020204030204" pitchFamily="34" charset="0"/>
                <a:ea typeface="Times New Roman" panose="02020603050405020304" pitchFamily="18" charset="0"/>
                <a:cs typeface="Calibri" panose="020F0502020204030204" pitchFamily="34" charset="0"/>
              </a:rPr>
              <a:t> - simple, unsophisticated, less skilled.</a:t>
            </a:r>
            <a:endParaRPr lang="en-GB" sz="1600">
              <a:latin typeface="Calibri" panose="020F0502020204030204" pitchFamily="34" charset="0"/>
              <a:ea typeface="Times New Roman" panose="02020603050405020304" pitchFamily="18" charset="0"/>
              <a:cs typeface="Calibri" panose="020F0502020204030204" pitchFamily="34" charset="0"/>
            </a:endParaRPr>
          </a:p>
          <a:p>
            <a:pPr>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Pulmonary </a:t>
            </a:r>
            <a:r>
              <a:rPr lang="en-US" sz="1600">
                <a:latin typeface="Calibri" panose="020F0502020204030204" pitchFamily="34" charset="0"/>
                <a:ea typeface="Times New Roman" panose="02020603050405020304" pitchFamily="18" charset="0"/>
                <a:cs typeface="Calibri" panose="020F0502020204030204" pitchFamily="34" charset="0"/>
              </a:rPr>
              <a:t>- lung</a:t>
            </a:r>
            <a:endParaRPr lang="en-GB" sz="1600">
              <a:latin typeface="Calibri" panose="020F0502020204030204" pitchFamily="34" charset="0"/>
              <a:ea typeface="Times New Roman" panose="02020603050405020304" pitchFamily="18" charset="0"/>
              <a:cs typeface="Calibri" panose="020F0502020204030204" pitchFamily="34" charset="0"/>
            </a:endParaRPr>
          </a:p>
          <a:p>
            <a:pPr marL="0" indent="0">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Reed</a:t>
            </a:r>
            <a:r>
              <a:rPr lang="en-US" sz="1600">
                <a:latin typeface="Calibri" panose="020F0502020204030204" pitchFamily="34" charset="0"/>
                <a:ea typeface="Times New Roman" panose="02020603050405020304" pitchFamily="18" charset="0"/>
                <a:cs typeface="Calibri" panose="020F0502020204030204" pitchFamily="34" charset="0"/>
              </a:rPr>
              <a:t> - a grass-like plant that is tough and can be used to make tools and utensils.</a:t>
            </a:r>
            <a:endParaRPr lang="en-GB" sz="1600">
              <a:latin typeface="Calibri" panose="020F0502020204030204" pitchFamily="34" charset="0"/>
              <a:ea typeface="Times New Roman" panose="02020603050405020304" pitchFamily="18" charset="0"/>
              <a:cs typeface="Calibri" panose="020F0502020204030204" pitchFamily="34" charset="0"/>
            </a:endParaRPr>
          </a:p>
          <a:p>
            <a:pPr>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Rug </a:t>
            </a:r>
            <a:r>
              <a:rPr lang="en-US" sz="1600">
                <a:latin typeface="Calibri" panose="020F0502020204030204" pitchFamily="34" charset="0"/>
                <a:ea typeface="Times New Roman" panose="02020603050405020304" pitchFamily="18" charset="0"/>
                <a:cs typeface="Calibri" panose="020F0502020204030204" pitchFamily="34" charset="0"/>
              </a:rPr>
              <a:t>- cloak</a:t>
            </a:r>
            <a:endParaRPr lang="en-GB" sz="1600">
              <a:latin typeface="Calibri" panose="020F0502020204030204" pitchFamily="34" charset="0"/>
              <a:ea typeface="Times New Roman" panose="02020603050405020304" pitchFamily="18" charset="0"/>
              <a:cs typeface="Calibri" panose="020F0502020204030204" pitchFamily="34" charset="0"/>
            </a:endParaRPr>
          </a:p>
          <a:p>
            <a:pPr>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Sinew</a:t>
            </a:r>
            <a:r>
              <a:rPr lang="en-US" sz="1600">
                <a:latin typeface="Calibri" panose="020F0502020204030204" pitchFamily="34" charset="0"/>
                <a:ea typeface="Times New Roman" panose="02020603050405020304" pitchFamily="18" charset="0"/>
                <a:cs typeface="Calibri" panose="020F0502020204030204" pitchFamily="34" charset="0"/>
              </a:rPr>
              <a:t> - a tough band of fibrous tissue linking muscle to bone</a:t>
            </a:r>
            <a:endParaRPr lang="en-GB" sz="1600">
              <a:latin typeface="Calibri" panose="020F0502020204030204" pitchFamily="34" charset="0"/>
              <a:ea typeface="Times New Roman" panose="02020603050405020304" pitchFamily="18" charset="0"/>
              <a:cs typeface="Calibri" panose="020F0502020204030204" pitchFamily="34" charset="0"/>
            </a:endParaRPr>
          </a:p>
          <a:p>
            <a:pPr>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Thread</a:t>
            </a:r>
            <a:r>
              <a:rPr lang="en-US" sz="1600">
                <a:latin typeface="Calibri" panose="020F0502020204030204" pitchFamily="34" charset="0"/>
                <a:ea typeface="Times New Roman" panose="02020603050405020304" pitchFamily="18" charset="0"/>
                <a:cs typeface="Calibri" panose="020F0502020204030204" pitchFamily="34" charset="0"/>
              </a:rPr>
              <a:t> - a long strand of </a:t>
            </a:r>
            <a:r>
              <a:rPr lang="en-US" sz="1600" err="1">
                <a:latin typeface="Calibri" panose="020F0502020204030204" pitchFamily="34" charset="0"/>
                <a:ea typeface="Times New Roman" panose="02020603050405020304" pitchFamily="18" charset="0"/>
                <a:cs typeface="Calibri" panose="020F0502020204030204" pitchFamily="34" charset="0"/>
              </a:rPr>
              <a:t>fibre</a:t>
            </a:r>
            <a:r>
              <a:rPr lang="en-US" sz="1600">
                <a:latin typeface="Calibri" panose="020F0502020204030204" pitchFamily="34" charset="0"/>
                <a:ea typeface="Times New Roman" panose="02020603050405020304" pitchFamily="18" charset="0"/>
                <a:cs typeface="Calibri" panose="020F0502020204030204" pitchFamily="34" charset="0"/>
              </a:rPr>
              <a:t> used in sewing (usually to sew items together)</a:t>
            </a:r>
            <a:endParaRPr lang="en-GB" sz="1600">
              <a:latin typeface="Calibri" panose="020F0502020204030204" pitchFamily="34" charset="0"/>
              <a:ea typeface="Times New Roman" panose="02020603050405020304" pitchFamily="18" charset="0"/>
              <a:cs typeface="Calibri" panose="020F0502020204030204" pitchFamily="34" charset="0"/>
            </a:endParaRPr>
          </a:p>
          <a:p>
            <a:pPr marL="0" indent="0">
              <a:lnSpc>
                <a:spcPct val="116000"/>
              </a:lnSpc>
              <a:spcAft>
                <a:spcPts val="800"/>
              </a:spcAft>
              <a:buNone/>
            </a:pPr>
            <a:r>
              <a:rPr lang="en-US" sz="1600" b="1">
                <a:latin typeface="Calibri" panose="020F0502020204030204" pitchFamily="34" charset="0"/>
                <a:ea typeface="Times New Roman" panose="02020603050405020304" pitchFamily="18" charset="0"/>
                <a:cs typeface="Calibri" panose="020F0502020204030204" pitchFamily="34" charset="0"/>
              </a:rPr>
              <a:t>Wallaby</a:t>
            </a:r>
            <a:r>
              <a:rPr lang="en-US" sz="1600">
                <a:latin typeface="Calibri" panose="020F0502020204030204" pitchFamily="34" charset="0"/>
                <a:ea typeface="Times New Roman" panose="02020603050405020304" pitchFamily="18" charset="0"/>
                <a:cs typeface="Calibri" panose="020F0502020204030204" pitchFamily="34" charset="0"/>
              </a:rPr>
              <a:t> - Australian marsupial that is similar to a small kangaroo</a:t>
            </a:r>
            <a:endParaRPr lang="en-GB" sz="1600">
              <a:latin typeface="Calibri" panose="020F0502020204030204" pitchFamily="34" charset="0"/>
              <a:ea typeface="Times New Roman" panose="02020603050405020304" pitchFamily="18" charset="0"/>
              <a:cs typeface="Calibri" panose="020F0502020204030204" pitchFamily="34" charset="0"/>
            </a:endParaRPr>
          </a:p>
          <a:p>
            <a:endParaRPr lang="en-GB" sz="140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367584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0BA974A-5815-9866-1FEC-6E289D340E73}"/>
              </a:ext>
            </a:extLst>
          </p:cNvPr>
          <p:cNvSpPr txBox="1"/>
          <p:nvPr/>
        </p:nvSpPr>
        <p:spPr>
          <a:xfrm>
            <a:off x="4712364" y="111246"/>
            <a:ext cx="4948642" cy="260386"/>
          </a:xfrm>
          <a:prstGeom prst="rect">
            <a:avLst/>
          </a:prstGeom>
          <a:noFill/>
        </p:spPr>
        <p:txBody>
          <a:bodyPr rot="0" spcFirstLastPara="0" vertOverflow="overflow" horzOverflow="overflow" vert="horz" wrap="square" lIns="91434" tIns="45717" rIns="91434" bIns="45717" numCol="1" spcCol="0" rtlCol="0" fromWordArt="0" anchor="t" anchorCtr="0" forceAA="0" compatLnSpc="1">
            <a:prstTxWarp prst="textNoShape">
              <a:avLst/>
            </a:prstTxWarp>
            <a:spAutoFit/>
          </a:bodyPr>
          <a:lstStyle/>
          <a:p>
            <a:r>
              <a:rPr lang="en-US" sz="1092" b="1">
                <a:latin typeface="Calibri" panose="020F0502020204030204" pitchFamily="34" charset="0"/>
                <a:cs typeface="Calibri" panose="020F0502020204030204" pitchFamily="34" charset="0"/>
              </a:rPr>
              <a:t>TASK 1: RECIPE FOR A POSSUM SKIN CLOAK</a:t>
            </a:r>
            <a:r>
              <a:rPr lang="en-GB" sz="1092">
                <a:latin typeface="Calibri" panose="020F0502020204030204" pitchFamily="34" charset="0"/>
                <a:cs typeface="Calibri" panose="020F0502020204030204" pitchFamily="34" charset="0"/>
              </a:rPr>
              <a:t>​</a:t>
            </a:r>
          </a:p>
        </p:txBody>
      </p:sp>
      <p:sp>
        <p:nvSpPr>
          <p:cNvPr id="6" name="Content Placeholder 2">
            <a:extLst>
              <a:ext uri="{FF2B5EF4-FFF2-40B4-BE49-F238E27FC236}">
                <a16:creationId xmlns:a16="http://schemas.microsoft.com/office/drawing/2014/main" id="{12DEF560-53A5-9181-1A1C-868401E9B8CC}"/>
              </a:ext>
            </a:extLst>
          </p:cNvPr>
          <p:cNvSpPr>
            <a:spLocks noGrp="1"/>
          </p:cNvSpPr>
          <p:nvPr>
            <p:ph idx="1"/>
          </p:nvPr>
        </p:nvSpPr>
        <p:spPr>
          <a:xfrm>
            <a:off x="86649" y="582561"/>
            <a:ext cx="4623119" cy="5203034"/>
          </a:xfrm>
          <a:ln w="19050">
            <a:solidFill>
              <a:schemeClr val="tx1"/>
            </a:solidFill>
          </a:ln>
        </p:spPr>
        <p:txBody>
          <a:bodyPr vert="horz" lIns="91434" tIns="45717" rIns="91434" bIns="45717" rtlCol="0" anchor="t">
            <a:noAutofit/>
          </a:bodyPr>
          <a:lstStyle/>
          <a:p>
            <a:pPr marL="0" indent="0">
              <a:buNone/>
            </a:pPr>
            <a:r>
              <a:rPr lang="en-US" sz="1500">
                <a:latin typeface="Calibri" panose="020F0502020204030204" pitchFamily="34" charset="0"/>
                <a:ea typeface="Times New Roman" panose="02020603050405020304" pitchFamily="18" charset="0"/>
                <a:cs typeface="Calibri" panose="020F0502020204030204" pitchFamily="34" charset="0"/>
              </a:rPr>
              <a:t>The ring-tailed </a:t>
            </a:r>
            <a:r>
              <a:rPr lang="en-US" sz="1500" b="1">
                <a:latin typeface="Calibri" panose="020F0502020204030204" pitchFamily="34" charset="0"/>
                <a:ea typeface="Times New Roman" panose="02020603050405020304" pitchFamily="18" charset="0"/>
                <a:cs typeface="Calibri" panose="020F0502020204030204" pitchFamily="34" charset="0"/>
              </a:rPr>
              <a:t>opossums</a:t>
            </a:r>
            <a:r>
              <a:rPr lang="en-US" sz="1500">
                <a:latin typeface="Calibri" panose="020F0502020204030204" pitchFamily="34" charset="0"/>
                <a:ea typeface="Times New Roman" panose="02020603050405020304" pitchFamily="18" charset="0"/>
                <a:cs typeface="Calibri" panose="020F0502020204030204" pitchFamily="34" charset="0"/>
              </a:rPr>
              <a:t> were more plentiful than the common kind, but the skins were less </a:t>
            </a:r>
            <a:r>
              <a:rPr lang="en-US" sz="1500" b="1">
                <a:latin typeface="Calibri" panose="020F0502020204030204" pitchFamily="34" charset="0"/>
                <a:ea typeface="Times New Roman" panose="02020603050405020304" pitchFamily="18" charset="0"/>
                <a:cs typeface="Calibri" panose="020F0502020204030204" pitchFamily="34" charset="0"/>
              </a:rPr>
              <a:t>esteemed</a:t>
            </a:r>
            <a:r>
              <a:rPr lang="en-US" sz="1500">
                <a:latin typeface="Calibri" panose="020F0502020204030204" pitchFamily="34" charset="0"/>
                <a:ea typeface="Times New Roman" panose="02020603050405020304" pitchFamily="18" charset="0"/>
                <a:cs typeface="Calibri" panose="020F0502020204030204" pitchFamily="34" charset="0"/>
              </a:rPr>
              <a:t>. </a:t>
            </a:r>
            <a:r>
              <a:rPr lang="en-US" sz="1500" b="1">
                <a:latin typeface="Calibri" panose="020F0502020204030204" pitchFamily="34" charset="0"/>
                <a:ea typeface="Times New Roman" panose="02020603050405020304" pitchFamily="18" charset="0"/>
                <a:cs typeface="Calibri" panose="020F0502020204030204" pitchFamily="34" charset="0"/>
              </a:rPr>
              <a:t>Rugs</a:t>
            </a:r>
            <a:r>
              <a:rPr lang="en-US" sz="1500">
                <a:latin typeface="Calibri" panose="020F0502020204030204" pitchFamily="34" charset="0"/>
                <a:ea typeface="Times New Roman" panose="02020603050405020304" pitchFamily="18" charset="0"/>
                <a:cs typeface="Calibri" panose="020F0502020204030204" pitchFamily="34" charset="0"/>
              </a:rPr>
              <a:t> were also made of the skins of the </a:t>
            </a:r>
            <a:r>
              <a:rPr lang="en-US" sz="1500" b="1">
                <a:latin typeface="Calibri" panose="020F0502020204030204" pitchFamily="34" charset="0"/>
                <a:ea typeface="Times New Roman" panose="02020603050405020304" pitchFamily="18" charset="0"/>
                <a:cs typeface="Calibri" panose="020F0502020204030204" pitchFamily="34" charset="0"/>
              </a:rPr>
              <a:t>wallaby</a:t>
            </a:r>
            <a:r>
              <a:rPr lang="en-US" sz="1500">
                <a:latin typeface="Calibri" panose="020F0502020204030204" pitchFamily="34" charset="0"/>
                <a:ea typeface="Times New Roman" panose="02020603050405020304" pitchFamily="18" charset="0"/>
                <a:cs typeface="Calibri" panose="020F0502020204030204" pitchFamily="34" charset="0"/>
              </a:rPr>
              <a:t> and of the </a:t>
            </a:r>
            <a:r>
              <a:rPr lang="en-US" sz="1500" b="1">
                <a:latin typeface="Calibri" panose="020F0502020204030204" pitchFamily="34" charset="0"/>
                <a:ea typeface="Times New Roman" panose="02020603050405020304" pitchFamily="18" charset="0"/>
                <a:cs typeface="Calibri" panose="020F0502020204030204" pitchFamily="34" charset="0"/>
              </a:rPr>
              <a:t>brush kangaroo</a:t>
            </a:r>
            <a:r>
              <a:rPr lang="en-US" sz="1500">
                <a:latin typeface="Calibri" panose="020F0502020204030204" pitchFamily="34" charset="0"/>
                <a:ea typeface="Times New Roman" panose="02020603050405020304" pitchFamily="18" charset="0"/>
                <a:cs typeface="Calibri" panose="020F0502020204030204" pitchFamily="34" charset="0"/>
              </a:rPr>
              <a:t>, which are likewise</a:t>
            </a:r>
            <a:r>
              <a:rPr lang="en-US" sz="1500" b="1">
                <a:latin typeface="Calibri" panose="020F0502020204030204" pitchFamily="34" charset="0"/>
                <a:ea typeface="Times New Roman" panose="02020603050405020304" pitchFamily="18" charset="0"/>
                <a:cs typeface="Calibri" panose="020F0502020204030204" pitchFamily="34" charset="0"/>
              </a:rPr>
              <a:t> inferior</a:t>
            </a:r>
            <a:r>
              <a:rPr lang="en-US" sz="1500">
                <a:latin typeface="Calibri" panose="020F0502020204030204" pitchFamily="34" charset="0"/>
                <a:ea typeface="Times New Roman" panose="02020603050405020304" pitchFamily="18" charset="0"/>
                <a:cs typeface="Calibri" panose="020F0502020204030204" pitchFamily="34" charset="0"/>
              </a:rPr>
              <a:t> to the common opossum. A good </a:t>
            </a:r>
            <a:r>
              <a:rPr lang="en-US" sz="1500" b="1">
                <a:latin typeface="Calibri" panose="020F0502020204030204" pitchFamily="34" charset="0"/>
                <a:ea typeface="Times New Roman" panose="02020603050405020304" pitchFamily="18" charset="0"/>
                <a:cs typeface="Calibri" panose="020F0502020204030204" pitchFamily="34" charset="0"/>
              </a:rPr>
              <a:t>rug</a:t>
            </a:r>
            <a:r>
              <a:rPr lang="en-US" sz="1500">
                <a:latin typeface="Calibri" panose="020F0502020204030204" pitchFamily="34" charset="0"/>
                <a:ea typeface="Times New Roman" panose="02020603050405020304" pitchFamily="18" charset="0"/>
                <a:cs typeface="Calibri" panose="020F0502020204030204" pitchFamily="34" charset="0"/>
              </a:rPr>
              <a:t> is made of from fifty to seventy skins which are stripped off the </a:t>
            </a:r>
            <a:r>
              <a:rPr lang="en-US" sz="1500" b="1">
                <a:latin typeface="Calibri" panose="020F0502020204030204" pitchFamily="34" charset="0"/>
                <a:ea typeface="Times New Roman" panose="02020603050405020304" pitchFamily="18" charset="0"/>
                <a:cs typeface="Calibri" panose="020F0502020204030204" pitchFamily="34" charset="0"/>
              </a:rPr>
              <a:t>opossum</a:t>
            </a:r>
            <a:r>
              <a:rPr lang="en-US" sz="1500">
                <a:latin typeface="Calibri" panose="020F0502020204030204" pitchFamily="34" charset="0"/>
                <a:ea typeface="Times New Roman" panose="02020603050405020304" pitchFamily="18" charset="0"/>
                <a:cs typeface="Calibri" panose="020F0502020204030204" pitchFamily="34" charset="0"/>
              </a:rPr>
              <a:t>, pegged out square or oblong on a sheet of </a:t>
            </a:r>
            <a:r>
              <a:rPr lang="en-US" sz="1500" b="1">
                <a:latin typeface="Calibri" panose="020F0502020204030204" pitchFamily="34" charset="0"/>
                <a:ea typeface="Times New Roman" panose="02020603050405020304" pitchFamily="18" charset="0"/>
                <a:cs typeface="Calibri" panose="020F0502020204030204" pitchFamily="34" charset="0"/>
              </a:rPr>
              <a:t>bark</a:t>
            </a:r>
            <a:r>
              <a:rPr lang="en-US" sz="1500">
                <a:latin typeface="Calibri" panose="020F0502020204030204" pitchFamily="34" charset="0"/>
                <a:ea typeface="Times New Roman" panose="02020603050405020304" pitchFamily="18" charset="0"/>
                <a:cs typeface="Calibri" panose="020F0502020204030204" pitchFamily="34" charset="0"/>
              </a:rPr>
              <a:t> and dried before the fire. [It is] then trimmed with a </a:t>
            </a:r>
            <a:r>
              <a:rPr lang="en-US" sz="1500" b="1">
                <a:latin typeface="Calibri" panose="020F0502020204030204" pitchFamily="34" charset="0"/>
                <a:ea typeface="Times New Roman" panose="02020603050405020304" pitchFamily="18" charset="0"/>
                <a:cs typeface="Calibri" panose="020F0502020204030204" pitchFamily="34" charset="0"/>
              </a:rPr>
              <a:t>reed</a:t>
            </a:r>
            <a:r>
              <a:rPr lang="en-US" sz="1500">
                <a:latin typeface="Calibri" panose="020F0502020204030204" pitchFamily="34" charset="0"/>
                <a:ea typeface="Times New Roman" panose="02020603050405020304" pitchFamily="18" charset="0"/>
                <a:cs typeface="Calibri" panose="020F0502020204030204" pitchFamily="34" charset="0"/>
              </a:rPr>
              <a:t> knife and sewn together with the tail </a:t>
            </a:r>
            <a:r>
              <a:rPr lang="en-US" sz="1500" b="1">
                <a:latin typeface="Calibri" panose="020F0502020204030204" pitchFamily="34" charset="0"/>
                <a:ea typeface="Times New Roman" panose="02020603050405020304" pitchFamily="18" charset="0"/>
                <a:cs typeface="Calibri" panose="020F0502020204030204" pitchFamily="34" charset="0"/>
              </a:rPr>
              <a:t>sinews</a:t>
            </a:r>
            <a:r>
              <a:rPr lang="en-US" sz="1500">
                <a:latin typeface="Calibri" panose="020F0502020204030204" pitchFamily="34" charset="0"/>
                <a:ea typeface="Times New Roman" panose="02020603050405020304" pitchFamily="18" charset="0"/>
                <a:cs typeface="Calibri" panose="020F0502020204030204" pitchFamily="34" charset="0"/>
              </a:rPr>
              <a:t> of the kangaroo, which are always pulled out of the tail and carefully dried and saved for </a:t>
            </a:r>
            <a:r>
              <a:rPr lang="en-US" sz="1500" b="1">
                <a:latin typeface="Calibri" panose="020F0502020204030204" pitchFamily="34" charset="0"/>
                <a:ea typeface="Times New Roman" panose="02020603050405020304" pitchFamily="18" charset="0"/>
                <a:cs typeface="Calibri" panose="020F0502020204030204" pitchFamily="34" charset="0"/>
              </a:rPr>
              <a:t>thread</a:t>
            </a:r>
            <a:r>
              <a:rPr lang="en-US" sz="1500">
                <a:latin typeface="Calibri" panose="020F0502020204030204" pitchFamily="34" charset="0"/>
                <a:ea typeface="Times New Roman" panose="02020603050405020304" pitchFamily="18" charset="0"/>
                <a:cs typeface="Calibri" panose="020F0502020204030204" pitchFamily="34" charset="0"/>
              </a:rPr>
              <a:t>. [Before] sewing the skins together, diagonal lines, about half-an-inch apart, are scratched across the </a:t>
            </a:r>
            <a:r>
              <a:rPr lang="en-US" sz="1500" b="1">
                <a:latin typeface="Calibri" panose="020F0502020204030204" pitchFamily="34" charset="0"/>
                <a:ea typeface="Times New Roman" panose="02020603050405020304" pitchFamily="18" charset="0"/>
                <a:cs typeface="Calibri" panose="020F0502020204030204" pitchFamily="34" charset="0"/>
              </a:rPr>
              <a:t>flesh side</a:t>
            </a:r>
            <a:r>
              <a:rPr lang="en-US" sz="1500">
                <a:latin typeface="Calibri" panose="020F0502020204030204" pitchFamily="34" charset="0"/>
                <a:ea typeface="Times New Roman" panose="02020603050405020304" pitchFamily="18" charset="0"/>
                <a:cs typeface="Calibri" panose="020F0502020204030204" pitchFamily="34" charset="0"/>
              </a:rPr>
              <a:t> of each with sharpened </a:t>
            </a:r>
            <a:r>
              <a:rPr lang="en-US" sz="1500" b="1">
                <a:latin typeface="Calibri" panose="020F0502020204030204" pitchFamily="34" charset="0"/>
                <a:ea typeface="Times New Roman" panose="02020603050405020304" pitchFamily="18" charset="0"/>
                <a:cs typeface="Calibri" panose="020F0502020204030204" pitchFamily="34" charset="0"/>
              </a:rPr>
              <a:t>mussel shells</a:t>
            </a:r>
            <a:r>
              <a:rPr lang="en-US" sz="1500">
                <a:latin typeface="Calibri" panose="020F0502020204030204" pitchFamily="34" charset="0"/>
                <a:ea typeface="Times New Roman" panose="02020603050405020304" pitchFamily="18" charset="0"/>
                <a:cs typeface="Calibri" panose="020F0502020204030204" pitchFamily="34" charset="0"/>
              </a:rPr>
              <a:t>. This is done to make them soft and </a:t>
            </a:r>
            <a:r>
              <a:rPr lang="en-US" sz="1500" b="1">
                <a:latin typeface="Calibri" panose="020F0502020204030204" pitchFamily="34" charset="0"/>
                <a:ea typeface="Times New Roman" panose="02020603050405020304" pitchFamily="18" charset="0"/>
                <a:cs typeface="Calibri" panose="020F0502020204030204" pitchFamily="34" charset="0"/>
              </a:rPr>
              <a:t>pliable</a:t>
            </a:r>
            <a:r>
              <a:rPr lang="en-US" sz="1500">
                <a:latin typeface="Calibri" panose="020F0502020204030204" pitchFamily="34" charset="0"/>
                <a:ea typeface="Times New Roman" panose="02020603050405020304" pitchFamily="18" charset="0"/>
                <a:cs typeface="Calibri" panose="020F0502020204030204" pitchFamily="34" charset="0"/>
              </a:rPr>
              <a:t>. The only addition to this kind of </a:t>
            </a:r>
            <a:r>
              <a:rPr lang="en-US" sz="1500" b="1">
                <a:latin typeface="Calibri" panose="020F0502020204030204" pitchFamily="34" charset="0"/>
                <a:ea typeface="Times New Roman" panose="02020603050405020304" pitchFamily="18" charset="0"/>
                <a:cs typeface="Calibri" panose="020F0502020204030204" pitchFamily="34" charset="0"/>
              </a:rPr>
              <a:t>ornamentation</a:t>
            </a:r>
            <a:r>
              <a:rPr lang="en-US" sz="1500">
                <a:latin typeface="Calibri" panose="020F0502020204030204" pitchFamily="34" charset="0"/>
                <a:ea typeface="Times New Roman" panose="02020603050405020304" pitchFamily="18" charset="0"/>
                <a:cs typeface="Calibri" panose="020F0502020204030204" pitchFamily="34" charset="0"/>
              </a:rPr>
              <a:t> is occasionally the figure of an </a:t>
            </a:r>
            <a:r>
              <a:rPr lang="en-US" sz="1500" b="1">
                <a:latin typeface="Calibri" panose="020F0502020204030204" pitchFamily="34" charset="0"/>
                <a:ea typeface="Times New Roman" panose="02020603050405020304" pitchFamily="18" charset="0"/>
                <a:cs typeface="Calibri" panose="020F0502020204030204" pitchFamily="34" charset="0"/>
              </a:rPr>
              <a:t>emu</a:t>
            </a:r>
            <a:r>
              <a:rPr lang="en-US" sz="1500">
                <a:latin typeface="Calibri" panose="020F0502020204030204" pitchFamily="34" charset="0"/>
                <a:ea typeface="Times New Roman" panose="02020603050405020304" pitchFamily="18" charset="0"/>
                <a:cs typeface="Calibri" panose="020F0502020204030204" pitchFamily="34" charset="0"/>
              </a:rPr>
              <a:t> in the </a:t>
            </a:r>
            <a:r>
              <a:rPr lang="en-US" sz="1500" err="1">
                <a:latin typeface="Calibri" panose="020F0502020204030204" pitchFamily="34" charset="0"/>
                <a:ea typeface="Times New Roman" panose="02020603050405020304" pitchFamily="18" charset="0"/>
                <a:cs typeface="Calibri" panose="020F0502020204030204" pitchFamily="34" charset="0"/>
              </a:rPr>
              <a:t>centre</a:t>
            </a:r>
            <a:r>
              <a:rPr lang="en-US" sz="1500">
                <a:latin typeface="Calibri" panose="020F0502020204030204" pitchFamily="34" charset="0"/>
                <a:ea typeface="Times New Roman" panose="02020603050405020304" pitchFamily="18" charset="0"/>
                <a:cs typeface="Calibri" panose="020F0502020204030204" pitchFamily="34" charset="0"/>
              </a:rPr>
              <a:t> skin of the</a:t>
            </a:r>
            <a:r>
              <a:rPr lang="en-US" sz="1500" b="1">
                <a:latin typeface="Calibri" panose="020F0502020204030204" pitchFamily="34" charset="0"/>
                <a:ea typeface="Times New Roman" panose="02020603050405020304" pitchFamily="18" charset="0"/>
                <a:cs typeface="Calibri" panose="020F0502020204030204" pitchFamily="34" charset="0"/>
              </a:rPr>
              <a:t> rug</a:t>
            </a:r>
            <a:r>
              <a:rPr lang="en-US" sz="1500">
                <a:latin typeface="Calibri" panose="020F0502020204030204" pitchFamily="34" charset="0"/>
                <a:ea typeface="Times New Roman" panose="02020603050405020304" pitchFamily="18" charset="0"/>
                <a:cs typeface="Calibri" panose="020F0502020204030204" pitchFamily="34" charset="0"/>
              </a:rPr>
              <a:t>.</a:t>
            </a:r>
            <a:r>
              <a:rPr lang="en-GB" sz="1500">
                <a:latin typeface="Calibri" panose="020F0502020204030204" pitchFamily="34" charset="0"/>
                <a:ea typeface="Times New Roman" panose="02020603050405020304" pitchFamily="18" charset="0"/>
                <a:cs typeface="Calibri" panose="020F0502020204030204" pitchFamily="34" charset="0"/>
              </a:rPr>
              <a:t> </a:t>
            </a:r>
          </a:p>
          <a:p>
            <a:pPr marL="0" indent="0">
              <a:buNone/>
            </a:pPr>
            <a:endParaRPr lang="en-GB" sz="1200">
              <a:latin typeface="Calibri" panose="020F0502020204030204" pitchFamily="34" charset="0"/>
              <a:cs typeface="Calibri" panose="020F0502020204030204" pitchFamily="34" charset="0"/>
            </a:endParaRPr>
          </a:p>
          <a:p>
            <a:pPr marL="0" indent="0">
              <a:buNone/>
            </a:pPr>
            <a:endParaRPr lang="en-GB" sz="1200" i="1">
              <a:latin typeface="Calibri" panose="020F0502020204030204" pitchFamily="34" charset="0"/>
              <a:cs typeface="Calibri" panose="020F0502020204030204" pitchFamily="34" charset="0"/>
            </a:endParaRPr>
          </a:p>
          <a:p>
            <a:pPr>
              <a:lnSpc>
                <a:spcPct val="115999"/>
              </a:lnSpc>
            </a:pPr>
            <a:endParaRPr lang="en-US" sz="1800">
              <a:latin typeface="Calibri" panose="020F0502020204030204" pitchFamily="34" charset="0"/>
              <a:cs typeface="Calibri" panose="020F0502020204030204" pitchFamily="34" charset="0"/>
            </a:endParaRPr>
          </a:p>
          <a:p>
            <a:endParaRPr lang="en-GB" sz="1200">
              <a:latin typeface="Calibri" panose="020F0502020204030204" pitchFamily="34" charset="0"/>
              <a:cs typeface="Calibri" panose="020F0502020204030204" pitchFamily="34" charset="0"/>
            </a:endParaRPr>
          </a:p>
        </p:txBody>
      </p:sp>
      <p:graphicFrame>
        <p:nvGraphicFramePr>
          <p:cNvPr id="8" name="Content Placeholder 10">
            <a:extLst>
              <a:ext uri="{FF2B5EF4-FFF2-40B4-BE49-F238E27FC236}">
                <a16:creationId xmlns:a16="http://schemas.microsoft.com/office/drawing/2014/main" id="{E0CA33CE-3C99-80C8-2963-2CA18F01C39A}"/>
              </a:ext>
            </a:extLst>
          </p:cNvPr>
          <p:cNvGraphicFramePr>
            <a:graphicFrameLocks/>
          </p:cNvGraphicFramePr>
          <p:nvPr>
            <p:extLst>
              <p:ext uri="{D42A27DB-BD31-4B8C-83A1-F6EECF244321}">
                <p14:modId xmlns:p14="http://schemas.microsoft.com/office/powerpoint/2010/main" val="697463038"/>
              </p:ext>
            </p:extLst>
          </p:nvPr>
        </p:nvGraphicFramePr>
        <p:xfrm>
          <a:off x="4792669" y="581727"/>
          <a:ext cx="7098364" cy="5759080"/>
        </p:xfrm>
        <a:graphic>
          <a:graphicData uri="http://schemas.openxmlformats.org/drawingml/2006/table">
            <a:tbl>
              <a:tblPr firstRow="1" firstCol="1">
                <a:tableStyleId>{2D5ABB26-0587-4C30-8999-92F81FD0307C}</a:tableStyleId>
              </a:tblPr>
              <a:tblGrid>
                <a:gridCol w="2279652">
                  <a:extLst>
                    <a:ext uri="{9D8B030D-6E8A-4147-A177-3AD203B41FA5}">
                      <a16:colId xmlns:a16="http://schemas.microsoft.com/office/drawing/2014/main" val="62795638"/>
                    </a:ext>
                  </a:extLst>
                </a:gridCol>
                <a:gridCol w="4818712">
                  <a:extLst>
                    <a:ext uri="{9D8B030D-6E8A-4147-A177-3AD203B41FA5}">
                      <a16:colId xmlns:a16="http://schemas.microsoft.com/office/drawing/2014/main" val="2345603296"/>
                    </a:ext>
                  </a:extLst>
                </a:gridCol>
              </a:tblGrid>
              <a:tr h="525178">
                <a:tc>
                  <a:txBody>
                    <a:bodyPr/>
                    <a:lstStyle/>
                    <a:p>
                      <a:pPr algn="ctr">
                        <a:lnSpc>
                          <a:spcPct val="116000"/>
                        </a:lnSpc>
                        <a:spcAft>
                          <a:spcPts val="800"/>
                        </a:spcAft>
                        <a:buNone/>
                      </a:pPr>
                      <a:r>
                        <a:rPr lang="en-US" sz="2000" dirty="0">
                          <a:solidFill>
                            <a:srgbClr val="000000"/>
                          </a:solidFill>
                          <a:effectLst/>
                          <a:latin typeface="Calibri" panose="020F0502020204030204" pitchFamily="34" charset="0"/>
                          <a:cs typeface="Calibri" panose="020F0502020204030204" pitchFamily="34" charset="0"/>
                        </a:rPr>
                        <a:t>Ingredient</a:t>
                      </a:r>
                    </a:p>
                    <a:p>
                      <a:pPr>
                        <a:lnSpc>
                          <a:spcPct val="116000"/>
                        </a:lnSpc>
                        <a:spcAft>
                          <a:spcPts val="800"/>
                        </a:spcAft>
                        <a:buNone/>
                      </a:pPr>
                      <a:endParaRPr lang="en-GB" sz="1200" dirty="0">
                        <a:effectLst/>
                        <a:latin typeface="Calibri" panose="020F0502020204030204" pitchFamily="34" charset="0"/>
                        <a:cs typeface="Calibri" panose="020F0502020204030204" pitchFamily="34" charset="0"/>
                      </a:endParaRPr>
                    </a:p>
                  </a:txBody>
                  <a:tcPr marL="68575" marR="68575" marT="0" marB="0">
                    <a:lnL w="12700">
                      <a:solidFill>
                        <a:schemeClr val="tx1"/>
                      </a:solidFill>
                    </a:lnL>
                    <a:lnR w="12700">
                      <a:solidFill>
                        <a:schemeClr val="tx1"/>
                      </a:solidFill>
                    </a:lnR>
                    <a:lnT w="12700">
                      <a:solidFill>
                        <a:schemeClr val="tx1"/>
                      </a:solidFill>
                    </a:lnT>
                    <a:lnB w="12700">
                      <a:solidFill>
                        <a:schemeClr val="tx1"/>
                      </a:solidFill>
                    </a:lnB>
                  </a:tcPr>
                </a:tc>
                <a:tc>
                  <a:txBody>
                    <a:bodyPr/>
                    <a:lstStyle/>
                    <a:p>
                      <a:pPr algn="ctr">
                        <a:lnSpc>
                          <a:spcPct val="116000"/>
                        </a:lnSpc>
                        <a:spcAft>
                          <a:spcPts val="800"/>
                        </a:spcAft>
                        <a:buNone/>
                      </a:pPr>
                      <a:r>
                        <a:rPr lang="en-US" sz="2000" dirty="0">
                          <a:solidFill>
                            <a:srgbClr val="000000"/>
                          </a:solidFill>
                          <a:effectLst/>
                          <a:latin typeface="Calibri" panose="020F0502020204030204" pitchFamily="34" charset="0"/>
                          <a:cs typeface="Calibri" panose="020F0502020204030204" pitchFamily="34" charset="0"/>
                        </a:rPr>
                        <a:t>Use in the creation of a Possum Skin Cloak</a:t>
                      </a:r>
                    </a:p>
                    <a:p>
                      <a:pPr>
                        <a:lnSpc>
                          <a:spcPct val="116000"/>
                        </a:lnSpc>
                        <a:spcAft>
                          <a:spcPts val="800"/>
                        </a:spcAft>
                        <a:buNone/>
                      </a:pPr>
                      <a:endParaRPr lang="en-GB" sz="1200" dirty="0">
                        <a:effectLst/>
                        <a:latin typeface="Calibri" panose="020F0502020204030204" pitchFamily="34" charset="0"/>
                        <a:cs typeface="Calibri" panose="020F0502020204030204" pitchFamily="34" charset="0"/>
                      </a:endParaRPr>
                    </a:p>
                  </a:txBody>
                  <a:tcPr marL="68575" marR="68575" marT="0" marB="0">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984611298"/>
                  </a:ext>
                </a:extLst>
              </a:tr>
              <a:tr h="1020917">
                <a:tc>
                  <a:txBody>
                    <a:bodyPr/>
                    <a:lstStyle/>
                    <a:p>
                      <a:pPr>
                        <a:lnSpc>
                          <a:spcPct val="116000"/>
                        </a:lnSpc>
                        <a:spcAft>
                          <a:spcPts val="800"/>
                        </a:spcAft>
                        <a:buNone/>
                      </a:pPr>
                      <a:endParaRPr lang="en-GB" sz="1200">
                        <a:effectLst/>
                      </a:endParaRPr>
                    </a:p>
                  </a:txBody>
                  <a:tcPr marL="68575" marR="68575" marT="0" marB="0">
                    <a:lnL w="12700">
                      <a:solidFill>
                        <a:schemeClr val="tx1"/>
                      </a:solidFill>
                    </a:lnL>
                    <a:lnR w="12700">
                      <a:solidFill>
                        <a:schemeClr val="tx1"/>
                      </a:solidFill>
                    </a:lnR>
                    <a:lnT w="12700">
                      <a:solidFill>
                        <a:schemeClr val="tx1"/>
                      </a:solidFill>
                    </a:lnT>
                    <a:lnB w="12700">
                      <a:solidFill>
                        <a:schemeClr val="tx1"/>
                      </a:solidFill>
                    </a:lnB>
                  </a:tcPr>
                </a:tc>
                <a:tc>
                  <a:txBody>
                    <a:bodyPr/>
                    <a:lstStyle/>
                    <a:p>
                      <a:pPr>
                        <a:lnSpc>
                          <a:spcPct val="116000"/>
                        </a:lnSpc>
                        <a:spcAft>
                          <a:spcPts val="800"/>
                        </a:spcAft>
                        <a:buNone/>
                      </a:pPr>
                      <a:endParaRPr lang="en-GB" sz="1200">
                        <a:effectLst/>
                      </a:endParaRPr>
                    </a:p>
                    <a:p>
                      <a:pPr>
                        <a:lnSpc>
                          <a:spcPct val="116000"/>
                        </a:lnSpc>
                        <a:spcAft>
                          <a:spcPts val="800"/>
                        </a:spcAft>
                        <a:buNone/>
                      </a:pPr>
                      <a:endParaRPr lang="en-GB" sz="1200">
                        <a:effectLst/>
                      </a:endParaRPr>
                    </a:p>
                  </a:txBody>
                  <a:tcPr marL="68575" marR="68575" marT="0" marB="0">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185628701"/>
                  </a:ext>
                </a:extLst>
              </a:tr>
              <a:tr h="1020917">
                <a:tc>
                  <a:txBody>
                    <a:bodyPr/>
                    <a:lstStyle/>
                    <a:p>
                      <a:pPr>
                        <a:lnSpc>
                          <a:spcPct val="116000"/>
                        </a:lnSpc>
                        <a:spcAft>
                          <a:spcPts val="800"/>
                        </a:spcAft>
                        <a:buNone/>
                      </a:pPr>
                      <a:endParaRPr lang="en-GB" sz="1200">
                        <a:effectLst/>
                      </a:endParaRPr>
                    </a:p>
                  </a:txBody>
                  <a:tcPr marL="68575" marR="68575" marT="0" marB="0">
                    <a:lnL w="12700">
                      <a:solidFill>
                        <a:schemeClr val="tx1"/>
                      </a:solidFill>
                    </a:lnL>
                    <a:lnR w="12700">
                      <a:solidFill>
                        <a:schemeClr val="tx1"/>
                      </a:solidFill>
                    </a:lnR>
                    <a:lnT w="12700">
                      <a:solidFill>
                        <a:schemeClr val="tx1"/>
                      </a:solidFill>
                    </a:lnT>
                    <a:lnB w="12700">
                      <a:solidFill>
                        <a:schemeClr val="tx1"/>
                      </a:solidFill>
                    </a:lnB>
                  </a:tcPr>
                </a:tc>
                <a:tc>
                  <a:txBody>
                    <a:bodyPr/>
                    <a:lstStyle/>
                    <a:p>
                      <a:pPr>
                        <a:lnSpc>
                          <a:spcPct val="116000"/>
                        </a:lnSpc>
                        <a:spcAft>
                          <a:spcPts val="800"/>
                        </a:spcAft>
                        <a:buNone/>
                      </a:pPr>
                      <a:endParaRPr lang="en-GB" sz="1200">
                        <a:effectLst/>
                      </a:endParaRPr>
                    </a:p>
                    <a:p>
                      <a:pPr>
                        <a:lnSpc>
                          <a:spcPct val="116000"/>
                        </a:lnSpc>
                        <a:spcAft>
                          <a:spcPts val="800"/>
                        </a:spcAft>
                        <a:buNone/>
                      </a:pPr>
                      <a:endParaRPr lang="en-GB" sz="1200">
                        <a:effectLst/>
                      </a:endParaRPr>
                    </a:p>
                  </a:txBody>
                  <a:tcPr marL="68575" marR="68575" marT="0" marB="0">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149700917"/>
                  </a:ext>
                </a:extLst>
              </a:tr>
              <a:tr h="1020917">
                <a:tc>
                  <a:txBody>
                    <a:bodyPr/>
                    <a:lstStyle/>
                    <a:p>
                      <a:pPr>
                        <a:lnSpc>
                          <a:spcPct val="116000"/>
                        </a:lnSpc>
                        <a:spcAft>
                          <a:spcPts val="800"/>
                        </a:spcAft>
                        <a:buNone/>
                      </a:pPr>
                      <a:endParaRPr lang="en-GB" sz="1200">
                        <a:effectLst/>
                      </a:endParaRPr>
                    </a:p>
                  </a:txBody>
                  <a:tcPr marL="68575" marR="68575" marT="0" marB="0">
                    <a:lnL w="12700">
                      <a:solidFill>
                        <a:schemeClr val="tx1"/>
                      </a:solidFill>
                    </a:lnL>
                    <a:lnR w="12700">
                      <a:solidFill>
                        <a:schemeClr val="tx1"/>
                      </a:solidFill>
                    </a:lnR>
                    <a:lnT w="12700">
                      <a:solidFill>
                        <a:schemeClr val="tx1"/>
                      </a:solidFill>
                    </a:lnT>
                    <a:lnB w="12700">
                      <a:solidFill>
                        <a:schemeClr val="tx1"/>
                      </a:solidFill>
                    </a:lnB>
                  </a:tcPr>
                </a:tc>
                <a:tc>
                  <a:txBody>
                    <a:bodyPr/>
                    <a:lstStyle/>
                    <a:p>
                      <a:pPr>
                        <a:lnSpc>
                          <a:spcPct val="116000"/>
                        </a:lnSpc>
                        <a:spcAft>
                          <a:spcPts val="800"/>
                        </a:spcAft>
                        <a:buNone/>
                      </a:pPr>
                      <a:endParaRPr lang="en-GB" sz="1200">
                        <a:effectLst/>
                      </a:endParaRPr>
                    </a:p>
                    <a:p>
                      <a:pPr>
                        <a:lnSpc>
                          <a:spcPct val="116000"/>
                        </a:lnSpc>
                        <a:spcAft>
                          <a:spcPts val="800"/>
                        </a:spcAft>
                        <a:buNone/>
                      </a:pPr>
                      <a:endParaRPr lang="en-GB" sz="1200">
                        <a:effectLst/>
                      </a:endParaRPr>
                    </a:p>
                  </a:txBody>
                  <a:tcPr marL="68575" marR="68575" marT="0" marB="0">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24617523"/>
                  </a:ext>
                </a:extLst>
              </a:tr>
              <a:tr h="1020917">
                <a:tc>
                  <a:txBody>
                    <a:bodyPr/>
                    <a:lstStyle/>
                    <a:p>
                      <a:pPr>
                        <a:lnSpc>
                          <a:spcPct val="116000"/>
                        </a:lnSpc>
                        <a:spcAft>
                          <a:spcPts val="800"/>
                        </a:spcAft>
                        <a:buNone/>
                      </a:pPr>
                      <a:endParaRPr lang="en-GB" sz="1200">
                        <a:effectLst/>
                      </a:endParaRPr>
                    </a:p>
                  </a:txBody>
                  <a:tcPr marL="68575" marR="68575" marT="0" marB="0">
                    <a:lnL w="12700">
                      <a:solidFill>
                        <a:schemeClr val="tx1"/>
                      </a:solidFill>
                    </a:lnL>
                    <a:lnR w="12700">
                      <a:solidFill>
                        <a:schemeClr val="tx1"/>
                      </a:solidFill>
                    </a:lnR>
                    <a:lnT w="12700">
                      <a:solidFill>
                        <a:schemeClr val="tx1"/>
                      </a:solidFill>
                    </a:lnT>
                    <a:lnB w="12700">
                      <a:solidFill>
                        <a:schemeClr val="tx1"/>
                      </a:solidFill>
                    </a:lnB>
                  </a:tcPr>
                </a:tc>
                <a:tc>
                  <a:txBody>
                    <a:bodyPr/>
                    <a:lstStyle/>
                    <a:p>
                      <a:pPr>
                        <a:lnSpc>
                          <a:spcPct val="116000"/>
                        </a:lnSpc>
                        <a:spcAft>
                          <a:spcPts val="800"/>
                        </a:spcAft>
                        <a:buNone/>
                      </a:pPr>
                      <a:endParaRPr lang="en-GB" sz="1200">
                        <a:effectLst/>
                      </a:endParaRPr>
                    </a:p>
                    <a:p>
                      <a:pPr>
                        <a:lnSpc>
                          <a:spcPct val="116000"/>
                        </a:lnSpc>
                        <a:spcAft>
                          <a:spcPts val="800"/>
                        </a:spcAft>
                        <a:buNone/>
                      </a:pPr>
                      <a:endParaRPr lang="en-GB" sz="1200">
                        <a:effectLst/>
                      </a:endParaRPr>
                    </a:p>
                  </a:txBody>
                  <a:tcPr marL="68575" marR="68575" marT="0" marB="0">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682433128"/>
                  </a:ext>
                </a:extLst>
              </a:tr>
              <a:tr h="1020917">
                <a:tc>
                  <a:txBody>
                    <a:bodyPr/>
                    <a:lstStyle/>
                    <a:p>
                      <a:pPr>
                        <a:lnSpc>
                          <a:spcPct val="116000"/>
                        </a:lnSpc>
                        <a:spcAft>
                          <a:spcPts val="800"/>
                        </a:spcAft>
                        <a:buNone/>
                      </a:pPr>
                      <a:endParaRPr lang="en-GB" sz="1200">
                        <a:effectLst/>
                      </a:endParaRPr>
                    </a:p>
                  </a:txBody>
                  <a:tcPr marL="68575" marR="68575" marT="0" marB="0">
                    <a:lnL w="12700">
                      <a:solidFill>
                        <a:schemeClr val="tx1"/>
                      </a:solidFill>
                    </a:lnL>
                    <a:lnR w="12700">
                      <a:solidFill>
                        <a:schemeClr val="tx1"/>
                      </a:solidFill>
                    </a:lnR>
                    <a:lnT w="12700">
                      <a:solidFill>
                        <a:schemeClr val="tx1"/>
                      </a:solidFill>
                    </a:lnT>
                    <a:lnB w="12700">
                      <a:solidFill>
                        <a:schemeClr val="tx1"/>
                      </a:solidFill>
                    </a:lnB>
                  </a:tcPr>
                </a:tc>
                <a:tc>
                  <a:txBody>
                    <a:bodyPr/>
                    <a:lstStyle/>
                    <a:p>
                      <a:pPr>
                        <a:lnSpc>
                          <a:spcPct val="116000"/>
                        </a:lnSpc>
                        <a:spcAft>
                          <a:spcPts val="800"/>
                        </a:spcAft>
                        <a:buNone/>
                      </a:pPr>
                      <a:endParaRPr lang="en-GB" sz="1200" dirty="0">
                        <a:effectLst/>
                      </a:endParaRPr>
                    </a:p>
                    <a:p>
                      <a:pPr>
                        <a:lnSpc>
                          <a:spcPct val="116000"/>
                        </a:lnSpc>
                        <a:spcAft>
                          <a:spcPts val="800"/>
                        </a:spcAft>
                        <a:buNone/>
                      </a:pPr>
                      <a:endParaRPr lang="en-GB" sz="1200" dirty="0">
                        <a:effectLst/>
                      </a:endParaRPr>
                    </a:p>
                  </a:txBody>
                  <a:tcPr marL="68575" marR="68575" marT="0" marB="0">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2416683664"/>
                  </a:ext>
                </a:extLst>
              </a:tr>
            </a:tbl>
          </a:graphicData>
        </a:graphic>
      </p:graphicFrame>
      <p:sp>
        <p:nvSpPr>
          <p:cNvPr id="9" name="TextBox 8">
            <a:extLst>
              <a:ext uri="{FF2B5EF4-FFF2-40B4-BE49-F238E27FC236}">
                <a16:creationId xmlns:a16="http://schemas.microsoft.com/office/drawing/2014/main" id="{58D1F897-6A02-8B9D-F376-D62091381EA2}"/>
              </a:ext>
            </a:extLst>
          </p:cNvPr>
          <p:cNvSpPr txBox="1"/>
          <p:nvPr/>
        </p:nvSpPr>
        <p:spPr>
          <a:xfrm>
            <a:off x="86649" y="5806624"/>
            <a:ext cx="4623118" cy="812652"/>
          </a:xfrm>
          <a:prstGeom prst="rect">
            <a:avLst/>
          </a:prstGeom>
          <a:noFill/>
          <a:ln>
            <a:solidFill>
              <a:srgbClr val="4472C4"/>
            </a:solidFill>
          </a:ln>
        </p:spPr>
        <p:txBody>
          <a:bodyPr rot="0" spcFirstLastPara="0" vertOverflow="overflow" horzOverflow="overflow" vert="horz" wrap="square" lIns="91434" tIns="45717" rIns="91434" bIns="45717" numCol="1" spcCol="0" rtlCol="0" fromWordArt="0" anchor="t" anchorCtr="0" forceAA="0" compatLnSpc="1">
            <a:prstTxWarp prst="textNoShape">
              <a:avLst/>
            </a:prstTxWarp>
            <a:spAutoFit/>
          </a:bodyPr>
          <a:lstStyle/>
          <a:p>
            <a:pPr>
              <a:lnSpc>
                <a:spcPts val="1200"/>
              </a:lnSpc>
            </a:pPr>
            <a:r>
              <a:rPr lang="en-US" sz="849">
                <a:latin typeface="Calibri" panose="020F0502020204030204" pitchFamily="34" charset="0"/>
                <a:cs typeface="Calibri" panose="020F0502020204030204" pitchFamily="34" charset="0"/>
              </a:rPr>
              <a:t>An extract from </a:t>
            </a:r>
            <a:r>
              <a:rPr lang="en-US" sz="849" b="1">
                <a:latin typeface="Calibri" panose="020F0502020204030204" pitchFamily="34" charset="0"/>
                <a:cs typeface="Calibri" panose="020F0502020204030204" pitchFamily="34" charset="0"/>
              </a:rPr>
              <a:t>James Dawson’s </a:t>
            </a:r>
            <a:r>
              <a:rPr lang="en-US" sz="849" b="1" i="1">
                <a:latin typeface="Calibri" panose="020F0502020204030204" pitchFamily="34" charset="0"/>
                <a:cs typeface="Calibri" panose="020F0502020204030204" pitchFamily="34" charset="0"/>
              </a:rPr>
              <a:t>Aborigines; the languages and customs of several tribes of Aborigines in the western district of Victoria.</a:t>
            </a:r>
            <a:r>
              <a:rPr lang="en-US" sz="849">
                <a:latin typeface="Calibri" panose="020F0502020204030204" pitchFamily="34" charset="0"/>
                <a:cs typeface="Calibri" panose="020F0502020204030204" pitchFamily="34" charset="0"/>
              </a:rPr>
              <a:t> (Melbourne: George Robertson 1881). Available via Trove, National Library of Australia: </a:t>
            </a:r>
            <a:r>
              <a:rPr lang="en-US" sz="849" u="sng">
                <a:solidFill>
                  <a:srgbClr val="467886"/>
                </a:solidFill>
                <a:latin typeface="Calibri" panose="020F0502020204030204" pitchFamily="34" charset="0"/>
                <a:cs typeface="Calibri" panose="020F0502020204030204" pitchFamily="34" charset="0"/>
                <a:hlinkClick r:id="rId2"/>
              </a:rPr>
              <a:t>https://nla.gov.au/nla.obj-52770478</a:t>
            </a:r>
            <a:r>
              <a:rPr lang="en-GB" sz="849">
                <a:latin typeface="Calibri" panose="020F0502020204030204" pitchFamily="34" charset="0"/>
                <a:cs typeface="Calibri" panose="020F0502020204030204" pitchFamily="34" charset="0"/>
              </a:rPr>
              <a:t> </a:t>
            </a:r>
            <a:r>
              <a:rPr lang="en-GB" sz="849" i="1">
                <a:latin typeface="Calibri" panose="020F0502020204030204" pitchFamily="34" charset="0"/>
                <a:cs typeface="Calibri" panose="020F0502020204030204" pitchFamily="34" charset="0"/>
              </a:rPr>
              <a:t> </a:t>
            </a:r>
            <a:r>
              <a:rPr lang="en-US" sz="849">
                <a:latin typeface="Calibri" panose="020F0502020204030204" pitchFamily="34" charset="0"/>
                <a:cs typeface="Calibri" panose="020F0502020204030204" pitchFamily="34" charset="0"/>
              </a:rPr>
              <a:t>​</a:t>
            </a:r>
          </a:p>
          <a:p>
            <a:pPr marL="228589" indent="-228589" algn="ctr">
              <a:buFont typeface=""/>
              <a:buChar char="•"/>
            </a:pPr>
            <a:endParaRPr lang="en-GB" sz="485">
              <a:latin typeface="Calibri" panose="020F0502020204030204" pitchFamily="34" charset="0"/>
              <a:cs typeface="Calibri" panose="020F0502020204030204" pitchFamily="34" charset="0"/>
            </a:endParaRPr>
          </a:p>
          <a:p>
            <a:pPr>
              <a:lnSpc>
                <a:spcPts val="1575"/>
              </a:lnSpc>
            </a:pPr>
            <a:r>
              <a:rPr lang="en-US" sz="849">
                <a:latin typeface="Calibri" panose="020F0502020204030204" pitchFamily="34" charset="0"/>
                <a:cs typeface="Calibri" panose="020F0502020204030204" pitchFamily="34" charset="0"/>
              </a:rPr>
              <a:t>Use the</a:t>
            </a:r>
            <a:r>
              <a:rPr lang="en-US" sz="849" b="1">
                <a:latin typeface="Calibri" panose="020F0502020204030204" pitchFamily="34" charset="0"/>
                <a:cs typeface="Calibri" panose="020F0502020204030204" pitchFamily="34" charset="0"/>
              </a:rPr>
              <a:t> glossary </a:t>
            </a:r>
            <a:r>
              <a:rPr lang="en-US" sz="849">
                <a:latin typeface="Calibri" panose="020F0502020204030204" pitchFamily="34" charset="0"/>
                <a:cs typeface="Calibri" panose="020F0502020204030204" pitchFamily="34" charset="0"/>
              </a:rPr>
              <a:t>provided to help you fully understand the source.</a:t>
            </a:r>
          </a:p>
        </p:txBody>
      </p:sp>
      <p:sp>
        <p:nvSpPr>
          <p:cNvPr id="2" name="TextBox 1">
            <a:extLst>
              <a:ext uri="{FF2B5EF4-FFF2-40B4-BE49-F238E27FC236}">
                <a16:creationId xmlns:a16="http://schemas.microsoft.com/office/drawing/2014/main" id="{CD3893A4-5AD3-C6F3-B577-ABE554A93C7C}"/>
              </a:ext>
            </a:extLst>
          </p:cNvPr>
          <p:cNvSpPr txBox="1"/>
          <p:nvPr/>
        </p:nvSpPr>
        <p:spPr>
          <a:xfrm>
            <a:off x="86649" y="121761"/>
            <a:ext cx="4948642" cy="260386"/>
          </a:xfrm>
          <a:prstGeom prst="rect">
            <a:avLst/>
          </a:prstGeom>
          <a:noFill/>
        </p:spPr>
        <p:txBody>
          <a:bodyPr rot="0" spcFirstLastPara="0" vertOverflow="overflow" horzOverflow="overflow" vert="horz" wrap="square" lIns="91434" tIns="45717" rIns="91434" bIns="45717" numCol="1" spcCol="0" rtlCol="0" fromWordArt="0" anchor="t" anchorCtr="0" forceAA="0" compatLnSpc="1">
            <a:prstTxWarp prst="textNoShape">
              <a:avLst/>
            </a:prstTxWarp>
            <a:spAutoFit/>
          </a:bodyPr>
          <a:lstStyle/>
          <a:p>
            <a:r>
              <a:rPr lang="en-US" sz="1092" b="1" dirty="0">
                <a:latin typeface="Calibri" panose="020F0502020204030204" pitchFamily="34" charset="0"/>
                <a:cs typeface="Calibri" panose="020F0502020204030204" pitchFamily="34" charset="0"/>
              </a:rPr>
              <a:t>Source A, </a:t>
            </a:r>
            <a:r>
              <a:rPr lang="en-GB" sz="1092" dirty="0">
                <a:latin typeface="Calibri" panose="020F0502020204030204" pitchFamily="34" charset="0"/>
                <a:cs typeface="Calibri" panose="020F0502020204030204" pitchFamily="34" charset="0"/>
              </a:rPr>
              <a:t>James Dawson’s book ‘Aborigines’, 1881​</a:t>
            </a:r>
          </a:p>
        </p:txBody>
      </p:sp>
    </p:spTree>
    <p:extLst>
      <p:ext uri="{BB962C8B-B14F-4D97-AF65-F5344CB8AC3E}">
        <p14:creationId xmlns:p14="http://schemas.microsoft.com/office/powerpoint/2010/main" val="27668926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3A2FF-D8FC-AB4A-34DD-A09E5BC5B29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0D0B4FB-E450-7BB2-41E4-39137DE30871}"/>
              </a:ext>
            </a:extLst>
          </p:cNvPr>
          <p:cNvSpPr txBox="1"/>
          <p:nvPr/>
        </p:nvSpPr>
        <p:spPr>
          <a:xfrm>
            <a:off x="2027608" y="92477"/>
            <a:ext cx="8754915" cy="568163"/>
          </a:xfrm>
          <a:prstGeom prst="rect">
            <a:avLst/>
          </a:prstGeom>
          <a:noFill/>
        </p:spPr>
        <p:txBody>
          <a:bodyPr rot="0" spcFirstLastPara="0" vertOverflow="overflow" horzOverflow="overflow" vert="horz" wrap="square" lIns="91434" tIns="45717" rIns="91434" bIns="45717" numCol="1" spcCol="0" rtlCol="0" fromWordArt="0" anchor="t" anchorCtr="0" forceAA="0" compatLnSpc="1">
            <a:prstTxWarp prst="textNoShape">
              <a:avLst/>
            </a:prstTxWarp>
            <a:spAutoFit/>
          </a:bodyPr>
          <a:lstStyle/>
          <a:p>
            <a:r>
              <a:rPr lang="en-US" sz="1092" b="1">
                <a:latin typeface="Calibri" panose="020F0502020204030204" pitchFamily="34" charset="0"/>
                <a:cs typeface="Calibri" panose="020F0502020204030204" pitchFamily="34" charset="0"/>
              </a:rPr>
              <a:t>TASK 2: </a:t>
            </a:r>
            <a:r>
              <a:rPr lang="en-GB" sz="2000" b="1">
                <a:latin typeface="Calibri" panose="020F0502020204030204" pitchFamily="34" charset="0"/>
                <a:cs typeface="Calibri" panose="020F0502020204030204" pitchFamily="34" charset="0"/>
              </a:rPr>
              <a:t>THE IMPACT OF EUROPEAN SETTLERS ON ABORIGINAL PEOPLES</a:t>
            </a:r>
            <a:endParaRPr lang="en-US" sz="2000">
              <a:latin typeface="Calibri" panose="020F0502020204030204" pitchFamily="34" charset="0"/>
              <a:cs typeface="Calibri" panose="020F0502020204030204" pitchFamily="34" charset="0"/>
            </a:endParaRPr>
          </a:p>
          <a:p>
            <a:endParaRPr lang="en-US" sz="1092" b="1">
              <a:latin typeface="Calibri" panose="020F0502020204030204" pitchFamily="34" charset="0"/>
              <a:cs typeface="Calibri" panose="020F0502020204030204" pitchFamily="34" charset="0"/>
            </a:endParaRPr>
          </a:p>
        </p:txBody>
      </p:sp>
      <p:sp>
        <p:nvSpPr>
          <p:cNvPr id="6" name="Content Placeholder 2">
            <a:extLst>
              <a:ext uri="{FF2B5EF4-FFF2-40B4-BE49-F238E27FC236}">
                <a16:creationId xmlns:a16="http://schemas.microsoft.com/office/drawing/2014/main" id="{31629B9B-DC07-233E-1706-088AAF539767}"/>
              </a:ext>
            </a:extLst>
          </p:cNvPr>
          <p:cNvSpPr>
            <a:spLocks noGrp="1"/>
          </p:cNvSpPr>
          <p:nvPr>
            <p:ph idx="1"/>
          </p:nvPr>
        </p:nvSpPr>
        <p:spPr>
          <a:xfrm>
            <a:off x="86649" y="582562"/>
            <a:ext cx="4539597" cy="1272418"/>
          </a:xfrm>
          <a:ln w="19050">
            <a:solidFill>
              <a:schemeClr val="tx1"/>
            </a:solidFill>
          </a:ln>
        </p:spPr>
        <p:txBody>
          <a:bodyPr vert="horz" lIns="91434" tIns="45717" rIns="91434" bIns="45717" rtlCol="0" anchor="t">
            <a:normAutofit/>
          </a:bodyPr>
          <a:lstStyle/>
          <a:p>
            <a:pPr marL="0" indent="0">
              <a:buNone/>
            </a:pPr>
            <a:r>
              <a:rPr lang="en-US" sz="1200" b="1">
                <a:latin typeface="Calibri" panose="020F0502020204030204" pitchFamily="34" charset="0"/>
                <a:ea typeface="Times New Roman" panose="02020603050405020304" pitchFamily="18" charset="0"/>
                <a:cs typeface="Calibri" panose="020F0502020204030204" pitchFamily="34" charset="0"/>
              </a:rPr>
              <a:t>Source B</a:t>
            </a:r>
            <a:endParaRPr lang="en-US" sz="1200">
              <a:latin typeface="Calibri" panose="020F0502020204030204" pitchFamily="34" charset="0"/>
              <a:ea typeface="Times New Roman" panose="02020603050405020304" pitchFamily="18" charset="0"/>
              <a:cs typeface="Calibri" panose="020F0502020204030204" pitchFamily="34" charset="0"/>
            </a:endParaRPr>
          </a:p>
          <a:p>
            <a:pPr marL="0" indent="0">
              <a:buNone/>
            </a:pPr>
            <a:r>
              <a:rPr lang="en-US" sz="1200">
                <a:latin typeface="Calibri" panose="020F0502020204030204" pitchFamily="34" charset="0"/>
                <a:ea typeface="Times New Roman" panose="02020603050405020304" pitchFamily="18" charset="0"/>
                <a:cs typeface="Calibri" panose="020F0502020204030204" pitchFamily="34" charset="0"/>
              </a:rPr>
              <a:t>A [change] from this </a:t>
            </a:r>
            <a:r>
              <a:rPr lang="en-US" sz="1200" b="1">
                <a:latin typeface="Calibri" panose="020F0502020204030204" pitchFamily="34" charset="0"/>
                <a:ea typeface="Times New Roman" panose="02020603050405020304" pitchFamily="18" charset="0"/>
                <a:cs typeface="Calibri" panose="020F0502020204030204" pitchFamily="34" charset="0"/>
              </a:rPr>
              <a:t>primitive</a:t>
            </a:r>
            <a:r>
              <a:rPr lang="en-US" sz="1200">
                <a:latin typeface="Calibri" panose="020F0502020204030204" pitchFamily="34" charset="0"/>
                <a:ea typeface="Times New Roman" panose="02020603050405020304" pitchFamily="18" charset="0"/>
                <a:cs typeface="Calibri" panose="020F0502020204030204" pitchFamily="34" charset="0"/>
              </a:rPr>
              <a:t> mode of covering, and the adoption of the white man’s costume, have weakened the </a:t>
            </a:r>
            <a:r>
              <a:rPr lang="en-US" sz="1200" b="1">
                <a:latin typeface="Calibri" panose="020F0502020204030204" pitchFamily="34" charset="0"/>
                <a:ea typeface="Times New Roman" panose="02020603050405020304" pitchFamily="18" charset="0"/>
                <a:cs typeface="Calibri" panose="020F0502020204030204" pitchFamily="34" charset="0"/>
              </a:rPr>
              <a:t>constitution</a:t>
            </a:r>
            <a:r>
              <a:rPr lang="en-US" sz="1200">
                <a:latin typeface="Calibri" panose="020F0502020204030204" pitchFamily="34" charset="0"/>
                <a:ea typeface="Times New Roman" panose="02020603050405020304" pitchFamily="18" charset="0"/>
                <a:cs typeface="Calibri" panose="020F0502020204030204" pitchFamily="34" charset="0"/>
              </a:rPr>
              <a:t> of the aborigines, and [made] them very [likely to get] colds and </a:t>
            </a:r>
            <a:r>
              <a:rPr lang="en-US" sz="1200" b="1">
                <a:latin typeface="Calibri" panose="020F0502020204030204" pitchFamily="34" charset="0"/>
                <a:ea typeface="Times New Roman" panose="02020603050405020304" pitchFamily="18" charset="0"/>
                <a:cs typeface="Calibri" panose="020F0502020204030204" pitchFamily="34" charset="0"/>
              </a:rPr>
              <a:t>pulmonary</a:t>
            </a:r>
            <a:r>
              <a:rPr lang="en-US" sz="1200">
                <a:latin typeface="Calibri" panose="020F0502020204030204" pitchFamily="34" charset="0"/>
                <a:ea typeface="Times New Roman" panose="02020603050405020304" pitchFamily="18" charset="0"/>
                <a:cs typeface="Calibri" panose="020F0502020204030204" pitchFamily="34" charset="0"/>
              </a:rPr>
              <a:t> diseases, more particularly as – though they overload themselves with European clothes during the daytime</a:t>
            </a:r>
            <a:endParaRPr lang="en-GB" sz="1200">
              <a:latin typeface="Calibri" panose="020F0502020204030204" pitchFamily="34" charset="0"/>
              <a:ea typeface="Times New Roman" panose="02020603050405020304" pitchFamily="18" charset="0"/>
              <a:cs typeface="Calibri" panose="020F0502020204030204" pitchFamily="34" charset="0"/>
            </a:endParaRPr>
          </a:p>
          <a:p>
            <a:pPr marL="0" indent="0">
              <a:buNone/>
            </a:pPr>
            <a:endParaRPr lang="en-US" sz="1200">
              <a:latin typeface="Calibri" panose="020F0502020204030204" pitchFamily="34" charset="0"/>
              <a:ea typeface="Times New Roman" panose="02020603050405020304" pitchFamily="18" charset="0"/>
              <a:cs typeface="Calibri" panose="020F0502020204030204" pitchFamily="34" charset="0"/>
            </a:endParaRPr>
          </a:p>
          <a:p>
            <a:pPr marL="0" indent="0">
              <a:buNone/>
            </a:pPr>
            <a:endParaRPr lang="en-GB" sz="1200">
              <a:latin typeface="Calibri" panose="020F0502020204030204" pitchFamily="34" charset="0"/>
              <a:cs typeface="Calibri" panose="020F0502020204030204" pitchFamily="34" charset="0"/>
            </a:endParaRPr>
          </a:p>
          <a:p>
            <a:pPr>
              <a:lnSpc>
                <a:spcPct val="115999"/>
              </a:lnSpc>
              <a:spcAft>
                <a:spcPts val="800"/>
              </a:spcAft>
              <a:buNone/>
            </a:pPr>
            <a:endParaRPr lang="en-US" sz="2000" b="1">
              <a:latin typeface="Calibri" panose="020F0502020204030204" pitchFamily="34" charset="0"/>
              <a:cs typeface="Calibri" panose="020F0502020204030204" pitchFamily="34" charset="0"/>
            </a:endParaRPr>
          </a:p>
          <a:p>
            <a:pPr>
              <a:lnSpc>
                <a:spcPct val="115999"/>
              </a:lnSpc>
            </a:pPr>
            <a:endParaRPr lang="en-US" sz="1800">
              <a:latin typeface="Calibri" panose="020F0502020204030204" pitchFamily="34" charset="0"/>
              <a:cs typeface="Calibri" panose="020F0502020204030204" pitchFamily="34" charset="0"/>
            </a:endParaRPr>
          </a:p>
          <a:p>
            <a:endParaRPr lang="en-GB" sz="1200">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87C59717-2C1F-E51E-174F-04B9DCF5362B}"/>
              </a:ext>
            </a:extLst>
          </p:cNvPr>
          <p:cNvSpPr txBox="1"/>
          <p:nvPr/>
        </p:nvSpPr>
        <p:spPr>
          <a:xfrm>
            <a:off x="102690" y="5758942"/>
            <a:ext cx="4527566" cy="859396"/>
          </a:xfrm>
          <a:prstGeom prst="rect">
            <a:avLst/>
          </a:prstGeom>
          <a:noFill/>
          <a:ln>
            <a:solidFill>
              <a:srgbClr val="4472C4"/>
            </a:solidFill>
          </a:ln>
        </p:spPr>
        <p:txBody>
          <a:bodyPr rot="0" spcFirstLastPara="0" vertOverflow="overflow" horzOverflow="overflow" vert="horz" wrap="square" lIns="91434" tIns="45717" rIns="91434" bIns="45717" numCol="1" spcCol="0" rtlCol="0" fromWordArt="0" anchor="t" anchorCtr="0" forceAA="0" compatLnSpc="1">
            <a:prstTxWarp prst="textNoShape">
              <a:avLst/>
            </a:prstTxWarp>
            <a:spAutoFit/>
          </a:bodyPr>
          <a:lstStyle/>
          <a:p>
            <a:pPr>
              <a:lnSpc>
                <a:spcPts val="1200"/>
              </a:lnSpc>
            </a:pPr>
            <a:r>
              <a:rPr lang="en-US" sz="800">
                <a:latin typeface="Calibri" panose="020F0502020204030204" pitchFamily="34" charset="0"/>
                <a:cs typeface="Calibri" panose="020F0502020204030204" pitchFamily="34" charset="0"/>
              </a:rPr>
              <a:t>All extracts from </a:t>
            </a:r>
            <a:r>
              <a:rPr lang="en-US" sz="800" b="1">
                <a:latin typeface="Calibri" panose="020F0502020204030204" pitchFamily="34" charset="0"/>
                <a:cs typeface="Calibri" panose="020F0502020204030204" pitchFamily="34" charset="0"/>
              </a:rPr>
              <a:t>James Dawson’s </a:t>
            </a:r>
            <a:r>
              <a:rPr lang="en-US" sz="800" b="1" i="1">
                <a:latin typeface="Calibri" panose="020F0502020204030204" pitchFamily="34" charset="0"/>
                <a:cs typeface="Calibri" panose="020F0502020204030204" pitchFamily="34" charset="0"/>
              </a:rPr>
              <a:t>Aborigines; the languages and customs of several bribes of Aborigines in the western district of Victoria.</a:t>
            </a:r>
            <a:r>
              <a:rPr lang="en-US" sz="800">
                <a:latin typeface="Calibri" panose="020F0502020204030204" pitchFamily="34" charset="0"/>
                <a:cs typeface="Calibri" panose="020F0502020204030204" pitchFamily="34" charset="0"/>
              </a:rPr>
              <a:t> (Melbourne: George Robertson 1881). Available via Trove, National Library of Australia: </a:t>
            </a:r>
            <a:r>
              <a:rPr lang="en-US" sz="800" u="sng">
                <a:solidFill>
                  <a:srgbClr val="467886"/>
                </a:solidFill>
                <a:latin typeface="Calibri" panose="020F0502020204030204" pitchFamily="34" charset="0"/>
                <a:cs typeface="Calibri" panose="020F0502020204030204" pitchFamily="34" charset="0"/>
                <a:hlinkClick r:id="rId2"/>
              </a:rPr>
              <a:t>https://nla.gov.au/nla.obj-52770478</a:t>
            </a:r>
            <a:r>
              <a:rPr lang="en-GB" sz="800">
                <a:latin typeface="Calibri" panose="020F0502020204030204" pitchFamily="34" charset="0"/>
                <a:cs typeface="Calibri" panose="020F0502020204030204" pitchFamily="34" charset="0"/>
              </a:rPr>
              <a:t> </a:t>
            </a:r>
            <a:r>
              <a:rPr lang="en-GB" sz="800" i="1">
                <a:latin typeface="Calibri" panose="020F0502020204030204" pitchFamily="34" charset="0"/>
                <a:cs typeface="Calibri" panose="020F0502020204030204" pitchFamily="34" charset="0"/>
              </a:rPr>
              <a:t> </a:t>
            </a:r>
            <a:r>
              <a:rPr lang="en-US" sz="800">
                <a:latin typeface="Calibri" panose="020F0502020204030204" pitchFamily="34" charset="0"/>
                <a:cs typeface="Calibri" panose="020F0502020204030204" pitchFamily="34" charset="0"/>
              </a:rPr>
              <a:t>​</a:t>
            </a:r>
          </a:p>
          <a:p>
            <a:pPr marL="228589" indent="-228589" algn="ctr">
              <a:buFont typeface=""/>
              <a:buChar char="•"/>
            </a:pPr>
            <a:endParaRPr lang="en-GB" sz="800">
              <a:latin typeface="Calibri" panose="020F0502020204030204" pitchFamily="34" charset="0"/>
              <a:cs typeface="Calibri" panose="020F0502020204030204" pitchFamily="34" charset="0"/>
            </a:endParaRPr>
          </a:p>
          <a:p>
            <a:pPr>
              <a:lnSpc>
                <a:spcPts val="1575"/>
              </a:lnSpc>
            </a:pPr>
            <a:r>
              <a:rPr lang="en-US" sz="800">
                <a:latin typeface="Calibri" panose="020F0502020204030204" pitchFamily="34" charset="0"/>
                <a:cs typeface="Calibri" panose="020F0502020204030204" pitchFamily="34" charset="0"/>
              </a:rPr>
              <a:t>Use the</a:t>
            </a:r>
            <a:r>
              <a:rPr lang="en-US" sz="800" b="1">
                <a:latin typeface="Calibri" panose="020F0502020204030204" pitchFamily="34" charset="0"/>
                <a:cs typeface="Calibri" panose="020F0502020204030204" pitchFamily="34" charset="0"/>
              </a:rPr>
              <a:t> glossary </a:t>
            </a:r>
            <a:r>
              <a:rPr lang="en-US" sz="800">
                <a:latin typeface="Calibri" panose="020F0502020204030204" pitchFamily="34" charset="0"/>
                <a:cs typeface="Calibri" panose="020F0502020204030204" pitchFamily="34" charset="0"/>
              </a:rPr>
              <a:t>provided to help you fully understand the sources.</a:t>
            </a:r>
          </a:p>
        </p:txBody>
      </p:sp>
      <p:sp>
        <p:nvSpPr>
          <p:cNvPr id="7" name="Content Placeholder 2">
            <a:extLst>
              <a:ext uri="{FF2B5EF4-FFF2-40B4-BE49-F238E27FC236}">
                <a16:creationId xmlns:a16="http://schemas.microsoft.com/office/drawing/2014/main" id="{02C6E96C-8DE4-DC16-B06C-E7D4D617C1E1}"/>
              </a:ext>
            </a:extLst>
          </p:cNvPr>
          <p:cNvSpPr txBox="1">
            <a:spLocks/>
          </p:cNvSpPr>
          <p:nvPr/>
        </p:nvSpPr>
        <p:spPr>
          <a:xfrm>
            <a:off x="88654" y="2008205"/>
            <a:ext cx="4539597" cy="1127026"/>
          </a:xfrm>
          <a:prstGeom prst="rect">
            <a:avLst/>
          </a:prstGeom>
          <a:ln w="19050">
            <a:solidFill>
              <a:schemeClr val="tx1"/>
            </a:solidFill>
          </a:ln>
        </p:spPr>
        <p:txBody>
          <a:bodyPr vert="horz" lIns="91434" tIns="45717" rIns="91434" bIns="45717" rtlCol="0" anchor="t">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5999"/>
              </a:lnSpc>
              <a:spcAft>
                <a:spcPts val="800"/>
              </a:spcAft>
              <a:buNone/>
            </a:pPr>
            <a:r>
              <a:rPr lang="en-US" sz="2000" b="1" dirty="0">
                <a:latin typeface="Calibri" panose="020F0502020204030204" pitchFamily="34" charset="0"/>
                <a:ea typeface="Times New Roman" panose="02020603050405020304" pitchFamily="18" charset="0"/>
                <a:cs typeface="Calibri" panose="020F0502020204030204" pitchFamily="34" charset="0"/>
              </a:rPr>
              <a:t>Source C</a:t>
            </a:r>
            <a:endParaRPr lang="en-GB" sz="2000" dirty="0">
              <a:latin typeface="Calibri" panose="020F0502020204030204" pitchFamily="34" charset="0"/>
              <a:ea typeface="Times New Roman" panose="02020603050405020304" pitchFamily="18" charset="0"/>
              <a:cs typeface="Calibri" panose="020F0502020204030204" pitchFamily="34" charset="0"/>
            </a:endParaRPr>
          </a:p>
          <a:p>
            <a:pPr marL="0" indent="0">
              <a:lnSpc>
                <a:spcPct val="115999"/>
              </a:lnSpc>
              <a:spcAft>
                <a:spcPts val="800"/>
              </a:spcAft>
              <a:buNone/>
            </a:pPr>
            <a:r>
              <a:rPr lang="en-US" sz="2000" dirty="0">
                <a:latin typeface="Calibri" panose="020F0502020204030204" pitchFamily="34" charset="0"/>
                <a:ea typeface="Times New Roman" panose="02020603050405020304" pitchFamily="18" charset="0"/>
                <a:cs typeface="Calibri" panose="020F0502020204030204" pitchFamily="34" charset="0"/>
              </a:rPr>
              <a:t>Fur rugs were very scarce and valuable before the white man destroyed the wild dogs, the natural enemies of the opossum and kangaroo, as it took a year to collect opossum skins sufficient to make one. </a:t>
            </a:r>
            <a:endParaRPr lang="en-GB" dirty="0">
              <a:latin typeface="Calibri" panose="020F0502020204030204" pitchFamily="34" charset="0"/>
              <a:cs typeface="Calibri" panose="020F0502020204030204" pitchFamily="34" charset="0"/>
            </a:endParaRPr>
          </a:p>
          <a:p>
            <a:pPr marL="0" indent="0">
              <a:buNone/>
            </a:pPr>
            <a:endParaRPr lang="en-US" sz="1200" dirty="0">
              <a:latin typeface="Calibri" panose="020F0502020204030204" pitchFamily="34" charset="0"/>
              <a:ea typeface="Times New Roman" panose="02020603050405020304" pitchFamily="18" charset="0"/>
              <a:cs typeface="Calibri" panose="020F0502020204030204" pitchFamily="34" charset="0"/>
            </a:endParaRPr>
          </a:p>
          <a:p>
            <a:pPr marL="0" indent="0">
              <a:buNone/>
            </a:pPr>
            <a:endParaRPr lang="en-GB" sz="1200" dirty="0">
              <a:latin typeface="Calibri" panose="020F0502020204030204" pitchFamily="34" charset="0"/>
              <a:cs typeface="Calibri" panose="020F0502020204030204" pitchFamily="34" charset="0"/>
            </a:endParaRPr>
          </a:p>
          <a:p>
            <a:pPr>
              <a:lnSpc>
                <a:spcPct val="115999"/>
              </a:lnSpc>
              <a:spcAft>
                <a:spcPts val="800"/>
              </a:spcAft>
              <a:buNone/>
            </a:pPr>
            <a:endParaRPr lang="en-US" sz="2000" b="1" dirty="0">
              <a:latin typeface="Calibri" panose="020F0502020204030204" pitchFamily="34" charset="0"/>
              <a:cs typeface="Calibri" panose="020F0502020204030204" pitchFamily="34" charset="0"/>
            </a:endParaRPr>
          </a:p>
          <a:p>
            <a:pPr>
              <a:lnSpc>
                <a:spcPct val="115999"/>
              </a:lnSpc>
            </a:pPr>
            <a:endParaRPr lang="en-US" sz="1800" dirty="0">
              <a:latin typeface="Calibri" panose="020F0502020204030204" pitchFamily="34" charset="0"/>
              <a:cs typeface="Calibri" panose="020F0502020204030204" pitchFamily="34" charset="0"/>
            </a:endParaRPr>
          </a:p>
          <a:p>
            <a:endParaRPr lang="en-GB" sz="1200" dirty="0">
              <a:latin typeface="Calibri" panose="020F0502020204030204" pitchFamily="34" charset="0"/>
              <a:cs typeface="Calibri" panose="020F0502020204030204" pitchFamily="34" charset="0"/>
            </a:endParaRPr>
          </a:p>
        </p:txBody>
      </p:sp>
      <p:sp>
        <p:nvSpPr>
          <p:cNvPr id="10" name="Content Placeholder 2">
            <a:extLst>
              <a:ext uri="{FF2B5EF4-FFF2-40B4-BE49-F238E27FC236}">
                <a16:creationId xmlns:a16="http://schemas.microsoft.com/office/drawing/2014/main" id="{223A1295-80A7-8549-633D-E4B5AA831D68}"/>
              </a:ext>
            </a:extLst>
          </p:cNvPr>
          <p:cNvSpPr txBox="1">
            <a:spLocks/>
          </p:cNvSpPr>
          <p:nvPr/>
        </p:nvSpPr>
        <p:spPr>
          <a:xfrm>
            <a:off x="98680" y="3347616"/>
            <a:ext cx="4539597" cy="2138781"/>
          </a:xfrm>
          <a:prstGeom prst="rect">
            <a:avLst/>
          </a:prstGeom>
          <a:ln w="19050">
            <a:solidFill>
              <a:schemeClr val="tx1"/>
            </a:solidFill>
          </a:ln>
        </p:spPr>
        <p:txBody>
          <a:bodyPr vert="horz" lIns="91434" tIns="45717" rIns="91434" bIns="45717"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5999"/>
              </a:lnSpc>
              <a:spcAft>
                <a:spcPts val="800"/>
              </a:spcAft>
              <a:buNone/>
            </a:pPr>
            <a:r>
              <a:rPr lang="en-US" sz="1100" b="1" dirty="0">
                <a:latin typeface="Calibri" panose="020F0502020204030204" pitchFamily="34" charset="0"/>
                <a:ea typeface="Times New Roman" panose="02020603050405020304" pitchFamily="18" charset="0"/>
                <a:cs typeface="Calibri" panose="020F0502020204030204" pitchFamily="34" charset="0"/>
              </a:rPr>
              <a:t>Source D</a:t>
            </a:r>
            <a:endParaRPr lang="en-US" sz="1100" dirty="0">
              <a:latin typeface="Calibri" panose="020F0502020204030204" pitchFamily="34" charset="0"/>
              <a:ea typeface="Times New Roman" panose="02020603050405020304" pitchFamily="18" charset="0"/>
              <a:cs typeface="Calibri" panose="020F0502020204030204" pitchFamily="34" charset="0"/>
            </a:endParaRPr>
          </a:p>
          <a:p>
            <a:pPr marL="0" indent="0">
              <a:lnSpc>
                <a:spcPct val="115999"/>
              </a:lnSpc>
              <a:spcAft>
                <a:spcPts val="800"/>
              </a:spcAft>
              <a:buNone/>
            </a:pPr>
            <a:r>
              <a:rPr lang="en-US" sz="1100" dirty="0">
                <a:latin typeface="Calibri" panose="020F0502020204030204" pitchFamily="34" charset="0"/>
                <a:ea typeface="Times New Roman" panose="02020603050405020304" pitchFamily="18" charset="0"/>
                <a:cs typeface="Calibri" panose="020F0502020204030204" pitchFamily="34" charset="0"/>
              </a:rPr>
              <a:t>It may be stated that, although many of the opossum rugs of the aborigines are now </a:t>
            </a:r>
            <a:r>
              <a:rPr lang="en-US" sz="1100" b="1" dirty="0">
                <a:latin typeface="Calibri" panose="020F0502020204030204" pitchFamily="34" charset="0"/>
                <a:ea typeface="Times New Roman" panose="02020603050405020304" pitchFamily="18" charset="0"/>
                <a:cs typeface="Calibri" panose="020F0502020204030204" pitchFamily="34" charset="0"/>
              </a:rPr>
              <a:t>ornamented</a:t>
            </a:r>
            <a:r>
              <a:rPr lang="en-US" sz="1100" dirty="0">
                <a:latin typeface="Calibri" panose="020F0502020204030204" pitchFamily="34" charset="0"/>
                <a:ea typeface="Times New Roman" panose="02020603050405020304" pitchFamily="18" charset="0"/>
                <a:cs typeface="Calibri" panose="020F0502020204030204" pitchFamily="34" charset="0"/>
              </a:rPr>
              <a:t> with a variety of designs, some of which are </a:t>
            </a:r>
            <a:r>
              <a:rPr lang="en-US" sz="1100" dirty="0" err="1">
                <a:latin typeface="Calibri" panose="020F0502020204030204" pitchFamily="34" charset="0"/>
                <a:ea typeface="Times New Roman" panose="02020603050405020304" pitchFamily="18" charset="0"/>
                <a:cs typeface="Calibri" panose="020F0502020204030204" pitchFamily="34" charset="0"/>
              </a:rPr>
              <a:t>coloured</a:t>
            </a:r>
            <a:r>
              <a:rPr lang="en-US" sz="1100" dirty="0">
                <a:latin typeface="Calibri" panose="020F0502020204030204" pitchFamily="34" charset="0"/>
                <a:ea typeface="Times New Roman" panose="02020603050405020304" pitchFamily="18" charset="0"/>
                <a:cs typeface="Calibri" panose="020F0502020204030204" pitchFamily="34" charset="0"/>
              </a:rPr>
              <a:t>, nothing but the simple pattern with the occasional figure of an emu, was used before the arrival of the white man. The figures of human beings, animals, and things, now drawn by the natives and represented in works on the aborigines of the colony of Victoria as original, were [previously] unknown to the tribes, and are considered by them as of recent introduction by Europeans. . </a:t>
            </a:r>
            <a:endParaRPr lang="en-GB" sz="1100" dirty="0">
              <a:latin typeface="Calibri" panose="020F0502020204030204" pitchFamily="34" charset="0"/>
              <a:cs typeface="Calibri" panose="020F0502020204030204" pitchFamily="34" charset="0"/>
            </a:endParaRPr>
          </a:p>
          <a:p>
            <a:pPr marL="0" indent="0">
              <a:buNone/>
            </a:pPr>
            <a:endParaRPr lang="en-US" sz="1200" dirty="0">
              <a:latin typeface="Calibri" panose="020F0502020204030204" pitchFamily="34" charset="0"/>
              <a:ea typeface="Times New Roman" panose="02020603050405020304" pitchFamily="18" charset="0"/>
              <a:cs typeface="Calibri" panose="020F0502020204030204" pitchFamily="34" charset="0"/>
            </a:endParaRPr>
          </a:p>
          <a:p>
            <a:pPr>
              <a:lnSpc>
                <a:spcPct val="115999"/>
              </a:lnSpc>
              <a:spcAft>
                <a:spcPts val="800"/>
              </a:spcAft>
              <a:buNone/>
            </a:pPr>
            <a:endParaRPr lang="en-US" sz="2000" b="1" dirty="0">
              <a:latin typeface="Calibri" panose="020F0502020204030204" pitchFamily="34" charset="0"/>
              <a:cs typeface="Calibri" panose="020F0502020204030204" pitchFamily="34" charset="0"/>
            </a:endParaRPr>
          </a:p>
          <a:p>
            <a:pPr>
              <a:lnSpc>
                <a:spcPct val="115999"/>
              </a:lnSpc>
              <a:buFont typeface="Arial" panose="020B0604020202020204" pitchFamily="34" charset="0"/>
              <a:buChar char="•"/>
            </a:pPr>
            <a:endParaRPr lang="en-US" sz="1800" dirty="0">
              <a:latin typeface="Calibri" panose="020F0502020204030204" pitchFamily="34" charset="0"/>
              <a:cs typeface="Calibri" panose="020F0502020204030204" pitchFamily="34" charset="0"/>
            </a:endParaRPr>
          </a:p>
          <a:p>
            <a:endParaRPr lang="en-GB" sz="1200" dirty="0">
              <a:latin typeface="Calibri" panose="020F0502020204030204" pitchFamily="34" charset="0"/>
              <a:cs typeface="Calibri" panose="020F0502020204030204" pitchFamily="34" charset="0"/>
            </a:endParaRPr>
          </a:p>
        </p:txBody>
      </p:sp>
      <p:graphicFrame>
        <p:nvGraphicFramePr>
          <p:cNvPr id="11" name="Table 10">
            <a:extLst>
              <a:ext uri="{FF2B5EF4-FFF2-40B4-BE49-F238E27FC236}">
                <a16:creationId xmlns:a16="http://schemas.microsoft.com/office/drawing/2014/main" id="{3E124259-0750-5C9D-30D1-2CA01EB85921}"/>
              </a:ext>
            </a:extLst>
          </p:cNvPr>
          <p:cNvGraphicFramePr>
            <a:graphicFrameLocks noGrp="1"/>
          </p:cNvGraphicFramePr>
          <p:nvPr>
            <p:extLst>
              <p:ext uri="{D42A27DB-BD31-4B8C-83A1-F6EECF244321}">
                <p14:modId xmlns:p14="http://schemas.microsoft.com/office/powerpoint/2010/main" val="2815096323"/>
              </p:ext>
            </p:extLst>
          </p:nvPr>
        </p:nvGraphicFramePr>
        <p:xfrm>
          <a:off x="4758986" y="582208"/>
          <a:ext cx="7315887" cy="6047368"/>
        </p:xfrm>
        <a:graphic>
          <a:graphicData uri="http://schemas.openxmlformats.org/drawingml/2006/table">
            <a:tbl>
              <a:tblPr firstRow="1" bandRow="1">
                <a:tableStyleId>{5940675A-B579-460E-94D1-54222C63F5DA}</a:tableStyleId>
              </a:tblPr>
              <a:tblGrid>
                <a:gridCol w="7315887">
                  <a:extLst>
                    <a:ext uri="{9D8B030D-6E8A-4147-A177-3AD203B41FA5}">
                      <a16:colId xmlns:a16="http://schemas.microsoft.com/office/drawing/2014/main" val="2833893469"/>
                    </a:ext>
                  </a:extLst>
                </a:gridCol>
              </a:tblGrid>
              <a:tr h="1511842">
                <a:tc>
                  <a:txBody>
                    <a:bodyPr/>
                    <a:lstStyle/>
                    <a:p>
                      <a:r>
                        <a:rPr lang="en-GB" sz="2000" dirty="0">
                          <a:solidFill>
                            <a:schemeClr val="tx1"/>
                          </a:solidFill>
                          <a:latin typeface="Calibri" panose="020F0502020204030204" pitchFamily="34" charset="0"/>
                          <a:cs typeface="Calibri" panose="020F0502020204030204" pitchFamily="34" charset="0"/>
                        </a:rPr>
                        <a:t>Source B tells us that the impact was...</a:t>
                      </a:r>
                    </a:p>
                  </a:txBody>
                  <a:tcPr marL="91434" marR="91434" marT="45717" marB="45717"/>
                </a:tc>
                <a:extLst>
                  <a:ext uri="{0D108BD9-81ED-4DB2-BD59-A6C34878D82A}">
                    <a16:rowId xmlns:a16="http://schemas.microsoft.com/office/drawing/2014/main" val="459702809"/>
                  </a:ext>
                </a:extLst>
              </a:tr>
              <a:tr h="1511842">
                <a:tc>
                  <a:txBody>
                    <a:bodyPr/>
                    <a:lstStyle/>
                    <a:p>
                      <a:pPr lvl="0" algn="l">
                        <a:lnSpc>
                          <a:spcPct val="100000"/>
                        </a:lnSpc>
                        <a:spcBef>
                          <a:spcPts val="0"/>
                        </a:spcBef>
                        <a:spcAft>
                          <a:spcPts val="0"/>
                        </a:spcAft>
                        <a:buNone/>
                      </a:pPr>
                      <a:r>
                        <a:rPr lang="en-GB" sz="2000" u="none" strike="noStrike" noProof="0">
                          <a:solidFill>
                            <a:schemeClr val="tx1"/>
                          </a:solidFill>
                          <a:latin typeface="Calibri" panose="020F0502020204030204" pitchFamily="34" charset="0"/>
                          <a:cs typeface="Calibri" panose="020F0502020204030204" pitchFamily="34" charset="0"/>
                        </a:rPr>
                        <a:t>Source C tells us that the impact was...</a:t>
                      </a:r>
                    </a:p>
                    <a:p>
                      <a:pPr lvl="0">
                        <a:buNone/>
                      </a:pPr>
                      <a:endParaRPr lang="en-GB" sz="2000">
                        <a:solidFill>
                          <a:schemeClr val="tx1"/>
                        </a:solidFill>
                        <a:latin typeface="Calibri" panose="020F0502020204030204" pitchFamily="34" charset="0"/>
                        <a:cs typeface="Calibri" panose="020F0502020204030204" pitchFamily="34" charset="0"/>
                      </a:endParaRPr>
                    </a:p>
                  </a:txBody>
                  <a:tcPr marL="91434" marR="91434" marT="45717" marB="45717"/>
                </a:tc>
                <a:extLst>
                  <a:ext uri="{0D108BD9-81ED-4DB2-BD59-A6C34878D82A}">
                    <a16:rowId xmlns:a16="http://schemas.microsoft.com/office/drawing/2014/main" val="3886842676"/>
                  </a:ext>
                </a:extLst>
              </a:tr>
              <a:tr h="1511842">
                <a:tc>
                  <a:txBody>
                    <a:bodyPr/>
                    <a:lstStyle/>
                    <a:p>
                      <a:pPr lvl="0" algn="l">
                        <a:lnSpc>
                          <a:spcPct val="100000"/>
                        </a:lnSpc>
                        <a:spcBef>
                          <a:spcPts val="0"/>
                        </a:spcBef>
                        <a:spcAft>
                          <a:spcPts val="0"/>
                        </a:spcAft>
                        <a:buNone/>
                      </a:pPr>
                      <a:r>
                        <a:rPr lang="en-GB" sz="2000" u="none" strike="noStrike" noProof="0">
                          <a:solidFill>
                            <a:schemeClr val="tx1"/>
                          </a:solidFill>
                          <a:latin typeface="Calibri" panose="020F0502020204030204" pitchFamily="34" charset="0"/>
                          <a:cs typeface="Calibri" panose="020F0502020204030204" pitchFamily="34" charset="0"/>
                        </a:rPr>
                        <a:t>Source D tells us that the impact was...</a:t>
                      </a:r>
                    </a:p>
                    <a:p>
                      <a:pPr lvl="0">
                        <a:buNone/>
                      </a:pPr>
                      <a:endParaRPr lang="en-GB" sz="2000">
                        <a:solidFill>
                          <a:schemeClr val="tx1"/>
                        </a:solidFill>
                        <a:latin typeface="Calibri" panose="020F0502020204030204" pitchFamily="34" charset="0"/>
                        <a:cs typeface="Calibri" panose="020F0502020204030204" pitchFamily="34" charset="0"/>
                      </a:endParaRPr>
                    </a:p>
                  </a:txBody>
                  <a:tcPr marL="91434" marR="91434" marT="45717" marB="45717"/>
                </a:tc>
                <a:extLst>
                  <a:ext uri="{0D108BD9-81ED-4DB2-BD59-A6C34878D82A}">
                    <a16:rowId xmlns:a16="http://schemas.microsoft.com/office/drawing/2014/main" val="488635870"/>
                  </a:ext>
                </a:extLst>
              </a:tr>
              <a:tr h="1511842">
                <a:tc>
                  <a:txBody>
                    <a:bodyPr/>
                    <a:lstStyle/>
                    <a:p>
                      <a:r>
                        <a:rPr lang="en-GB" sz="2000" dirty="0">
                          <a:solidFill>
                            <a:schemeClr val="tx1"/>
                          </a:solidFill>
                          <a:latin typeface="Calibri" panose="020F0502020204030204" pitchFamily="34" charset="0"/>
                          <a:cs typeface="Calibri" panose="020F0502020204030204" pitchFamily="34" charset="0"/>
                        </a:rPr>
                        <a:t>Taken together, the three sources tell us that the impact was</a:t>
                      </a:r>
                    </a:p>
                  </a:txBody>
                  <a:tcPr marL="91434" marR="91434" marT="45717" marB="45717"/>
                </a:tc>
                <a:extLst>
                  <a:ext uri="{0D108BD9-81ED-4DB2-BD59-A6C34878D82A}">
                    <a16:rowId xmlns:a16="http://schemas.microsoft.com/office/drawing/2014/main" val="3027713937"/>
                  </a:ext>
                </a:extLst>
              </a:tr>
            </a:tbl>
          </a:graphicData>
        </a:graphic>
      </p:graphicFrame>
    </p:spTree>
    <p:extLst>
      <p:ext uri="{BB962C8B-B14F-4D97-AF65-F5344CB8AC3E}">
        <p14:creationId xmlns:p14="http://schemas.microsoft.com/office/powerpoint/2010/main" val="22345835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D02154-4FA4-3F28-A8C9-957D31B19B22}"/>
            </a:ext>
          </a:extLst>
        </p:cNvPr>
        <p:cNvGrpSpPr/>
        <p:nvPr/>
      </p:nvGrpSpPr>
      <p:grpSpPr>
        <a:xfrm>
          <a:off x="0" y="0"/>
          <a:ext cx="0" cy="0"/>
          <a:chOff x="0" y="0"/>
          <a:chExt cx="0" cy="0"/>
        </a:xfrm>
      </p:grpSpPr>
      <p:sp>
        <p:nvSpPr>
          <p:cNvPr id="8" name="Text Placeholder 7">
            <a:extLst>
              <a:ext uri="{FF2B5EF4-FFF2-40B4-BE49-F238E27FC236}">
                <a16:creationId xmlns:a16="http://schemas.microsoft.com/office/drawing/2014/main" id="{F10184F1-8F15-28E3-415A-F26335445AD6}"/>
              </a:ext>
            </a:extLst>
          </p:cNvPr>
          <p:cNvSpPr>
            <a:spLocks noGrp="1"/>
          </p:cNvSpPr>
          <p:nvPr>
            <p:ph type="body" sz="quarter" idx="11"/>
          </p:nvPr>
        </p:nvSpPr>
        <p:spPr/>
        <p:txBody>
          <a:bodyPr/>
          <a:lstStyle/>
          <a:p>
            <a:r>
              <a:rPr lang="en-GB"/>
              <a:t>Impact on Australia</a:t>
            </a:r>
          </a:p>
        </p:txBody>
      </p:sp>
      <p:sp>
        <p:nvSpPr>
          <p:cNvPr id="7" name="Text Placeholder 6">
            <a:extLst>
              <a:ext uri="{FF2B5EF4-FFF2-40B4-BE49-F238E27FC236}">
                <a16:creationId xmlns:a16="http://schemas.microsoft.com/office/drawing/2014/main" id="{E6E3F905-CED6-02F0-516E-A372D25F39BE}"/>
              </a:ext>
            </a:extLst>
          </p:cNvPr>
          <p:cNvSpPr>
            <a:spLocks noGrp="1"/>
          </p:cNvSpPr>
          <p:nvPr>
            <p:ph type="body" sz="quarter" idx="10"/>
          </p:nvPr>
        </p:nvSpPr>
        <p:spPr/>
        <p:txBody>
          <a:bodyPr/>
          <a:lstStyle/>
          <a:p>
            <a:r>
              <a:rPr lang="en-US" sz="5336" dirty="0">
                <a:solidFill>
                  <a:schemeClr val="bg2">
                    <a:lumMod val="25000"/>
                  </a:schemeClr>
                </a:solidFill>
                <a:latin typeface="Calibri" panose="020F0502020204030204" pitchFamily="34" charset="0"/>
                <a:cs typeface="Calibri" panose="020F0502020204030204" pitchFamily="34" charset="0"/>
              </a:rPr>
              <a:t>For the Teacher</a:t>
            </a:r>
            <a:br>
              <a:rPr lang="en-US" sz="5336" dirty="0">
                <a:solidFill>
                  <a:schemeClr val="bg2">
                    <a:lumMod val="25000"/>
                  </a:schemeClr>
                </a:solidFill>
                <a:latin typeface="Calibri" panose="020F0502020204030204" pitchFamily="34" charset="0"/>
                <a:cs typeface="Calibri" panose="020F0502020204030204" pitchFamily="34" charset="0"/>
              </a:rPr>
            </a:br>
            <a:br>
              <a:rPr lang="en-US" sz="5336" dirty="0">
                <a:solidFill>
                  <a:schemeClr val="bg2">
                    <a:lumMod val="25000"/>
                  </a:schemeClr>
                </a:solidFill>
                <a:latin typeface="Calibri" panose="020F0502020204030204" pitchFamily="34" charset="0"/>
                <a:cs typeface="Calibri" panose="020F0502020204030204" pitchFamily="34" charset="0"/>
              </a:rPr>
            </a:br>
            <a:r>
              <a:rPr lang="en-US" sz="5336" dirty="0">
                <a:solidFill>
                  <a:schemeClr val="bg2">
                    <a:lumMod val="25000"/>
                  </a:schemeClr>
                </a:solidFill>
                <a:latin typeface="Calibri" panose="020F0502020204030204" pitchFamily="34" charset="0"/>
                <a:cs typeface="Calibri" panose="020F0502020204030204" pitchFamily="34" charset="0"/>
              </a:rPr>
              <a:t>Additional Materials</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751332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BDD00-E849-B6FF-5B30-965EC2179AF8}"/>
              </a:ext>
            </a:extLst>
          </p:cNvPr>
          <p:cNvSpPr>
            <a:spLocks noGrp="1"/>
          </p:cNvSpPr>
          <p:nvPr>
            <p:ph type="title"/>
          </p:nvPr>
        </p:nvSpPr>
        <p:spPr>
          <a:xfrm>
            <a:off x="840157" y="219592"/>
            <a:ext cx="10514862" cy="823855"/>
          </a:xfrm>
        </p:spPr>
        <p:txBody>
          <a:bodyPr/>
          <a:lstStyle/>
          <a:p>
            <a:r>
              <a:rPr lang="en-US" dirty="0">
                <a:latin typeface="Calibri" panose="020F0502020204030204" pitchFamily="34" charset="0"/>
                <a:cs typeface="Calibri" panose="020F0502020204030204" pitchFamily="34" charset="0"/>
              </a:rPr>
              <a:t>Lesson Objectives and Outcomes</a:t>
            </a:r>
          </a:p>
        </p:txBody>
      </p:sp>
      <p:sp>
        <p:nvSpPr>
          <p:cNvPr id="4" name="Text Placeholder 3">
            <a:extLst>
              <a:ext uri="{FF2B5EF4-FFF2-40B4-BE49-F238E27FC236}">
                <a16:creationId xmlns:a16="http://schemas.microsoft.com/office/drawing/2014/main" id="{08B425DB-38E0-2E9D-C5AF-DA70AD3F71A3}"/>
              </a:ext>
            </a:extLst>
          </p:cNvPr>
          <p:cNvSpPr>
            <a:spLocks noGrp="1"/>
          </p:cNvSpPr>
          <p:nvPr>
            <p:ph type="body" idx="1"/>
          </p:nvPr>
        </p:nvSpPr>
        <p:spPr>
          <a:xfrm>
            <a:off x="862382" y="907435"/>
            <a:ext cx="5157425" cy="823854"/>
          </a:xfrm>
        </p:spPr>
        <p:txBody>
          <a:bodyPr/>
          <a:lstStyle/>
          <a:p>
            <a:r>
              <a:rPr lang="en-US">
                <a:latin typeface="Calibri" panose="020F0502020204030204" pitchFamily="34" charset="0"/>
                <a:cs typeface="Calibri" panose="020F0502020204030204" pitchFamily="34" charset="0"/>
              </a:rPr>
              <a:t>Learning Objectives</a:t>
            </a:r>
          </a:p>
        </p:txBody>
      </p:sp>
      <p:sp>
        <p:nvSpPr>
          <p:cNvPr id="3" name="Content Placeholder 2">
            <a:extLst>
              <a:ext uri="{FF2B5EF4-FFF2-40B4-BE49-F238E27FC236}">
                <a16:creationId xmlns:a16="http://schemas.microsoft.com/office/drawing/2014/main" id="{62A815BF-D5FB-DBE1-F870-107CD2E335A0}"/>
              </a:ext>
            </a:extLst>
          </p:cNvPr>
          <p:cNvSpPr>
            <a:spLocks noGrp="1"/>
          </p:cNvSpPr>
          <p:nvPr>
            <p:ph sz="half" idx="2"/>
          </p:nvPr>
        </p:nvSpPr>
        <p:spPr>
          <a:xfrm>
            <a:off x="749439" y="1818993"/>
            <a:ext cx="5157425" cy="4737230"/>
          </a:xfrm>
          <a:ln w="19050">
            <a:solidFill>
              <a:schemeClr val="tx1"/>
            </a:solidFill>
          </a:ln>
        </p:spPr>
        <p:txBody>
          <a:bodyPr vert="horz" lIns="91434" tIns="45717" rIns="91434" bIns="45717" rtlCol="0" anchor="t">
            <a:normAutofit fontScale="32500" lnSpcReduction="20000"/>
          </a:bodyPr>
          <a:lstStyle/>
          <a:p>
            <a:pPr marL="342884" indent="-342884">
              <a:lnSpc>
                <a:spcPct val="107000"/>
              </a:lnSpc>
              <a:spcAft>
                <a:spcPts val="800"/>
              </a:spcAft>
              <a:tabLst>
                <a:tab pos="457179" algn="l"/>
              </a:tabLst>
            </a:pPr>
            <a:r>
              <a:rPr lang="en-GB" sz="4900" kern="100">
                <a:latin typeface="Calibri" panose="020F0502020204030204" pitchFamily="34" charset="0"/>
                <a:ea typeface="Aptos" panose="020B0004020202020204" pitchFamily="34" charset="0"/>
                <a:cs typeface="Calibri" panose="020F0502020204030204" pitchFamily="34" charset="0"/>
              </a:rPr>
              <a:t>Through a study of primary sources relating to the possum skin cloak, l</a:t>
            </a:r>
            <a:r>
              <a:rPr lang="en-US" sz="4900" kern="100">
                <a:latin typeface="Calibri" panose="020F0502020204030204" pitchFamily="34" charset="0"/>
                <a:ea typeface="Aptos" panose="020B0004020202020204" pitchFamily="34" charset="0"/>
                <a:cs typeface="Calibri" panose="020F0502020204030204" pitchFamily="34" charset="0"/>
              </a:rPr>
              <a:t>earn that the Australian Aboriginal peoples' way of life is intimately connected to the land and its flora and fauna.</a:t>
            </a:r>
            <a:endParaRPr lang="en-GB" sz="4900" kern="100">
              <a:latin typeface="Calibri" panose="020F0502020204030204" pitchFamily="34" charset="0"/>
              <a:ea typeface="Aptos" panose="020B0004020202020204" pitchFamily="34" charset="0"/>
              <a:cs typeface="Calibri" panose="020F0502020204030204" pitchFamily="34" charset="0"/>
            </a:endParaRPr>
          </a:p>
          <a:p>
            <a:pPr marL="342884" indent="-342884">
              <a:lnSpc>
                <a:spcPct val="107000"/>
              </a:lnSpc>
              <a:spcAft>
                <a:spcPts val="800"/>
              </a:spcAft>
              <a:tabLst>
                <a:tab pos="457179" algn="l"/>
              </a:tabLst>
            </a:pPr>
            <a:r>
              <a:rPr lang="en-GB" sz="4900" kern="100">
                <a:latin typeface="Calibri" panose="020F0502020204030204" pitchFamily="34" charset="0"/>
                <a:ea typeface="Aptos" panose="020B0004020202020204" pitchFamily="34" charset="0"/>
                <a:cs typeface="Calibri" panose="020F0502020204030204" pitchFamily="34" charset="0"/>
              </a:rPr>
              <a:t>Through a study of the possum skin cloak</a:t>
            </a:r>
            <a:r>
              <a:rPr lang="en-US" sz="4900" kern="100">
                <a:latin typeface="Calibri" panose="020F0502020204030204" pitchFamily="34" charset="0"/>
                <a:ea typeface="Aptos" panose="020B0004020202020204" pitchFamily="34" charset="0"/>
                <a:cs typeface="Calibri" panose="020F0502020204030204" pitchFamily="34" charset="0"/>
              </a:rPr>
              <a:t> learn that Australian Aboriginal peoples are highly skilled and their way of life is adapted to their environment</a:t>
            </a:r>
            <a:endParaRPr lang="en-GB" sz="4900" kern="100">
              <a:latin typeface="Calibri" panose="020F0502020204030204" pitchFamily="34" charset="0"/>
              <a:ea typeface="Aptos" panose="020B0004020202020204" pitchFamily="34" charset="0"/>
              <a:cs typeface="Calibri" panose="020F0502020204030204" pitchFamily="34" charset="0"/>
            </a:endParaRPr>
          </a:p>
          <a:p>
            <a:pPr marL="342884" indent="-342884">
              <a:lnSpc>
                <a:spcPct val="107000"/>
              </a:lnSpc>
              <a:spcAft>
                <a:spcPts val="800"/>
              </a:spcAft>
              <a:tabLst>
                <a:tab pos="457179" algn="l"/>
              </a:tabLst>
            </a:pPr>
            <a:r>
              <a:rPr lang="en-US" sz="4900" kern="100">
                <a:latin typeface="Calibri" panose="020F0502020204030204" pitchFamily="34" charset="0"/>
                <a:ea typeface="Aptos" panose="020B0004020202020204" pitchFamily="34" charset="0"/>
                <a:cs typeface="Calibri" panose="020F0502020204030204" pitchFamily="34" charset="0"/>
              </a:rPr>
              <a:t>To understand that the arrival of European settlers had negative consequences for the Aboriginal peoples of Australia in terms of dress, culture, health and economy.</a:t>
            </a:r>
          </a:p>
          <a:p>
            <a:pPr marL="342884" indent="-342884">
              <a:lnSpc>
                <a:spcPct val="107000"/>
              </a:lnSpc>
              <a:spcAft>
                <a:spcPts val="800"/>
              </a:spcAft>
              <a:tabLst>
                <a:tab pos="457179" algn="l"/>
              </a:tabLst>
            </a:pPr>
            <a:r>
              <a:rPr lang="en-US" sz="4900" kern="100">
                <a:latin typeface="Calibri" panose="020F0502020204030204" pitchFamily="34" charset="0"/>
                <a:ea typeface="Aptos" panose="020B0004020202020204" pitchFamily="34" charset="0"/>
                <a:cs typeface="Calibri" panose="020F0502020204030204" pitchFamily="34" charset="0"/>
              </a:rPr>
              <a:t>To understand the long-standing consequences of European settlers for the Aboriginal and Torres Strait Islander peoples.</a:t>
            </a:r>
            <a:endParaRPr lang="en-GB" sz="4900" kern="100">
              <a:latin typeface="Calibri" panose="020F0502020204030204" pitchFamily="34" charset="0"/>
              <a:ea typeface="Aptos" panose="020B000402020202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D696EB5E-0F6A-04E1-C431-1C25B99FF8DA}"/>
              </a:ext>
            </a:extLst>
          </p:cNvPr>
          <p:cNvSpPr>
            <a:spLocks noGrp="1"/>
          </p:cNvSpPr>
          <p:nvPr>
            <p:ph type="body" sz="quarter" idx="3"/>
          </p:nvPr>
        </p:nvSpPr>
        <p:spPr>
          <a:xfrm>
            <a:off x="6096000" y="907435"/>
            <a:ext cx="5182824" cy="823854"/>
          </a:xfrm>
        </p:spPr>
        <p:txBody>
          <a:bodyPr/>
          <a:lstStyle/>
          <a:p>
            <a:r>
              <a:rPr lang="en-US">
                <a:latin typeface="Calibri" panose="020F0502020204030204" pitchFamily="34" charset="0"/>
                <a:cs typeface="Calibri" panose="020F0502020204030204" pitchFamily="34" charset="0"/>
              </a:rPr>
              <a:t>Outcomes</a:t>
            </a:r>
          </a:p>
        </p:txBody>
      </p:sp>
      <p:sp>
        <p:nvSpPr>
          <p:cNvPr id="6" name="Content Placeholder 5">
            <a:extLst>
              <a:ext uri="{FF2B5EF4-FFF2-40B4-BE49-F238E27FC236}">
                <a16:creationId xmlns:a16="http://schemas.microsoft.com/office/drawing/2014/main" id="{7CF6B408-8714-4658-F0BD-8E7EE1399F73}"/>
              </a:ext>
            </a:extLst>
          </p:cNvPr>
          <p:cNvSpPr>
            <a:spLocks noGrp="1"/>
          </p:cNvSpPr>
          <p:nvPr>
            <p:ph sz="quarter" idx="4"/>
          </p:nvPr>
        </p:nvSpPr>
        <p:spPr>
          <a:xfrm>
            <a:off x="6172195" y="1818994"/>
            <a:ext cx="5182824" cy="4737230"/>
          </a:xfrm>
          <a:ln w="19050">
            <a:solidFill>
              <a:schemeClr val="tx1"/>
            </a:solidFill>
          </a:ln>
        </p:spPr>
        <p:txBody>
          <a:bodyPr vert="horz" lIns="91434" tIns="45717" rIns="91434" bIns="45717" rtlCol="0" anchor="t">
            <a:normAutofit fontScale="32500" lnSpcReduction="20000"/>
          </a:bodyPr>
          <a:lstStyle/>
          <a:p>
            <a:pPr>
              <a:lnSpc>
                <a:spcPct val="107000"/>
              </a:lnSpc>
            </a:pPr>
            <a:r>
              <a:rPr lang="en-US" sz="4900" kern="100">
                <a:latin typeface="Calibri" panose="020F0502020204030204" pitchFamily="34" charset="0"/>
                <a:ea typeface="Aptos" panose="020B0004020202020204" pitchFamily="34" charset="0"/>
                <a:cs typeface="Calibri" panose="020F0502020204030204" pitchFamily="34" charset="0"/>
              </a:rPr>
              <a:t>Can describe how a possum skin cloak is made and are able to explain that this requires skill and is dependent upon resources from the environment (flora and fauna).</a:t>
            </a:r>
            <a:endParaRPr lang="en-GB" sz="4900" kern="100">
              <a:latin typeface="Calibri" panose="020F0502020204030204" pitchFamily="34" charset="0"/>
              <a:ea typeface="Aptos" panose="020B0004020202020204" pitchFamily="34" charset="0"/>
              <a:cs typeface="Calibri" panose="020F0502020204030204" pitchFamily="34" charset="0"/>
            </a:endParaRPr>
          </a:p>
          <a:p>
            <a:pPr>
              <a:lnSpc>
                <a:spcPct val="107000"/>
              </a:lnSpc>
            </a:pPr>
            <a:r>
              <a:rPr lang="en-GB" sz="4900" kern="100">
                <a:latin typeface="Calibri" panose="020F0502020204030204" pitchFamily="34" charset="0"/>
                <a:ea typeface="Aptos" panose="020B0004020202020204" pitchFamily="34" charset="0"/>
                <a:cs typeface="Calibri" panose="020F0502020204030204" pitchFamily="34" charset="0"/>
              </a:rPr>
              <a:t>Can describe the negative consequences for the Aboriginal people of the arrival of European settlers. This can be explained in terms of the Aboriginal adoption of European clothes and the negative consequences in terms of health and culture. Also the destruction of the environment by European settlers led to negative economic consequences for Aboriginal peoples. </a:t>
            </a:r>
          </a:p>
          <a:p>
            <a:pPr>
              <a:lnSpc>
                <a:spcPct val="107000"/>
              </a:lnSpc>
            </a:pPr>
            <a:r>
              <a:rPr lang="en-GB" sz="4900" kern="100">
                <a:latin typeface="Calibri" panose="020F0502020204030204" pitchFamily="34" charset="0"/>
                <a:ea typeface="Aptos" panose="020B0004020202020204" pitchFamily="34" charset="0"/>
                <a:cs typeface="Calibri" panose="020F0502020204030204" pitchFamily="34" charset="0"/>
              </a:rPr>
              <a:t>Can demonstrate an understanding that European settlers often regarded Aboriginal societies as ‘primitive’ and less skilled, and settlers' sense of white superiority underpinned the destruction of the Aboriginal way of life. </a:t>
            </a:r>
          </a:p>
          <a:p>
            <a:pPr>
              <a:lnSpc>
                <a:spcPct val="107000"/>
              </a:lnSpc>
              <a:spcAft>
                <a:spcPts val="800"/>
              </a:spcAft>
            </a:pPr>
            <a:r>
              <a:rPr lang="en-GB" sz="4900" kern="100">
                <a:latin typeface="Calibri" panose="020F0502020204030204" pitchFamily="34" charset="0"/>
                <a:ea typeface="Aptos" panose="020B0004020202020204" pitchFamily="34" charset="0"/>
                <a:cs typeface="Calibri" panose="020F0502020204030204" pitchFamily="34" charset="0"/>
              </a:rPr>
              <a:t>Understands that the negative consequences of European settlers on the Aboriginal and Torres Strait Islander peoples in Australia continues to this day. </a:t>
            </a:r>
          </a:p>
          <a:p>
            <a:pPr marL="0" indent="0">
              <a:buNone/>
            </a:pPr>
            <a:endParaRPr lang="en-US" sz="290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43170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FF172-9ED2-9324-F8DD-83D5908ADC8F}"/>
              </a:ext>
            </a:extLst>
          </p:cNvPr>
          <p:cNvSpPr>
            <a:spLocks noGrp="1"/>
          </p:cNvSpPr>
          <p:nvPr>
            <p:ph type="title"/>
          </p:nvPr>
        </p:nvSpPr>
        <p:spPr>
          <a:xfrm>
            <a:off x="181409" y="20119"/>
            <a:ext cx="3523955" cy="1718951"/>
          </a:xfrm>
        </p:spPr>
        <p:txBody>
          <a:bodyPr anchor="b">
            <a:normAutofit/>
          </a:bodyPr>
          <a:lstStyle/>
          <a:p>
            <a:r>
              <a:rPr lang="en-US" sz="4851" err="1">
                <a:latin typeface="Calibri" panose="020F0502020204030204" pitchFamily="34" charset="0"/>
                <a:cs typeface="Calibri" panose="020F0502020204030204" pitchFamily="34" charset="0"/>
              </a:rPr>
              <a:t>Colouring</a:t>
            </a:r>
            <a:r>
              <a:rPr lang="en-US" sz="5400">
                <a:latin typeface="Calibri" panose="020F0502020204030204" pitchFamily="34" charset="0"/>
                <a:cs typeface="Calibri" panose="020F0502020204030204" pitchFamily="34" charset="0"/>
              </a:rPr>
              <a:t> Time!</a:t>
            </a:r>
          </a:p>
        </p:txBody>
      </p:sp>
      <p:sp>
        <p:nvSpPr>
          <p:cNvPr id="8" name="Content Placeholder 7">
            <a:extLst>
              <a:ext uri="{FF2B5EF4-FFF2-40B4-BE49-F238E27FC236}">
                <a16:creationId xmlns:a16="http://schemas.microsoft.com/office/drawing/2014/main" id="{310D5F0C-CBE5-FF47-DC65-0B478E4D38A6}"/>
              </a:ext>
            </a:extLst>
          </p:cNvPr>
          <p:cNvSpPr>
            <a:spLocks noGrp="1"/>
          </p:cNvSpPr>
          <p:nvPr>
            <p:ph idx="1"/>
          </p:nvPr>
        </p:nvSpPr>
        <p:spPr>
          <a:xfrm>
            <a:off x="181408" y="1904144"/>
            <a:ext cx="2587634" cy="4677326"/>
          </a:xfrm>
        </p:spPr>
        <p:txBody>
          <a:bodyPr anchor="t">
            <a:normAutofit/>
          </a:bodyPr>
          <a:lstStyle/>
          <a:p>
            <a:r>
              <a:rPr lang="en-US" sz="2000" err="1">
                <a:latin typeface="Calibri" panose="020F0502020204030204" pitchFamily="34" charset="0"/>
                <a:cs typeface="Calibri" panose="020F0502020204030204" pitchFamily="34" charset="0"/>
              </a:rPr>
              <a:t>Colour</a:t>
            </a:r>
            <a:r>
              <a:rPr lang="en-US" sz="2000">
                <a:latin typeface="Calibri" panose="020F0502020204030204" pitchFamily="34" charset="0"/>
                <a:cs typeface="Calibri" panose="020F0502020204030204" pitchFamily="34" charset="0"/>
              </a:rPr>
              <a:t> in your own copy of the image using the image on the board for guidance.</a:t>
            </a:r>
          </a:p>
          <a:p>
            <a:r>
              <a:rPr lang="en-US" sz="2000">
                <a:latin typeface="Calibri" panose="020F0502020204030204" pitchFamily="34" charset="0"/>
                <a:cs typeface="Calibri" panose="020F0502020204030204" pitchFamily="34" charset="0"/>
              </a:rPr>
              <a:t>What can you see?</a:t>
            </a:r>
          </a:p>
          <a:p>
            <a:r>
              <a:rPr lang="en-US" sz="2000">
                <a:latin typeface="Calibri" panose="020F0502020204030204" pitchFamily="34" charset="0"/>
                <a:cs typeface="Calibri" panose="020F0502020204030204" pitchFamily="34" charset="0"/>
              </a:rPr>
              <a:t>What do you think is happening?</a:t>
            </a:r>
          </a:p>
          <a:p>
            <a:r>
              <a:rPr lang="en-US" sz="2000">
                <a:latin typeface="Calibri" panose="020F0502020204030204" pitchFamily="34" charset="0"/>
                <a:cs typeface="Calibri" panose="020F0502020204030204" pitchFamily="34" charset="0"/>
              </a:rPr>
              <a:t>Describe the </a:t>
            </a:r>
            <a:r>
              <a:rPr lang="en-US" sz="2000" err="1">
                <a:latin typeface="Calibri" panose="020F0502020204030204" pitchFamily="34" charset="0"/>
                <a:cs typeface="Calibri" panose="020F0502020204030204" pitchFamily="34" charset="0"/>
              </a:rPr>
              <a:t>colour</a:t>
            </a:r>
            <a:r>
              <a:rPr lang="en-US" sz="2000">
                <a:latin typeface="Calibri" panose="020F0502020204030204" pitchFamily="34" charset="0"/>
                <a:cs typeface="Calibri" panose="020F0502020204030204" pitchFamily="34" charset="0"/>
              </a:rPr>
              <a:t> of the clothing.</a:t>
            </a:r>
          </a:p>
          <a:p>
            <a:r>
              <a:rPr lang="en-US" sz="2000">
                <a:latin typeface="Calibri" panose="020F0502020204030204" pitchFamily="34" charset="0"/>
                <a:cs typeface="Calibri" panose="020F0502020204030204" pitchFamily="34" charset="0"/>
              </a:rPr>
              <a:t>Why was it drawn?</a:t>
            </a:r>
          </a:p>
        </p:txBody>
      </p:sp>
      <p:pic>
        <p:nvPicPr>
          <p:cNvPr id="4" name="Content Placeholder 3" descr="A group of people in long striped coats&#10;&#10;AI-generated content may be incorrect.">
            <a:extLst>
              <a:ext uri="{FF2B5EF4-FFF2-40B4-BE49-F238E27FC236}">
                <a16:creationId xmlns:a16="http://schemas.microsoft.com/office/drawing/2014/main" id="{FE56662E-C578-4A06-7F35-96F1321C2A3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58639" y="286873"/>
            <a:ext cx="8380446" cy="5342533"/>
          </a:xfrm>
          <a:prstGeom prst="rect">
            <a:avLst/>
          </a:prstGeom>
        </p:spPr>
      </p:pic>
      <p:sp>
        <p:nvSpPr>
          <p:cNvPr id="3" name="TextBox 2">
            <a:extLst>
              <a:ext uri="{FF2B5EF4-FFF2-40B4-BE49-F238E27FC236}">
                <a16:creationId xmlns:a16="http://schemas.microsoft.com/office/drawing/2014/main" id="{730F0A8D-0BE5-B66B-149C-85043C01932A}"/>
              </a:ext>
            </a:extLst>
          </p:cNvPr>
          <p:cNvSpPr txBox="1"/>
          <p:nvPr/>
        </p:nvSpPr>
        <p:spPr>
          <a:xfrm>
            <a:off x="2907666" y="5924218"/>
            <a:ext cx="8931420" cy="400110"/>
          </a:xfrm>
          <a:prstGeom prst="rect">
            <a:avLst/>
          </a:prstGeom>
          <a:noFill/>
          <a:ln w="9525">
            <a:solidFill>
              <a:schemeClr val="tx1"/>
            </a:solidFill>
          </a:ln>
        </p:spPr>
        <p:txBody>
          <a:bodyPr wrap="square" rtlCol="0">
            <a:spAutoFit/>
          </a:bodyPr>
          <a:lstStyle/>
          <a:p>
            <a:r>
              <a:rPr lang="en-GB" sz="2000">
                <a:latin typeface="Calibri" panose="020F0502020204030204" pitchFamily="34" charset="0"/>
                <a:cs typeface="Calibri" panose="020F0502020204030204" pitchFamily="34" charset="0"/>
              </a:rPr>
              <a:t>William Barak, </a:t>
            </a:r>
            <a:r>
              <a:rPr lang="en-GB" sz="2000" i="1">
                <a:latin typeface="Calibri" panose="020F0502020204030204" pitchFamily="34" charset="0"/>
                <a:cs typeface="Calibri" panose="020F0502020204030204" pitchFamily="34" charset="0"/>
              </a:rPr>
              <a:t>Figures in Possum Skin Cloaks</a:t>
            </a:r>
            <a:r>
              <a:rPr lang="en-GB" sz="2000">
                <a:latin typeface="Calibri" panose="020F0502020204030204" pitchFamily="34" charset="0"/>
                <a:cs typeface="Calibri" panose="020F0502020204030204" pitchFamily="34" charset="0"/>
              </a:rPr>
              <a:t> (1898), NGV </a:t>
            </a:r>
            <a:r>
              <a:rPr lang="en-GB" sz="2000" err="1">
                <a:latin typeface="Calibri" panose="020F0502020204030204" pitchFamily="34" charset="0"/>
                <a:cs typeface="Calibri" panose="020F0502020204030204" pitchFamily="34" charset="0"/>
              </a:rPr>
              <a:t>Naarm</a:t>
            </a:r>
            <a:r>
              <a:rPr lang="en-GB" sz="2000">
                <a:latin typeface="Calibri" panose="020F0502020204030204" pitchFamily="34" charset="0"/>
                <a:cs typeface="Calibri" panose="020F0502020204030204" pitchFamily="34" charset="0"/>
              </a:rPr>
              <a:t>/Melbourne</a:t>
            </a:r>
          </a:p>
        </p:txBody>
      </p:sp>
    </p:spTree>
    <p:extLst>
      <p:ext uri="{BB962C8B-B14F-4D97-AF65-F5344CB8AC3E}">
        <p14:creationId xmlns:p14="http://schemas.microsoft.com/office/powerpoint/2010/main" val="691688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ADD89-FE09-72F2-A193-637EA9DBDE35}"/>
              </a:ext>
            </a:extLst>
          </p:cNvPr>
          <p:cNvSpPr>
            <a:spLocks noGrp="1"/>
          </p:cNvSpPr>
          <p:nvPr>
            <p:ph type="title"/>
          </p:nvPr>
        </p:nvSpPr>
        <p:spPr>
          <a:ln w="28575">
            <a:solidFill>
              <a:schemeClr val="tx1"/>
            </a:solidFill>
          </a:ln>
        </p:spPr>
        <p:txBody>
          <a:bodyPr/>
          <a:lstStyle/>
          <a:p>
            <a:r>
              <a:rPr lang="en-GB">
                <a:latin typeface="Calibri" panose="020F0502020204030204" pitchFamily="34" charset="0"/>
                <a:cs typeface="Calibri" panose="020F0502020204030204" pitchFamily="34" charset="0"/>
              </a:rPr>
              <a:t>Source Information: William Barak</a:t>
            </a:r>
          </a:p>
        </p:txBody>
      </p:sp>
      <p:sp>
        <p:nvSpPr>
          <p:cNvPr id="3" name="Content Placeholder 2">
            <a:extLst>
              <a:ext uri="{FF2B5EF4-FFF2-40B4-BE49-F238E27FC236}">
                <a16:creationId xmlns:a16="http://schemas.microsoft.com/office/drawing/2014/main" id="{D3C2694F-B144-8034-F24C-F89F30824206}"/>
              </a:ext>
            </a:extLst>
          </p:cNvPr>
          <p:cNvSpPr>
            <a:spLocks noGrp="1"/>
          </p:cNvSpPr>
          <p:nvPr>
            <p:ph sz="half" idx="1"/>
          </p:nvPr>
        </p:nvSpPr>
        <p:spPr>
          <a:ln w="12700">
            <a:solidFill>
              <a:schemeClr val="tx1"/>
            </a:solidFill>
          </a:ln>
        </p:spPr>
        <p:txBody>
          <a:bodyPr vert="horz" lIns="91434" tIns="45717" rIns="91434" bIns="45717" rtlCol="0" anchor="t">
            <a:noAutofit/>
          </a:bodyPr>
          <a:lstStyle/>
          <a:p>
            <a:pPr marL="0" indent="0">
              <a:lnSpc>
                <a:spcPct val="120000"/>
              </a:lnSpc>
              <a:buNone/>
            </a:pPr>
            <a:r>
              <a:rPr lang="en-GB" sz="1600">
                <a:latin typeface="Calibri" panose="020F0502020204030204" pitchFamily="34" charset="0"/>
                <a:cs typeface="Calibri" panose="020F0502020204030204" pitchFamily="34" charset="0"/>
              </a:rPr>
              <a:t>William 'Beruk'  Barak, a </a:t>
            </a:r>
            <a:r>
              <a:rPr lang="en-GB" sz="1600" err="1">
                <a:latin typeface="Calibri" panose="020F0502020204030204" pitchFamily="34" charset="0"/>
                <a:cs typeface="Calibri" panose="020F0502020204030204" pitchFamily="34" charset="0"/>
              </a:rPr>
              <a:t>Wurundjeri</a:t>
            </a:r>
            <a:r>
              <a:rPr lang="en-GB" sz="1600">
                <a:latin typeface="Calibri" panose="020F0502020204030204" pitchFamily="34" charset="0"/>
                <a:cs typeface="Calibri" panose="020F0502020204030204" pitchFamily="34" charset="0"/>
              </a:rPr>
              <a:t> man, lived through the initial invasion of white settlers and the subsequent occupation of the sovereign lands of the Kulin nation, beginning with John Batman's attempted treaty in 1835.</a:t>
            </a:r>
            <a:endParaRPr lang="en-US" sz="1600">
              <a:latin typeface="Calibri" panose="020F0502020204030204" pitchFamily="34" charset="0"/>
              <a:cs typeface="Calibri" panose="020F0502020204030204" pitchFamily="34" charset="0"/>
            </a:endParaRPr>
          </a:p>
          <a:p>
            <a:pPr marL="0" indent="0">
              <a:lnSpc>
                <a:spcPct val="120000"/>
              </a:lnSpc>
              <a:buNone/>
            </a:pPr>
            <a:r>
              <a:rPr lang="en-GB" sz="1600">
                <a:latin typeface="Calibri" panose="020F0502020204030204" pitchFamily="34" charset="0"/>
                <a:cs typeface="Calibri" panose="020F0502020204030204" pitchFamily="34" charset="0"/>
              </a:rPr>
              <a:t>Surviving the initial dispossession of the </a:t>
            </a:r>
            <a:r>
              <a:rPr lang="en-GB" sz="1600" err="1">
                <a:latin typeface="Calibri" panose="020F0502020204030204" pitchFamily="34" charset="0"/>
                <a:cs typeface="Calibri" panose="020F0502020204030204" pitchFamily="34" charset="0"/>
              </a:rPr>
              <a:t>Wurundjeri</a:t>
            </a:r>
            <a:r>
              <a:rPr lang="en-GB" sz="1600">
                <a:latin typeface="Calibri" panose="020F0502020204030204" pitchFamily="34" charset="0"/>
                <a:cs typeface="Calibri" panose="020F0502020204030204" pitchFamily="34" charset="0"/>
              </a:rPr>
              <a:t> and Boonwurrung people of the Kulin nation resulting from the imposition of the British colonial town of Melbourne, Barak worked to establish and then lived at the Coranderrk Reserve from 1863.</a:t>
            </a:r>
          </a:p>
          <a:p>
            <a:pPr marL="0" indent="0">
              <a:lnSpc>
                <a:spcPct val="120000"/>
              </a:lnSpc>
              <a:buNone/>
            </a:pPr>
            <a:r>
              <a:rPr lang="en-GB" sz="1600">
                <a:latin typeface="Calibri" panose="020F0502020204030204" pitchFamily="34" charset="0"/>
                <a:cs typeface="Calibri" panose="020F0502020204030204" pitchFamily="34" charset="0"/>
              </a:rPr>
              <a:t>An important spokesperson and activist for the Kulin nation, Barak's paintings represent Indigenous art of the post-invasion era. </a:t>
            </a:r>
          </a:p>
          <a:p>
            <a:pPr marL="0" indent="0">
              <a:lnSpc>
                <a:spcPct val="120000"/>
              </a:lnSpc>
              <a:buNone/>
            </a:pPr>
            <a:r>
              <a:rPr lang="en-GB" sz="1600">
                <a:latin typeface="Calibri" panose="020F0502020204030204" pitchFamily="34" charset="0"/>
                <a:cs typeface="Calibri" panose="020F0502020204030204" pitchFamily="34" charset="0"/>
              </a:rPr>
              <a:t>Barak is one of Australian's most important artists.</a:t>
            </a:r>
          </a:p>
        </p:txBody>
      </p:sp>
      <p:sp>
        <p:nvSpPr>
          <p:cNvPr id="5" name="Content Placeholder 4">
            <a:extLst>
              <a:ext uri="{FF2B5EF4-FFF2-40B4-BE49-F238E27FC236}">
                <a16:creationId xmlns:a16="http://schemas.microsoft.com/office/drawing/2014/main" id="{F295A590-CDA6-B196-5F5E-838EEB081525}"/>
              </a:ext>
            </a:extLst>
          </p:cNvPr>
          <p:cNvSpPr>
            <a:spLocks noGrp="1"/>
          </p:cNvSpPr>
          <p:nvPr>
            <p:ph sz="half" idx="2"/>
          </p:nvPr>
        </p:nvSpPr>
        <p:spPr>
          <a:xfrm>
            <a:off x="6172202" y="2722261"/>
            <a:ext cx="5181600" cy="3454702"/>
          </a:xfrm>
        </p:spPr>
        <p:txBody>
          <a:bodyPr vert="horz" lIns="91434" tIns="45717" rIns="91434" bIns="45717" rtlCol="0" anchor="b">
            <a:normAutofit lnSpcReduction="10000"/>
          </a:bodyPr>
          <a:lstStyle/>
          <a:p>
            <a:r>
              <a:rPr lang="en-GB" sz="2400">
                <a:latin typeface="Calibri" panose="020F0502020204030204" pitchFamily="34" charset="0"/>
                <a:cs typeface="Calibri" panose="020F0502020204030204" pitchFamily="34" charset="0"/>
              </a:rPr>
              <a:t>See NGV ‘William Barak’ website for six other Bark paintings: </a:t>
            </a:r>
            <a:r>
              <a:rPr lang="en-GB" sz="2400">
                <a:latin typeface="Calibri" panose="020F0502020204030204" pitchFamily="34" charset="0"/>
                <a:cs typeface="Calibri" panose="020F0502020204030204" pitchFamily="34" charset="0"/>
                <a:hlinkClick r:id="rId2"/>
              </a:rPr>
              <a:t>https://.ngv.vic.gov.au/explore/collection/artist/172/</a:t>
            </a:r>
            <a:endParaRPr lang="en-GB" sz="2400">
              <a:latin typeface="Calibri" panose="020F0502020204030204" pitchFamily="34" charset="0"/>
              <a:cs typeface="Calibri" panose="020F0502020204030204" pitchFamily="34" charset="0"/>
            </a:endParaRPr>
          </a:p>
          <a:p>
            <a:r>
              <a:rPr lang="en-GB" sz="2400">
                <a:latin typeface="Calibri" panose="020F0502020204030204" pitchFamily="34" charset="0"/>
                <a:cs typeface="Calibri" panose="020F0502020204030204" pitchFamily="34" charset="0"/>
              </a:rPr>
              <a:t>See also this video from NGV Melbourne, ‘William Barak’s Ceremony with Rainbow Serpent’. Also useful for discussion of possum skin cloak </a:t>
            </a:r>
            <a:r>
              <a:rPr lang="en-GB" sz="2400">
                <a:latin typeface="Calibri" panose="020F0502020204030204" pitchFamily="34" charset="0"/>
                <a:cs typeface="Calibri" panose="020F0502020204030204" pitchFamily="34" charset="0"/>
                <a:hlinkClick r:id="rId3"/>
              </a:rPr>
              <a:t>https://youtu.be/4vUtuAeT32M?feature=shared</a:t>
            </a:r>
          </a:p>
          <a:p>
            <a:pPr marL="0" indent="0">
              <a:buNone/>
            </a:pPr>
            <a:endParaRPr lang="en-GB" sz="2400" b="1">
              <a:latin typeface="Calibri" panose="020F0502020204030204" pitchFamily="34" charset="0"/>
              <a:cs typeface="Calibri" panose="020F0502020204030204" pitchFamily="34" charset="0"/>
            </a:endParaRPr>
          </a:p>
        </p:txBody>
      </p:sp>
      <p:pic>
        <p:nvPicPr>
          <p:cNvPr id="4" name="Picture 3" descr="A drawing of people dancing&#10;&#10;AI-generated content may be incorrect.">
            <a:extLst>
              <a:ext uri="{FF2B5EF4-FFF2-40B4-BE49-F238E27FC236}">
                <a16:creationId xmlns:a16="http://schemas.microsoft.com/office/drawing/2014/main" id="{B1433236-646D-1ECD-441C-2EAD230550E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611305" y="48861"/>
            <a:ext cx="2441490" cy="2268550"/>
          </a:xfrm>
          <a:prstGeom prst="rect">
            <a:avLst/>
          </a:prstGeom>
        </p:spPr>
      </p:pic>
    </p:spTree>
    <p:extLst>
      <p:ext uri="{BB962C8B-B14F-4D97-AF65-F5344CB8AC3E}">
        <p14:creationId xmlns:p14="http://schemas.microsoft.com/office/powerpoint/2010/main" val="33413130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0E67704-4B9C-F689-8D5F-3A79C6F5E8DA}"/>
              </a:ext>
            </a:extLst>
          </p:cNvPr>
          <p:cNvSpPr>
            <a:spLocks noGrp="1"/>
          </p:cNvSpPr>
          <p:nvPr>
            <p:ph type="body" sz="quarter" idx="10"/>
          </p:nvPr>
        </p:nvSpPr>
        <p:spPr/>
        <p:txBody>
          <a:bodyPr/>
          <a:lstStyle/>
          <a:p>
            <a:r>
              <a:rPr lang="en-GB"/>
              <a:t>Lesson by Gill Akhtar</a:t>
            </a:r>
          </a:p>
        </p:txBody>
      </p:sp>
    </p:spTree>
    <p:extLst>
      <p:ext uri="{BB962C8B-B14F-4D97-AF65-F5344CB8AC3E}">
        <p14:creationId xmlns:p14="http://schemas.microsoft.com/office/powerpoint/2010/main" val="25281198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7cf52f4e-41eb-4983-b7a8-c787c92e5f98" xsi:nil="true"/>
    <lcf76f155ced4ddcb4097134ff3c332f xmlns="79c4bec3-ec3f-463e-94a1-2489917975c3">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94C88F1EF30C548A2608DCF63D6466D" ma:contentTypeVersion="14" ma:contentTypeDescription="Create a new document." ma:contentTypeScope="" ma:versionID="fcd0d2a5507e1cd34421da193fc1a60c">
  <xsd:schema xmlns:xsd="http://www.w3.org/2001/XMLSchema" xmlns:xs="http://www.w3.org/2001/XMLSchema" xmlns:p="http://schemas.microsoft.com/office/2006/metadata/properties" xmlns:ns2="79c4bec3-ec3f-463e-94a1-2489917975c3" xmlns:ns3="7cf52f4e-41eb-4983-b7a8-c787c92e5f98" targetNamespace="http://schemas.microsoft.com/office/2006/metadata/properties" ma:root="true" ma:fieldsID="5ffc9651aa5812f8a0a9d1e2056cd27a" ns2:_="" ns3:_="">
    <xsd:import namespace="79c4bec3-ec3f-463e-94a1-2489917975c3"/>
    <xsd:import namespace="7cf52f4e-41eb-4983-b7a8-c787c92e5f9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Location"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c4bec3-ec3f-463e-94a1-2489917975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701f896-1688-46c9-9388-f01866670b49" ma:termSetId="09814cd3-568e-fe90-9814-8d621ff8fb84" ma:anchorId="fba54fb3-c3e1-fe81-a776-ca4b69148c4d" ma:open="true" ma:isKeyword="false">
      <xsd:complexType>
        <xsd:sequence>
          <xsd:element ref="pc:Terms" minOccurs="0" maxOccurs="1"/>
        </xsd:sequence>
      </xsd:complex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cf52f4e-41eb-4983-b7a8-c787c92e5f98"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9e0cfce-f41b-4736-983c-82e382930e15}" ma:internalName="TaxCatchAll" ma:showField="CatchAllData" ma:web="7cf52f4e-41eb-4983-b7a8-c787c92e5f9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DB98155-03E5-4D59-870D-18D024F4EAE2}">
  <ds:schemaRefs>
    <ds:schemaRef ds:uri="http://schemas.microsoft.com/sharepoint/v3/contenttype/forms"/>
  </ds:schemaRefs>
</ds:datastoreItem>
</file>

<file path=customXml/itemProps2.xml><?xml version="1.0" encoding="utf-8"?>
<ds:datastoreItem xmlns:ds="http://schemas.openxmlformats.org/officeDocument/2006/customXml" ds:itemID="{C5F07FA4-93AF-423E-AFAE-F2AC21194D5B}">
  <ds:schemaRefs>
    <ds:schemaRef ds:uri="http://schemas.openxmlformats.org/package/2006/metadata/core-properties"/>
    <ds:schemaRef ds:uri="http://schemas.microsoft.com/office/infopath/2007/PartnerControls"/>
    <ds:schemaRef ds:uri="79c4bec3-ec3f-463e-94a1-2489917975c3"/>
    <ds:schemaRef ds:uri="http://schemas.microsoft.com/office/2006/metadata/properties"/>
    <ds:schemaRef ds:uri="http://schemas.microsoft.com/office/2006/documentManagement/types"/>
    <ds:schemaRef ds:uri="http://purl.org/dc/terms/"/>
    <ds:schemaRef ds:uri="http://purl.org/dc/elements/1.1/"/>
    <ds:schemaRef ds:uri="7cf52f4e-41eb-4983-b7a8-c787c92e5f98"/>
    <ds:schemaRef ds:uri="http://www.w3.org/XML/1998/namespace"/>
    <ds:schemaRef ds:uri="http://purl.org/dc/dcmitype/"/>
  </ds:schemaRefs>
</ds:datastoreItem>
</file>

<file path=customXml/itemProps3.xml><?xml version="1.0" encoding="utf-8"?>
<ds:datastoreItem xmlns:ds="http://schemas.openxmlformats.org/officeDocument/2006/customXml" ds:itemID="{27D65F6E-71BB-4403-AB1E-DB5999063647}">
  <ds:schemaRefs>
    <ds:schemaRef ds:uri="79c4bec3-ec3f-463e-94a1-2489917975c3"/>
    <ds:schemaRef ds:uri="7cf52f4e-41eb-4983-b7a8-c787c92e5f9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clbl:label id="{d6fa6db5-9f3a-4c93-9e38-61059ee07e95}" enabled="1" method="Standard" siteId="{4e8d09f7-cc79-4ccb-9149-a4238dd17422}" removed="0"/>
</clbl:labelList>
</file>

<file path=docProps/app.xml><?xml version="1.0" encoding="utf-8"?>
<Properties xmlns="http://schemas.openxmlformats.org/officeDocument/2006/extended-properties" xmlns:vt="http://schemas.openxmlformats.org/officeDocument/2006/docPropsVTypes">
  <Template>office theme</Template>
  <TotalTime>22</TotalTime>
  <Words>6195</Words>
  <Application>Microsoft Macintosh PowerPoint</Application>
  <PresentationFormat>Widescreen</PresentationFormat>
  <Paragraphs>414</Paragraphs>
  <Slides>33</Slides>
  <Notes>20</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33</vt:i4>
      </vt:variant>
    </vt:vector>
  </HeadingPairs>
  <TitlesOfParts>
    <vt:vector size="49" baseType="lpstr">
      <vt:lpstr>Aptos</vt:lpstr>
      <vt:lpstr>Aptos Display</vt:lpstr>
      <vt:lpstr>Arial</vt:lpstr>
      <vt:lpstr>Arial,Sans-Serif</vt:lpstr>
      <vt:lpstr>Arsenica Antiqua DemiBold</vt:lpstr>
      <vt:lpstr>Boldoa Mat</vt:lpstr>
      <vt:lpstr>Calibri</vt:lpstr>
      <vt:lpstr>Gabarito</vt:lpstr>
      <vt:lpstr>Gabarito Medium</vt:lpstr>
      <vt:lpstr>Gabarito SemiBold</vt:lpstr>
      <vt:lpstr>Hacksaw</vt:lpstr>
      <vt:lpstr>Lato</vt:lpstr>
      <vt:lpstr>Meie Script</vt:lpstr>
      <vt:lpstr>Mulish</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Glossary</vt:lpstr>
      <vt:lpstr>PowerPoint Presentation</vt:lpstr>
      <vt:lpstr>PowerPoint Presentation</vt:lpstr>
      <vt:lpstr>PowerPoint Presentation</vt:lpstr>
      <vt:lpstr>Lesson Objectives and Outcomes</vt:lpstr>
      <vt:lpstr>Colouring Time!</vt:lpstr>
      <vt:lpstr>Source Information: William Barak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Fiona Barclay</cp:lastModifiedBy>
  <cp:revision>2</cp:revision>
  <dcterms:created xsi:type="dcterms:W3CDTF">2025-08-25T17:34:09Z</dcterms:created>
  <dcterms:modified xsi:type="dcterms:W3CDTF">2025-08-27T22:01:26Z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0x010100594C88F1EF30C548A2608DCF63D6466D</vt:lpwstr>
  </property>
  <property fmtid="{D5CDD505-2E9C-101B-9397-08002B2CF9AE}" pid="3" name="MediaServiceImageTags">
    <vt:lpwstr/>
  </property>
</Properties>
</file>