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2"/>
  </p:notesMasterIdLst>
  <p:sldIdLst>
    <p:sldId id="439" r:id="rId5"/>
    <p:sldId id="444" r:id="rId6"/>
    <p:sldId id="441" r:id="rId7"/>
    <p:sldId id="466" r:id="rId8"/>
    <p:sldId id="442" r:id="rId9"/>
    <p:sldId id="468" r:id="rId10"/>
    <p:sldId id="473" r:id="rId11"/>
    <p:sldId id="482" r:id="rId12"/>
    <p:sldId id="483" r:id="rId13"/>
    <p:sldId id="443" r:id="rId14"/>
    <p:sldId id="481" r:id="rId15"/>
    <p:sldId id="484" r:id="rId16"/>
    <p:sldId id="489" r:id="rId17"/>
    <p:sldId id="490" r:id="rId18"/>
    <p:sldId id="491" r:id="rId19"/>
    <p:sldId id="465" r:id="rId20"/>
    <p:sldId id="469" r:id="rId21"/>
    <p:sldId id="486" r:id="rId22"/>
    <p:sldId id="269" r:id="rId23"/>
    <p:sldId id="445" r:id="rId24"/>
    <p:sldId id="480" r:id="rId25"/>
    <p:sldId id="477" r:id="rId26"/>
    <p:sldId id="267" r:id="rId27"/>
    <p:sldId id="277" r:id="rId28"/>
    <p:sldId id="492" r:id="rId29"/>
    <p:sldId id="488" r:id="rId30"/>
    <p:sldId id="450"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7CE77D-4D62-0E4B-962F-7D7617597353}" v="12" dt="2025-08-27T20:56:39.6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35" autoAdjust="0"/>
    <p:restoredTop sz="94692"/>
  </p:normalViewPr>
  <p:slideViewPr>
    <p:cSldViewPr snapToGrid="0">
      <p:cViewPr>
        <p:scale>
          <a:sx n="100" d="100"/>
          <a:sy n="100" d="100"/>
        </p:scale>
        <p:origin x="744" y="2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6DB4EA-79A5-46D0-B670-63047C575C09}" type="doc">
      <dgm:prSet loTypeId="urn:microsoft.com/office/officeart/2005/8/layout/hierarchy1" loCatId="hierarchy" qsTypeId="urn:microsoft.com/office/officeart/2005/8/quickstyle/simple1" qsCatId="simple" csTypeId="urn:microsoft.com/office/officeart/2005/8/colors/accent5_2" csCatId="accent5" phldr="1"/>
      <dgm:spPr/>
      <dgm:t>
        <a:bodyPr/>
        <a:lstStyle/>
        <a:p>
          <a:endParaRPr lang="en-US"/>
        </a:p>
      </dgm:t>
    </dgm:pt>
    <dgm:pt modelId="{E95C5AE2-B7D3-49C2-BEBF-DD1F0E9FF804}">
      <dgm:prSet/>
      <dgm:spPr/>
      <dgm:t>
        <a:bodyPr/>
        <a:lstStyle/>
        <a:p>
          <a:r>
            <a:rPr lang="en-GB" dirty="0">
              <a:solidFill>
                <a:schemeClr val="dk1"/>
              </a:solidFill>
              <a:latin typeface="Calibri" panose="020F0502020204030204" pitchFamily="34" charset="0"/>
              <a:ea typeface="Twentieth Century"/>
              <a:cs typeface="Calibri" panose="020F0502020204030204" pitchFamily="34" charset="0"/>
              <a:sym typeface="Twentieth Century"/>
            </a:rPr>
            <a:t>How were Aboriginal peoples affected by these changes?</a:t>
          </a:r>
          <a:endParaRPr lang="en-US" dirty="0">
            <a:latin typeface="Calibri" panose="020F0502020204030204" pitchFamily="34" charset="0"/>
            <a:cs typeface="Calibri" panose="020F0502020204030204" pitchFamily="34" charset="0"/>
          </a:endParaRPr>
        </a:p>
      </dgm:t>
    </dgm:pt>
    <dgm:pt modelId="{36D4FA9E-7401-4F55-9D70-192D96425838}" type="parTrans" cxnId="{D2ABBAD6-B721-431B-AC66-0F59120F9FC6}">
      <dgm:prSet/>
      <dgm:spPr/>
      <dgm:t>
        <a:bodyPr/>
        <a:lstStyle/>
        <a:p>
          <a:endParaRPr lang="en-US">
            <a:latin typeface="Gabarito" panose="020B0604020202020204" charset="0"/>
          </a:endParaRPr>
        </a:p>
      </dgm:t>
    </dgm:pt>
    <dgm:pt modelId="{12EF42D7-9484-4B4C-B53E-4B451D5D4505}" type="sibTrans" cxnId="{D2ABBAD6-B721-431B-AC66-0F59120F9FC6}">
      <dgm:prSet/>
      <dgm:spPr/>
      <dgm:t>
        <a:bodyPr/>
        <a:lstStyle/>
        <a:p>
          <a:endParaRPr lang="en-US">
            <a:latin typeface="Gabarito" panose="020B0604020202020204" charset="0"/>
          </a:endParaRPr>
        </a:p>
      </dgm:t>
    </dgm:pt>
    <dgm:pt modelId="{6068CADA-F678-4184-BDA1-05902979C79D}">
      <dgm:prSet/>
      <dgm:spPr/>
      <dgm:t>
        <a:bodyPr/>
        <a:lstStyle/>
        <a:p>
          <a:r>
            <a:rPr lang="en-GB" dirty="0">
              <a:solidFill>
                <a:schemeClr val="dk1"/>
              </a:solidFill>
              <a:latin typeface="Calibri" panose="020F0502020204030204" pitchFamily="34" charset="0"/>
              <a:ea typeface="Twentieth Century"/>
              <a:cs typeface="Calibri" panose="020F0502020204030204" pitchFamily="34" charset="0"/>
              <a:sym typeface="Twentieth Century"/>
            </a:rPr>
            <a:t>How do these sources align with the map in the starter task?</a:t>
          </a:r>
          <a:endParaRPr lang="en-US" dirty="0">
            <a:latin typeface="Calibri" panose="020F0502020204030204" pitchFamily="34" charset="0"/>
            <a:cs typeface="Calibri" panose="020F0502020204030204" pitchFamily="34" charset="0"/>
          </a:endParaRPr>
        </a:p>
      </dgm:t>
    </dgm:pt>
    <dgm:pt modelId="{3F276325-6AF5-46C9-8768-F04F292C4B39}" type="parTrans" cxnId="{6F073731-5A63-4003-9D2A-A054CD08DFAB}">
      <dgm:prSet/>
      <dgm:spPr/>
      <dgm:t>
        <a:bodyPr/>
        <a:lstStyle/>
        <a:p>
          <a:endParaRPr lang="en-US">
            <a:latin typeface="Gabarito" panose="020B0604020202020204" charset="0"/>
          </a:endParaRPr>
        </a:p>
      </dgm:t>
    </dgm:pt>
    <dgm:pt modelId="{EE31714C-1B3F-4720-8942-6A4EFB36D8E9}" type="sibTrans" cxnId="{6F073731-5A63-4003-9D2A-A054CD08DFAB}">
      <dgm:prSet/>
      <dgm:spPr/>
      <dgm:t>
        <a:bodyPr/>
        <a:lstStyle/>
        <a:p>
          <a:endParaRPr lang="en-US">
            <a:latin typeface="Gabarito" panose="020B0604020202020204" charset="0"/>
          </a:endParaRPr>
        </a:p>
      </dgm:t>
    </dgm:pt>
    <dgm:pt modelId="{B7C8837A-0EDA-414A-A259-980C0387121E}" type="pres">
      <dgm:prSet presAssocID="{1A6DB4EA-79A5-46D0-B670-63047C575C09}" presName="hierChild1" presStyleCnt="0">
        <dgm:presLayoutVars>
          <dgm:chPref val="1"/>
          <dgm:dir/>
          <dgm:animOne val="branch"/>
          <dgm:animLvl val="lvl"/>
          <dgm:resizeHandles/>
        </dgm:presLayoutVars>
      </dgm:prSet>
      <dgm:spPr/>
    </dgm:pt>
    <dgm:pt modelId="{55526D98-6C70-47E5-B6DD-7018113195D2}" type="pres">
      <dgm:prSet presAssocID="{E95C5AE2-B7D3-49C2-BEBF-DD1F0E9FF804}" presName="hierRoot1" presStyleCnt="0"/>
      <dgm:spPr/>
    </dgm:pt>
    <dgm:pt modelId="{2E7529D9-AA4C-4422-87AF-24C7DB3FA1D5}" type="pres">
      <dgm:prSet presAssocID="{E95C5AE2-B7D3-49C2-BEBF-DD1F0E9FF804}" presName="composite" presStyleCnt="0"/>
      <dgm:spPr/>
    </dgm:pt>
    <dgm:pt modelId="{A1053048-9582-4133-BFDE-8441FCAFCA68}" type="pres">
      <dgm:prSet presAssocID="{E95C5AE2-B7D3-49C2-BEBF-DD1F0E9FF804}" presName="background" presStyleLbl="node0" presStyleIdx="0" presStyleCnt="2"/>
      <dgm:spPr>
        <a:solidFill>
          <a:srgbClr val="FFC000"/>
        </a:solidFill>
      </dgm:spPr>
    </dgm:pt>
    <dgm:pt modelId="{C7F0BA13-A4A1-43E0-83CC-E4D1B9D280B0}" type="pres">
      <dgm:prSet presAssocID="{E95C5AE2-B7D3-49C2-BEBF-DD1F0E9FF804}" presName="text" presStyleLbl="fgAcc0" presStyleIdx="0" presStyleCnt="2">
        <dgm:presLayoutVars>
          <dgm:chPref val="3"/>
        </dgm:presLayoutVars>
      </dgm:prSet>
      <dgm:spPr/>
    </dgm:pt>
    <dgm:pt modelId="{DEE277C6-5E1D-4FE5-9860-794F7B51DF3F}" type="pres">
      <dgm:prSet presAssocID="{E95C5AE2-B7D3-49C2-BEBF-DD1F0E9FF804}" presName="hierChild2" presStyleCnt="0"/>
      <dgm:spPr/>
    </dgm:pt>
    <dgm:pt modelId="{AB653218-FC4C-46E3-9D64-AD25B6107601}" type="pres">
      <dgm:prSet presAssocID="{6068CADA-F678-4184-BDA1-05902979C79D}" presName="hierRoot1" presStyleCnt="0"/>
      <dgm:spPr/>
    </dgm:pt>
    <dgm:pt modelId="{885968AB-408E-4EF6-B8C2-2902C13FCF6F}" type="pres">
      <dgm:prSet presAssocID="{6068CADA-F678-4184-BDA1-05902979C79D}" presName="composite" presStyleCnt="0"/>
      <dgm:spPr/>
    </dgm:pt>
    <dgm:pt modelId="{C182C8CD-0FFD-4FB1-BF20-626BD2B891E7}" type="pres">
      <dgm:prSet presAssocID="{6068CADA-F678-4184-BDA1-05902979C79D}" presName="background" presStyleLbl="node0" presStyleIdx="1" presStyleCnt="2"/>
      <dgm:spPr>
        <a:solidFill>
          <a:srgbClr val="FFC000"/>
        </a:solidFill>
      </dgm:spPr>
    </dgm:pt>
    <dgm:pt modelId="{DE87D3C7-3E8C-4DA1-B47A-B16C2A9B6CD3}" type="pres">
      <dgm:prSet presAssocID="{6068CADA-F678-4184-BDA1-05902979C79D}" presName="text" presStyleLbl="fgAcc0" presStyleIdx="1" presStyleCnt="2">
        <dgm:presLayoutVars>
          <dgm:chPref val="3"/>
        </dgm:presLayoutVars>
      </dgm:prSet>
      <dgm:spPr/>
    </dgm:pt>
    <dgm:pt modelId="{27D464D5-EEB8-414A-8832-28123BB8AA78}" type="pres">
      <dgm:prSet presAssocID="{6068CADA-F678-4184-BDA1-05902979C79D}" presName="hierChild2" presStyleCnt="0"/>
      <dgm:spPr/>
    </dgm:pt>
  </dgm:ptLst>
  <dgm:cxnLst>
    <dgm:cxn modelId="{71FA2905-8528-4CDB-AB21-DAEEE15A1D12}" type="presOf" srcId="{E95C5AE2-B7D3-49C2-BEBF-DD1F0E9FF804}" destId="{C7F0BA13-A4A1-43E0-83CC-E4D1B9D280B0}" srcOrd="0" destOrd="0" presId="urn:microsoft.com/office/officeart/2005/8/layout/hierarchy1"/>
    <dgm:cxn modelId="{6F073731-5A63-4003-9D2A-A054CD08DFAB}" srcId="{1A6DB4EA-79A5-46D0-B670-63047C575C09}" destId="{6068CADA-F678-4184-BDA1-05902979C79D}" srcOrd="1" destOrd="0" parTransId="{3F276325-6AF5-46C9-8768-F04F292C4B39}" sibTransId="{EE31714C-1B3F-4720-8942-6A4EFB36D8E9}"/>
    <dgm:cxn modelId="{585E2DC1-14D9-43CB-AA86-059DFC813F80}" type="presOf" srcId="{6068CADA-F678-4184-BDA1-05902979C79D}" destId="{DE87D3C7-3E8C-4DA1-B47A-B16C2A9B6CD3}" srcOrd="0" destOrd="0" presId="urn:microsoft.com/office/officeart/2005/8/layout/hierarchy1"/>
    <dgm:cxn modelId="{D2ABBAD6-B721-431B-AC66-0F59120F9FC6}" srcId="{1A6DB4EA-79A5-46D0-B670-63047C575C09}" destId="{E95C5AE2-B7D3-49C2-BEBF-DD1F0E9FF804}" srcOrd="0" destOrd="0" parTransId="{36D4FA9E-7401-4F55-9D70-192D96425838}" sibTransId="{12EF42D7-9484-4B4C-B53E-4B451D5D4505}"/>
    <dgm:cxn modelId="{7B46E2FC-274B-432A-B163-2241E6CD9BD6}" type="presOf" srcId="{1A6DB4EA-79A5-46D0-B670-63047C575C09}" destId="{B7C8837A-0EDA-414A-A259-980C0387121E}" srcOrd="0" destOrd="0" presId="urn:microsoft.com/office/officeart/2005/8/layout/hierarchy1"/>
    <dgm:cxn modelId="{5488AB02-37E7-4403-AC8F-45E4F07706D1}" type="presParOf" srcId="{B7C8837A-0EDA-414A-A259-980C0387121E}" destId="{55526D98-6C70-47E5-B6DD-7018113195D2}" srcOrd="0" destOrd="0" presId="urn:microsoft.com/office/officeart/2005/8/layout/hierarchy1"/>
    <dgm:cxn modelId="{73AC0DD4-557B-4FE0-A80A-1B95D9DA15CC}" type="presParOf" srcId="{55526D98-6C70-47E5-B6DD-7018113195D2}" destId="{2E7529D9-AA4C-4422-87AF-24C7DB3FA1D5}" srcOrd="0" destOrd="0" presId="urn:microsoft.com/office/officeart/2005/8/layout/hierarchy1"/>
    <dgm:cxn modelId="{C795FB2E-7FBF-4B50-852F-3F7D4301EED5}" type="presParOf" srcId="{2E7529D9-AA4C-4422-87AF-24C7DB3FA1D5}" destId="{A1053048-9582-4133-BFDE-8441FCAFCA68}" srcOrd="0" destOrd="0" presId="urn:microsoft.com/office/officeart/2005/8/layout/hierarchy1"/>
    <dgm:cxn modelId="{BE6108EE-EE13-49A6-9D0F-F628E3351538}" type="presParOf" srcId="{2E7529D9-AA4C-4422-87AF-24C7DB3FA1D5}" destId="{C7F0BA13-A4A1-43E0-83CC-E4D1B9D280B0}" srcOrd="1" destOrd="0" presId="urn:microsoft.com/office/officeart/2005/8/layout/hierarchy1"/>
    <dgm:cxn modelId="{46ACF5DC-7FC9-4621-8DCF-B27F10611A6C}" type="presParOf" srcId="{55526D98-6C70-47E5-B6DD-7018113195D2}" destId="{DEE277C6-5E1D-4FE5-9860-794F7B51DF3F}" srcOrd="1" destOrd="0" presId="urn:microsoft.com/office/officeart/2005/8/layout/hierarchy1"/>
    <dgm:cxn modelId="{092A26FF-6A1E-4ECB-8029-4DF7E0BED421}" type="presParOf" srcId="{B7C8837A-0EDA-414A-A259-980C0387121E}" destId="{AB653218-FC4C-46E3-9D64-AD25B6107601}" srcOrd="1" destOrd="0" presId="urn:microsoft.com/office/officeart/2005/8/layout/hierarchy1"/>
    <dgm:cxn modelId="{443BD567-E963-4FD1-ADCF-3C1B2B381941}" type="presParOf" srcId="{AB653218-FC4C-46E3-9D64-AD25B6107601}" destId="{885968AB-408E-4EF6-B8C2-2902C13FCF6F}" srcOrd="0" destOrd="0" presId="urn:microsoft.com/office/officeart/2005/8/layout/hierarchy1"/>
    <dgm:cxn modelId="{38E0FA32-F097-4889-87A9-B3F70C4DB6B4}" type="presParOf" srcId="{885968AB-408E-4EF6-B8C2-2902C13FCF6F}" destId="{C182C8CD-0FFD-4FB1-BF20-626BD2B891E7}" srcOrd="0" destOrd="0" presId="urn:microsoft.com/office/officeart/2005/8/layout/hierarchy1"/>
    <dgm:cxn modelId="{19DDA316-965F-4858-B07A-FE80A94E9F42}" type="presParOf" srcId="{885968AB-408E-4EF6-B8C2-2902C13FCF6F}" destId="{DE87D3C7-3E8C-4DA1-B47A-B16C2A9B6CD3}" srcOrd="1" destOrd="0" presId="urn:microsoft.com/office/officeart/2005/8/layout/hierarchy1"/>
    <dgm:cxn modelId="{1CD582E5-6D3D-4473-9D95-B411D1C78094}" type="presParOf" srcId="{AB653218-FC4C-46E3-9D64-AD25B6107601}" destId="{27D464D5-EEB8-414A-8832-28123BB8AA78}"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053048-9582-4133-BFDE-8441FCAFCA68}">
      <dsp:nvSpPr>
        <dsp:cNvPr id="0" name=""/>
        <dsp:cNvSpPr/>
      </dsp:nvSpPr>
      <dsp:spPr>
        <a:xfrm>
          <a:off x="1258" y="726288"/>
          <a:ext cx="4415930" cy="2804115"/>
        </a:xfrm>
        <a:prstGeom prst="roundRect">
          <a:avLst>
            <a:gd name="adj" fmla="val 10000"/>
          </a:avLst>
        </a:prstGeom>
        <a:solidFill>
          <a:srgbClr val="FFC000"/>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F0BA13-A4A1-43E0-83CC-E4D1B9D280B0}">
      <dsp:nvSpPr>
        <dsp:cNvPr id="0" name=""/>
        <dsp:cNvSpPr/>
      </dsp:nvSpPr>
      <dsp:spPr>
        <a:xfrm>
          <a:off x="491917" y="1192414"/>
          <a:ext cx="4415930" cy="2804115"/>
        </a:xfrm>
        <a:prstGeom prst="roundRect">
          <a:avLst>
            <a:gd name="adj" fmla="val 10000"/>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GB" sz="4100" kern="1200" dirty="0">
              <a:solidFill>
                <a:schemeClr val="dk1"/>
              </a:solidFill>
              <a:latin typeface="Calibri" panose="020F0502020204030204" pitchFamily="34" charset="0"/>
              <a:ea typeface="Twentieth Century"/>
              <a:cs typeface="Calibri" panose="020F0502020204030204" pitchFamily="34" charset="0"/>
              <a:sym typeface="Twentieth Century"/>
            </a:rPr>
            <a:t>How were Aboriginal peoples affected by these changes?</a:t>
          </a:r>
          <a:endParaRPr lang="en-US" sz="4100" kern="1200" dirty="0">
            <a:latin typeface="Calibri" panose="020F0502020204030204" pitchFamily="34" charset="0"/>
            <a:cs typeface="Calibri" panose="020F0502020204030204" pitchFamily="34" charset="0"/>
          </a:endParaRPr>
        </a:p>
      </dsp:txBody>
      <dsp:txXfrm>
        <a:off x="574047" y="1274544"/>
        <a:ext cx="4251670" cy="2639855"/>
      </dsp:txXfrm>
    </dsp:sp>
    <dsp:sp modelId="{C182C8CD-0FFD-4FB1-BF20-626BD2B891E7}">
      <dsp:nvSpPr>
        <dsp:cNvPr id="0" name=""/>
        <dsp:cNvSpPr/>
      </dsp:nvSpPr>
      <dsp:spPr>
        <a:xfrm>
          <a:off x="5398506" y="726288"/>
          <a:ext cx="4415930" cy="2804115"/>
        </a:xfrm>
        <a:prstGeom prst="roundRect">
          <a:avLst>
            <a:gd name="adj" fmla="val 10000"/>
          </a:avLst>
        </a:prstGeom>
        <a:solidFill>
          <a:srgbClr val="FFC000"/>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87D3C7-3E8C-4DA1-B47A-B16C2A9B6CD3}">
      <dsp:nvSpPr>
        <dsp:cNvPr id="0" name=""/>
        <dsp:cNvSpPr/>
      </dsp:nvSpPr>
      <dsp:spPr>
        <a:xfrm>
          <a:off x="5889165" y="1192414"/>
          <a:ext cx="4415930" cy="2804115"/>
        </a:xfrm>
        <a:prstGeom prst="roundRect">
          <a:avLst>
            <a:gd name="adj" fmla="val 10000"/>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GB" sz="4100" kern="1200" dirty="0">
              <a:solidFill>
                <a:schemeClr val="dk1"/>
              </a:solidFill>
              <a:latin typeface="Calibri" panose="020F0502020204030204" pitchFamily="34" charset="0"/>
              <a:ea typeface="Twentieth Century"/>
              <a:cs typeface="Calibri" panose="020F0502020204030204" pitchFamily="34" charset="0"/>
              <a:sym typeface="Twentieth Century"/>
            </a:rPr>
            <a:t>How do these sources align with the map in the starter task?</a:t>
          </a:r>
          <a:endParaRPr lang="en-US" sz="4100" kern="1200" dirty="0">
            <a:latin typeface="Calibri" panose="020F0502020204030204" pitchFamily="34" charset="0"/>
            <a:cs typeface="Calibri" panose="020F0502020204030204" pitchFamily="34" charset="0"/>
          </a:endParaRPr>
        </a:p>
      </dsp:txBody>
      <dsp:txXfrm>
        <a:off x="5971295" y="1274544"/>
        <a:ext cx="4251670" cy="263985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DF8A33-225D-4FA8-8085-3AC19D01F07D}" type="datetimeFigureOut">
              <a:rPr lang="en-GB" smtClean="0"/>
              <a:t>27/08/2025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5735AA-5004-4CD0-8875-C096694EBAAE}" type="slidenum">
              <a:rPr lang="en-GB" smtClean="0"/>
              <a:t>‹#›</a:t>
            </a:fld>
            <a:endParaRPr lang="en-GB"/>
          </a:p>
        </p:txBody>
      </p:sp>
    </p:spTree>
    <p:extLst>
      <p:ext uri="{BB962C8B-B14F-4D97-AF65-F5344CB8AC3E}">
        <p14:creationId xmlns:p14="http://schemas.microsoft.com/office/powerpoint/2010/main" val="37089353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commons.wikimedia.org/wiki/File:William_Barak_-_Figures_in_possum_skin_cloaks_-_Google_Art_Project.jpg" TargetMode="External"/><Relationship Id="rId2" Type="http://schemas.openxmlformats.org/officeDocument/2006/relationships/slide" Target="../slides/slide2.xml"/><Relationship Id="rId1" Type="http://schemas.openxmlformats.org/officeDocument/2006/relationships/notesMaster" Target="../notesMasters/notesMaster1.xml"/><Relationship Id="rId4" Type="http://schemas.openxmlformats.org/officeDocument/2006/relationships/hyperlink" Target="http://www.googleartproject.com/artist/william-barak/4128222/"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adb.anu.edu.au/biography/forlong-eliza-12921"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google.co.uk/search?hl=en&amp;q=inauthor:%22Bruce+Pascoe%22&amp;tbm=bks&amp;sa=X&amp;ved=2ahUKEwjgmfvA-cKNAxU-VUEAHYsLAtYQmxN6BAgUEAI&amp;sxsrf=AE3TifMy541pkkz6K0rrgxiNKaRtmAssRw:1748324824588"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victoriancollections.net.au/items/5bf1ffcab182d20b34db63c5"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victoriancollections.net.au/items/5bf1ffcab182d20b34db63c5"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cambridge.org/core/books/abs/scots-in-australia-17881938/scottish-migrants-and-indigenous-australians/F430490E8D0CF2DC84E7CADE1656F89A"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85C6C6-B737-4641-A0A9-248F155D9F4B}" type="slidenum">
              <a:rPr lang="en-GB" smtClean="0"/>
              <a:t>1</a:t>
            </a:fld>
            <a:endParaRPr lang="en-GB"/>
          </a:p>
        </p:txBody>
      </p:sp>
    </p:spTree>
    <p:extLst>
      <p:ext uri="{BB962C8B-B14F-4D97-AF65-F5344CB8AC3E}">
        <p14:creationId xmlns:p14="http://schemas.microsoft.com/office/powerpoint/2010/main" val="22803521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Discussion – cloak, rituals, legacy, culture, preserving heritage, aboriginal dress, earth colours, link to the environment</a:t>
            </a:r>
          </a:p>
          <a:p>
            <a:endParaRPr lang="en-GB" dirty="0"/>
          </a:p>
          <a:p>
            <a:r>
              <a:rPr lang="en-GB" dirty="0"/>
              <a:t>Additional question – what would you like to ask the artist?</a:t>
            </a:r>
          </a:p>
          <a:p>
            <a:pPr algn="l">
              <a:buNone/>
            </a:pPr>
            <a:br>
              <a:rPr lang="en-GB" dirty="0"/>
            </a:br>
            <a:r>
              <a:rPr lang="en-GB" b="1" i="0" u="none" strike="noStrike" dirty="0">
                <a:solidFill>
                  <a:srgbClr val="3366CC"/>
                </a:solidFill>
                <a:effectLst/>
                <a:latin typeface="Arial" panose="020B0604020202020204" pitchFamily="34" charset="0"/>
                <a:hlinkClick r:id="rId3" tooltip="File:William Barak - Figures in possum skin cloaks - Google Art Project.jpg"/>
              </a:rPr>
              <a:t>William Barak - Figures in possum skin cloaks - Google Art Project.jpg</a:t>
            </a:r>
            <a:endParaRPr lang="en-GB" b="1" i="0" dirty="0">
              <a:solidFill>
                <a:srgbClr val="101418"/>
              </a:solidFill>
              <a:effectLst/>
              <a:latin typeface="Arial" panose="020B0604020202020204" pitchFamily="34" charset="0"/>
            </a:endParaRPr>
          </a:p>
          <a:p>
            <a:pPr algn="l"/>
            <a:r>
              <a:rPr lang="en-GB" b="0" i="0" dirty="0">
                <a:solidFill>
                  <a:srgbClr val="202122"/>
                </a:solidFill>
                <a:effectLst/>
                <a:latin typeface="Arial" panose="020B0604020202020204" pitchFamily="34" charset="0"/>
              </a:rPr>
              <a:t>William Barak ((c. 1824) - 1903) ("</a:t>
            </a:r>
            <a:r>
              <a:rPr lang="en-GB" b="0" i="0" dirty="0" err="1">
                <a:solidFill>
                  <a:srgbClr val="202122"/>
                </a:solidFill>
                <a:effectLst/>
                <a:latin typeface="Arial" panose="020B0604020202020204" pitchFamily="34" charset="0"/>
              </a:rPr>
              <a:t>Wurundjeri</a:t>
            </a:r>
            <a:r>
              <a:rPr lang="en-GB" b="0" i="0" dirty="0">
                <a:solidFill>
                  <a:srgbClr val="202122"/>
                </a:solidFill>
                <a:effectLst/>
                <a:latin typeface="Arial" panose="020B0604020202020204" pitchFamily="34" charset="0"/>
              </a:rPr>
              <a:t> people, Aboriginal Australian")</a:t>
            </a:r>
            <a:br>
              <a:rPr lang="en-GB" b="0" i="0" dirty="0">
                <a:solidFill>
                  <a:srgbClr val="202122"/>
                </a:solidFill>
                <a:effectLst/>
                <a:latin typeface="Arial" panose="020B0604020202020204" pitchFamily="34" charset="0"/>
              </a:rPr>
            </a:br>
            <a:r>
              <a:rPr lang="en-GB" b="0" i="0" u="none" strike="noStrike" dirty="0">
                <a:solidFill>
                  <a:srgbClr val="3366CC"/>
                </a:solidFill>
                <a:effectLst/>
                <a:latin typeface="Arial" panose="020B0604020202020204" pitchFamily="34" charset="0"/>
                <a:hlinkClick r:id="rId4"/>
              </a:rPr>
              <a:t>Details on Google Art Project</a:t>
            </a:r>
            <a:endParaRPr lang="en-GB" b="0" i="0" dirty="0">
              <a:solidFill>
                <a:srgbClr val="202122"/>
              </a:solidFill>
              <a:effectLst/>
              <a:latin typeface="Arial" panose="020B0604020202020204" pitchFamily="34" charset="0"/>
            </a:endParaRPr>
          </a:p>
          <a:p>
            <a:endParaRPr lang="en-GB" dirty="0"/>
          </a:p>
          <a:p>
            <a:endParaRPr lang="en-GB" dirty="0"/>
          </a:p>
          <a:p>
            <a:pPr>
              <a:lnSpc>
                <a:spcPct val="107000"/>
              </a:lnSpc>
            </a:pPr>
            <a:br>
              <a:rPr lang="en-US" sz="600" kern="100" dirty="0">
                <a:latin typeface="Aptos"/>
                <a:ea typeface="Aptos" panose="020B0004020202020204" pitchFamily="34" charset="0"/>
                <a:cs typeface="Arial"/>
              </a:rPr>
            </a:br>
            <a:endParaRPr lang="en-US" sz="600" kern="100" dirty="0">
              <a:latin typeface="Aptos"/>
              <a:ea typeface="Aptos" panose="020B0004020202020204" pitchFamily="34" charset="0"/>
              <a:cs typeface="Arial"/>
            </a:endParaRPr>
          </a:p>
          <a:p>
            <a:endParaRPr lang="en-GB" dirty="0"/>
          </a:p>
        </p:txBody>
      </p:sp>
      <p:sp>
        <p:nvSpPr>
          <p:cNvPr id="4" name="Slide Number Placeholder 3"/>
          <p:cNvSpPr>
            <a:spLocks noGrp="1"/>
          </p:cNvSpPr>
          <p:nvPr>
            <p:ph type="sldNum" sz="quarter" idx="5"/>
          </p:nvPr>
        </p:nvSpPr>
        <p:spPr/>
        <p:txBody>
          <a:bodyPr/>
          <a:lstStyle/>
          <a:p>
            <a:fld id="{3285C6C6-B737-4641-A0A9-248F155D9F4B}" type="slidenum">
              <a:rPr lang="en-GB" smtClean="0"/>
              <a:t>2</a:t>
            </a:fld>
            <a:endParaRPr lang="en-GB"/>
          </a:p>
        </p:txBody>
      </p:sp>
    </p:spTree>
    <p:extLst>
      <p:ext uri="{BB962C8B-B14F-4D97-AF65-F5344CB8AC3E}">
        <p14:creationId xmlns:p14="http://schemas.microsoft.com/office/powerpoint/2010/main" val="2946143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questions can include:</a:t>
            </a:r>
          </a:p>
          <a:p>
            <a:endParaRPr lang="en-GB" dirty="0"/>
          </a:p>
          <a:p>
            <a:r>
              <a:rPr lang="en-GB" dirty="0"/>
              <a:t>Is, or was, land being used productively by Australians?</a:t>
            </a:r>
          </a:p>
          <a:p>
            <a:r>
              <a:rPr lang="en-GB" dirty="0"/>
              <a:t>What does this map tell us about who owns, or owned, land in Australia</a:t>
            </a:r>
          </a:p>
          <a:p>
            <a:r>
              <a:rPr lang="en-GB" dirty="0"/>
              <a:t>Is, or was, farming sustainable in Agriculture?</a:t>
            </a:r>
          </a:p>
          <a:p>
            <a:r>
              <a:rPr lang="en-GB" dirty="0"/>
              <a:t>What other questions does this map raise in you?</a:t>
            </a:r>
          </a:p>
          <a:p>
            <a:endParaRPr lang="en-GB" dirty="0"/>
          </a:p>
        </p:txBody>
      </p:sp>
      <p:sp>
        <p:nvSpPr>
          <p:cNvPr id="4" name="Slide Number Placeholder 3"/>
          <p:cNvSpPr>
            <a:spLocks noGrp="1"/>
          </p:cNvSpPr>
          <p:nvPr>
            <p:ph type="sldNum" sz="quarter" idx="5"/>
          </p:nvPr>
        </p:nvSpPr>
        <p:spPr/>
        <p:txBody>
          <a:bodyPr/>
          <a:lstStyle/>
          <a:p>
            <a:fld id="{3285C6C6-B737-4641-A0A9-248F155D9F4B}" type="slidenum">
              <a:rPr lang="en-GB" smtClean="0"/>
              <a:t>4</a:t>
            </a:fld>
            <a:endParaRPr lang="en-GB"/>
          </a:p>
        </p:txBody>
      </p:sp>
    </p:spTree>
    <p:extLst>
      <p:ext uri="{BB962C8B-B14F-4D97-AF65-F5344CB8AC3E}">
        <p14:creationId xmlns:p14="http://schemas.microsoft.com/office/powerpoint/2010/main" val="1120272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Eliza Forlong introduces merino sheep</a:t>
            </a:r>
          </a:p>
          <a:p>
            <a:r>
              <a:rPr lang="en-US" dirty="0"/>
              <a:t>The source is adapted from the Australian Dictionary of Biography, which is published by the Australian National University. The full article text is at the following web address and copied below: </a:t>
            </a:r>
            <a:r>
              <a:rPr lang="en-US" dirty="0">
                <a:hlinkClick r:id="rId3"/>
              </a:rPr>
              <a:t>https://adb.anu.edu.au/biography/forlong-eliza-12921</a:t>
            </a:r>
            <a:endParaRPr lang="en-US" dirty="0"/>
          </a:p>
          <a:p>
            <a:endParaRPr lang="en-US" dirty="0"/>
          </a:p>
          <a:p>
            <a:r>
              <a:rPr lang="en-US" dirty="0"/>
              <a:t>Eliza Forlong (1784–1859)</a:t>
            </a:r>
          </a:p>
          <a:p>
            <a:r>
              <a:rPr lang="en-US" dirty="0"/>
              <a:t>by Mary S. Ramsay</a:t>
            </a:r>
          </a:p>
          <a:p>
            <a:r>
              <a:rPr lang="en-US" dirty="0"/>
              <a:t> </a:t>
            </a:r>
          </a:p>
          <a:p>
            <a:r>
              <a:rPr lang="en-US" dirty="0"/>
              <a:t>This article was published:</a:t>
            </a:r>
          </a:p>
          <a:p>
            <a:r>
              <a:rPr lang="en-US" dirty="0"/>
              <a:t> </a:t>
            </a:r>
          </a:p>
          <a:p>
            <a:r>
              <a:rPr lang="en-US" dirty="0"/>
              <a:t>in the Australian Dictionary of Biography, Supplement , 2005</a:t>
            </a:r>
          </a:p>
          <a:p>
            <a:r>
              <a:rPr lang="en-US" dirty="0"/>
              <a:t>online in 2006</a:t>
            </a:r>
          </a:p>
          <a:p>
            <a:r>
              <a:rPr lang="en-US" dirty="0"/>
              <a:t>Eliza Forlong (1784-1859), pastoralist, was baptized as Betty on 21 October 1784 at Glasgow, Scotland, daughter of Alexander Jack, teacher, and his wife Jean, née Mackinnon. On 26 November 1804 Eliza married John </a:t>
            </a:r>
            <a:r>
              <a:rPr lang="en-US" dirty="0" err="1"/>
              <a:t>Forlonge</a:t>
            </a:r>
            <a:r>
              <a:rPr lang="en-US" dirty="0"/>
              <a:t> (Forlong or Furlong), a Glasgow merchant. Although she bore at least six children, by the mid-1820s consumption had reduced the family to two sons William and Andrew. Farming in a warmer climate appeared desirable.</a:t>
            </a:r>
          </a:p>
          <a:p>
            <a:r>
              <a:rPr lang="en-US" dirty="0"/>
              <a:t> </a:t>
            </a:r>
          </a:p>
          <a:p>
            <a:r>
              <a:rPr lang="en-US" dirty="0"/>
              <a:t>Aware that fine wool from merino sheep in the German kingdom of Saxony was bringing the highest prices, the </a:t>
            </a:r>
            <a:r>
              <a:rPr lang="en-US" dirty="0" err="1"/>
              <a:t>Forlongs</a:t>
            </a:r>
            <a:r>
              <a:rPr lang="en-US" dirty="0"/>
              <a:t> went to Leipzig to study methods of sheep rearing and wool preparation. Their expertise was enhanced by the use of an instrument to measure wool. In 1828-30 Eliza walked through Saxony buying sheep. She identified each animal for later collection and drove them to Hamburg for shipping to Britain. She selected the sheep that came to Australia with William in the Clansman in 1829 as well as those accompanying the Templeton and </a:t>
            </a:r>
            <a:r>
              <a:rPr lang="en-US" dirty="0" err="1"/>
              <a:t>Forlonge</a:t>
            </a:r>
            <a:r>
              <a:rPr lang="en-US" dirty="0"/>
              <a:t> families in the Czar in 1831. Eliza also visited </a:t>
            </a:r>
            <a:r>
              <a:rPr lang="en-US" dirty="0" err="1"/>
              <a:t>Rambouillet</a:t>
            </a:r>
            <a:r>
              <a:rPr lang="en-US" dirty="0"/>
              <a:t> in France.</a:t>
            </a:r>
          </a:p>
          <a:p>
            <a:r>
              <a:rPr lang="en-US" dirty="0"/>
              <a:t> </a:t>
            </a:r>
          </a:p>
          <a:p>
            <a:r>
              <a:rPr lang="en-US" dirty="0"/>
              <a:t>In January 1831 Eliza, John and Andrew joined William in Van Diemen's Land at Kenilworth, near Campbell Town. They built sheep houses in the Saxon style, wells, a farmhouse and outbuildings. Never content with the size and situation of their land grants, the family conducted an 'epistolary war' with colonial officials, and in April 1834, in an attempt to influence English authorities, Eliza, her husband and younger son went back in the Norval to Britain. John died there in November 1834.</a:t>
            </a:r>
          </a:p>
          <a:p>
            <a:r>
              <a:rPr lang="en-US" dirty="0"/>
              <a:t> </a:t>
            </a:r>
          </a:p>
          <a:p>
            <a:r>
              <a:rPr lang="en-US" dirty="0" err="1"/>
              <a:t>Mrs</a:t>
            </a:r>
            <a:r>
              <a:rPr lang="en-US" dirty="0"/>
              <a:t> </a:t>
            </a:r>
            <a:r>
              <a:rPr lang="en-US" dirty="0" err="1"/>
              <a:t>Forlonge</a:t>
            </a:r>
            <a:r>
              <a:rPr lang="en-US" dirty="0"/>
              <a:t> soon returned to Van Diemen's Land where she found that William planned a move to the Port Phillip District. They sold Kenilworth and part of their flock in 1838 to the Taylor family. Eliza made further voyages to Scotland (in 1840 and 1844) and assisted bounty emigrants. After some years squatting, Andrew moved to the United States of America. Eliza lived with William and his family at Woodstock, Merri Creek, near Whittlesea. They moved to </a:t>
            </a:r>
            <a:r>
              <a:rPr lang="en-US" dirty="0" err="1"/>
              <a:t>Euroa</a:t>
            </a:r>
            <a:r>
              <a:rPr lang="en-US" dirty="0"/>
              <a:t> in 1853 and eventually settled at Seven Creeks station. Eliza ran the house and managed station affairs in the frequent absences of William and his wife.</a:t>
            </a:r>
          </a:p>
          <a:p>
            <a:r>
              <a:rPr lang="en-US" dirty="0"/>
              <a:t> </a:t>
            </a:r>
          </a:p>
          <a:p>
            <a:r>
              <a:rPr lang="en-US" dirty="0"/>
              <a:t>William Howitt described her as 'one of the pleasantest and most energetic ladies I have ever met with', but Nancy Adams portrayed her </a:t>
            </a:r>
            <a:r>
              <a:rPr lang="en-US" dirty="0" err="1"/>
              <a:t>unfavourably</a:t>
            </a:r>
            <a:r>
              <a:rPr lang="en-US" dirty="0"/>
              <a:t> in the novel Saxon Sheep (Melbourne, 1961). Sally Wilde claimed that her actions suggested 'a strong willed, not to say positively eccentric, woman'. Although Eliza's pioneering and managerial skills were outstanding, it was her ability to select sheep that was special. David Taylor of Winton and T. and S. Learmonth of </a:t>
            </a:r>
            <a:r>
              <a:rPr lang="en-US" dirty="0" err="1"/>
              <a:t>Ercildoun</a:t>
            </a:r>
            <a:r>
              <a:rPr lang="en-US" dirty="0"/>
              <a:t>(e), Victoria, founded their studs on the </a:t>
            </a:r>
            <a:r>
              <a:rPr lang="en-US" dirty="0" err="1"/>
              <a:t>Forlonges</a:t>
            </a:r>
            <a:r>
              <a:rPr lang="en-US" dirty="0"/>
              <a:t>' Saxon merinos, which were greatly sought after by breeders of fine-woolled sheep.</a:t>
            </a:r>
          </a:p>
          <a:p>
            <a:r>
              <a:rPr lang="en-US" dirty="0"/>
              <a:t> </a:t>
            </a:r>
          </a:p>
          <a:p>
            <a:r>
              <a:rPr lang="en-US" dirty="0"/>
              <a:t>Eliza died on 5 August 1859. A memorial, in the shape of a wool bale, stands near her grave at </a:t>
            </a:r>
            <a:r>
              <a:rPr lang="en-US" dirty="0" err="1"/>
              <a:t>Euroa</a:t>
            </a:r>
            <a:r>
              <a:rPr lang="en-US" dirty="0"/>
              <a:t>. Other memorials include a sundial at the new Kenilworth house and a mural by Tom Thompson at TAFE Sydney Institute, Ultimo.</a:t>
            </a:r>
          </a:p>
        </p:txBody>
      </p:sp>
      <p:sp>
        <p:nvSpPr>
          <p:cNvPr id="4" name="Slide Number Placeholder 3"/>
          <p:cNvSpPr>
            <a:spLocks noGrp="1"/>
          </p:cNvSpPr>
          <p:nvPr>
            <p:ph type="sldNum" sz="quarter" idx="5"/>
          </p:nvPr>
        </p:nvSpPr>
        <p:spPr/>
        <p:txBody>
          <a:bodyPr/>
          <a:lstStyle/>
          <a:p>
            <a:fld id="{3285C6C6-B737-4641-A0A9-248F155D9F4B}" type="slidenum">
              <a:rPr lang="en-GB" smtClean="0"/>
              <a:t>5</a:t>
            </a:fld>
            <a:endParaRPr lang="en-GB"/>
          </a:p>
        </p:txBody>
      </p:sp>
    </p:spTree>
    <p:extLst>
      <p:ext uri="{BB962C8B-B14F-4D97-AF65-F5344CB8AC3E}">
        <p14:creationId xmlns:p14="http://schemas.microsoft.com/office/powerpoint/2010/main" val="14113497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600" dirty="0">
                <a:solidFill>
                  <a:schemeClr val="dk1"/>
                </a:solidFill>
                <a:latin typeface="Calibri"/>
                <a:ea typeface="Calibri"/>
                <a:cs typeface="Calibri"/>
                <a:sym typeface="Calibri"/>
              </a:rPr>
              <a:t>Students to identify features of the Scottish perception of Aboriginal agriculture</a:t>
            </a:r>
            <a:endParaRPr lang="en-GB" b="0" dirty="0"/>
          </a:p>
          <a:p>
            <a:pPr marL="91263" indent="-91263">
              <a:buClr>
                <a:schemeClr val="dk1"/>
              </a:buClr>
              <a:buSzPts val="1200"/>
              <a:buFont typeface="Arial"/>
              <a:buChar char="•"/>
            </a:pPr>
            <a:r>
              <a:rPr lang="en-GB" sz="600" dirty="0">
                <a:solidFill>
                  <a:schemeClr val="dk1"/>
                </a:solidFill>
                <a:latin typeface="Calibri"/>
                <a:ea typeface="Calibri"/>
                <a:cs typeface="Calibri"/>
                <a:sym typeface="Calibri"/>
              </a:rPr>
              <a:t>Permanence</a:t>
            </a:r>
            <a:endParaRPr lang="en-GB" dirty="0"/>
          </a:p>
          <a:p>
            <a:pPr marL="91263" indent="-91263">
              <a:buClr>
                <a:schemeClr val="dk1"/>
              </a:buClr>
              <a:buSzPts val="1200"/>
              <a:buFont typeface="Arial"/>
              <a:buChar char="•"/>
            </a:pPr>
            <a:r>
              <a:rPr lang="en-GB" sz="600" dirty="0">
                <a:solidFill>
                  <a:schemeClr val="dk1"/>
                </a:solidFill>
                <a:latin typeface="Calibri"/>
                <a:ea typeface="Calibri"/>
                <a:cs typeface="Calibri"/>
                <a:sym typeface="Calibri"/>
              </a:rPr>
              <a:t>Sophisticated agricultural methods</a:t>
            </a:r>
            <a:endParaRPr lang="en-GB" dirty="0"/>
          </a:p>
          <a:p>
            <a:pPr marL="91263" indent="-91263">
              <a:buClr>
                <a:schemeClr val="dk1"/>
              </a:buClr>
              <a:buSzPts val="1200"/>
              <a:buFont typeface="Arial"/>
              <a:buChar char="•"/>
            </a:pPr>
            <a:r>
              <a:rPr lang="en-GB" sz="600" dirty="0">
                <a:solidFill>
                  <a:schemeClr val="dk1"/>
                </a:solidFill>
                <a:latin typeface="Calibri"/>
                <a:ea typeface="Calibri"/>
                <a:cs typeface="Calibri"/>
                <a:sym typeface="Calibri"/>
              </a:rPr>
              <a:t>Role of women</a:t>
            </a:r>
            <a:endParaRPr lang="en-GB" dirty="0"/>
          </a:p>
          <a:p>
            <a:pPr marL="91263" indent="-91263">
              <a:buClr>
                <a:schemeClr val="dk1"/>
              </a:buClr>
              <a:buSzPts val="1200"/>
              <a:buFont typeface="Arial"/>
              <a:buChar char="•"/>
            </a:pPr>
            <a:r>
              <a:rPr lang="en-GB" sz="600" dirty="0">
                <a:solidFill>
                  <a:schemeClr val="dk1"/>
                </a:solidFill>
                <a:latin typeface="Calibri"/>
                <a:ea typeface="Calibri"/>
                <a:cs typeface="Calibri"/>
                <a:sym typeface="Calibri"/>
              </a:rPr>
              <a:t>Sustainability</a:t>
            </a:r>
            <a:endParaRPr lang="en-GB" dirty="0"/>
          </a:p>
          <a:p>
            <a:endParaRPr lang="en-GB" dirty="0"/>
          </a:p>
        </p:txBody>
      </p:sp>
      <p:sp>
        <p:nvSpPr>
          <p:cNvPr id="4" name="Slide Number Placeholder 3"/>
          <p:cNvSpPr>
            <a:spLocks noGrp="1"/>
          </p:cNvSpPr>
          <p:nvPr>
            <p:ph type="sldNum" sz="quarter" idx="5"/>
          </p:nvPr>
        </p:nvSpPr>
        <p:spPr/>
        <p:txBody>
          <a:bodyPr/>
          <a:lstStyle/>
          <a:p>
            <a:fld id="{3285C6C6-B737-4641-A0A9-248F155D9F4B}" type="slidenum">
              <a:rPr lang="en-GB" smtClean="0"/>
              <a:t>6</a:t>
            </a:fld>
            <a:endParaRPr lang="en-GB"/>
          </a:p>
        </p:txBody>
      </p:sp>
    </p:spTree>
    <p:extLst>
      <p:ext uri="{BB962C8B-B14F-4D97-AF65-F5344CB8AC3E}">
        <p14:creationId xmlns:p14="http://schemas.microsoft.com/office/powerpoint/2010/main" val="10901927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69327-EAB0-452E-255E-C3284A4192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C81172-9ED6-A4D8-9133-C9FC95AC30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AB49BF-02E0-20D7-8D61-61E69133CC0E}"/>
              </a:ext>
            </a:extLst>
          </p:cNvPr>
          <p:cNvSpPr>
            <a:spLocks noGrp="1"/>
          </p:cNvSpPr>
          <p:nvPr>
            <p:ph type="body" idx="1"/>
          </p:nvPr>
        </p:nvSpPr>
        <p:spPr/>
        <p:txBody>
          <a:bodyPr/>
          <a:lstStyle/>
          <a:p>
            <a:pPr defTabSz="486735">
              <a:defRPr/>
            </a:pPr>
            <a:endParaRPr lang="en-GB" dirty="0"/>
          </a:p>
        </p:txBody>
      </p:sp>
      <p:sp>
        <p:nvSpPr>
          <p:cNvPr id="4" name="Slide Number Placeholder 3">
            <a:extLst>
              <a:ext uri="{FF2B5EF4-FFF2-40B4-BE49-F238E27FC236}">
                <a16:creationId xmlns:a16="http://schemas.microsoft.com/office/drawing/2014/main" id="{A4CFAFE3-AEAE-CA43-5053-AD10B9868EB7}"/>
              </a:ext>
            </a:extLst>
          </p:cNvPr>
          <p:cNvSpPr>
            <a:spLocks noGrp="1"/>
          </p:cNvSpPr>
          <p:nvPr>
            <p:ph type="sldNum" sz="quarter" idx="5"/>
          </p:nvPr>
        </p:nvSpPr>
        <p:spPr/>
        <p:txBody>
          <a:bodyPr/>
          <a:lstStyle/>
          <a:p>
            <a:fld id="{3285C6C6-B737-4641-A0A9-248F155D9F4B}" type="slidenum">
              <a:rPr lang="en-GB" smtClean="0"/>
              <a:t>7</a:t>
            </a:fld>
            <a:endParaRPr lang="en-GB"/>
          </a:p>
        </p:txBody>
      </p:sp>
    </p:spTree>
    <p:extLst>
      <p:ext uri="{BB962C8B-B14F-4D97-AF65-F5344CB8AC3E}">
        <p14:creationId xmlns:p14="http://schemas.microsoft.com/office/powerpoint/2010/main" val="31621500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A37FC-51A0-2AE3-2D56-2559D89B36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BFB454-ED9B-0F3B-9DF9-6A003345F0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B8D914-E159-9C22-680F-4E1FD4B051B5}"/>
              </a:ext>
            </a:extLst>
          </p:cNvPr>
          <p:cNvSpPr>
            <a:spLocks noGrp="1"/>
          </p:cNvSpPr>
          <p:nvPr>
            <p:ph type="body" idx="1"/>
          </p:nvPr>
        </p:nvSpPr>
        <p:spPr/>
        <p:txBody>
          <a:bodyPr/>
          <a:lstStyle/>
          <a:p>
            <a:pPr defTabSz="486735">
              <a:defRPr/>
            </a:pPr>
            <a:r>
              <a:rPr lang="en-GB" dirty="0"/>
              <a:t> - a farm</a:t>
            </a:r>
          </a:p>
        </p:txBody>
      </p:sp>
      <p:sp>
        <p:nvSpPr>
          <p:cNvPr id="4" name="Slide Number Placeholder 3">
            <a:extLst>
              <a:ext uri="{FF2B5EF4-FFF2-40B4-BE49-F238E27FC236}">
                <a16:creationId xmlns:a16="http://schemas.microsoft.com/office/drawing/2014/main" id="{90F139FE-744C-8669-F06A-54878FBE1320}"/>
              </a:ext>
            </a:extLst>
          </p:cNvPr>
          <p:cNvSpPr>
            <a:spLocks noGrp="1"/>
          </p:cNvSpPr>
          <p:nvPr>
            <p:ph type="sldNum" sz="quarter" idx="5"/>
          </p:nvPr>
        </p:nvSpPr>
        <p:spPr/>
        <p:txBody>
          <a:bodyPr/>
          <a:lstStyle/>
          <a:p>
            <a:fld id="{3285C6C6-B737-4641-A0A9-248F155D9F4B}" type="slidenum">
              <a:rPr lang="en-GB" smtClean="0"/>
              <a:t>8</a:t>
            </a:fld>
            <a:endParaRPr lang="en-GB"/>
          </a:p>
        </p:txBody>
      </p:sp>
    </p:spTree>
    <p:extLst>
      <p:ext uri="{BB962C8B-B14F-4D97-AF65-F5344CB8AC3E}">
        <p14:creationId xmlns:p14="http://schemas.microsoft.com/office/powerpoint/2010/main" val="2286189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FB1E18-CD3D-6C8F-32F3-7A4FC61BA1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7DB7F0-0910-C371-2E35-0A09EAD12C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C760A2-24F8-65E8-2D45-E83641FC2ADE}"/>
              </a:ext>
            </a:extLst>
          </p:cNvPr>
          <p:cNvSpPr>
            <a:spLocks noGrp="1"/>
          </p:cNvSpPr>
          <p:nvPr>
            <p:ph type="body" idx="1"/>
          </p:nvPr>
        </p:nvSpPr>
        <p:spPr/>
        <p:txBody>
          <a:bodyPr/>
          <a:lstStyle/>
          <a:p>
            <a:pPr defTabSz="486735">
              <a:defRPr/>
            </a:pPr>
            <a:endParaRPr lang="en-GB" dirty="0"/>
          </a:p>
        </p:txBody>
      </p:sp>
      <p:sp>
        <p:nvSpPr>
          <p:cNvPr id="4" name="Slide Number Placeholder 3">
            <a:extLst>
              <a:ext uri="{FF2B5EF4-FFF2-40B4-BE49-F238E27FC236}">
                <a16:creationId xmlns:a16="http://schemas.microsoft.com/office/drawing/2014/main" id="{3A092442-9191-72B0-A7E5-11A71F3DE357}"/>
              </a:ext>
            </a:extLst>
          </p:cNvPr>
          <p:cNvSpPr>
            <a:spLocks noGrp="1"/>
          </p:cNvSpPr>
          <p:nvPr>
            <p:ph type="sldNum" sz="quarter" idx="5"/>
          </p:nvPr>
        </p:nvSpPr>
        <p:spPr/>
        <p:txBody>
          <a:bodyPr/>
          <a:lstStyle/>
          <a:p>
            <a:fld id="{3285C6C6-B737-4641-A0A9-248F155D9F4B}" type="slidenum">
              <a:rPr lang="en-GB" smtClean="0"/>
              <a:t>9</a:t>
            </a:fld>
            <a:endParaRPr lang="en-GB"/>
          </a:p>
        </p:txBody>
      </p:sp>
    </p:spTree>
    <p:extLst>
      <p:ext uri="{BB962C8B-B14F-4D97-AF65-F5344CB8AC3E}">
        <p14:creationId xmlns:p14="http://schemas.microsoft.com/office/powerpoint/2010/main" val="17507422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600" b="1" dirty="0">
              <a:solidFill>
                <a:schemeClr val="tx2"/>
              </a:solidFill>
              <a:latin typeface="Aptos" panose="020B00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285C6C6-B737-4641-A0A9-248F155D9F4B}" type="slidenum">
              <a:rPr lang="en-GB" smtClean="0"/>
              <a:t>10</a:t>
            </a:fld>
            <a:endParaRPr lang="en-GB"/>
          </a:p>
        </p:txBody>
      </p:sp>
    </p:spTree>
    <p:extLst>
      <p:ext uri="{BB962C8B-B14F-4D97-AF65-F5344CB8AC3E}">
        <p14:creationId xmlns:p14="http://schemas.microsoft.com/office/powerpoint/2010/main" val="26392604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85C6C6-B737-4641-A0A9-248F155D9F4B}" type="slidenum">
              <a:rPr lang="en-GB" smtClean="0"/>
              <a:t>11</a:t>
            </a:fld>
            <a:endParaRPr lang="en-GB"/>
          </a:p>
        </p:txBody>
      </p:sp>
    </p:spTree>
    <p:extLst>
      <p:ext uri="{BB962C8B-B14F-4D97-AF65-F5344CB8AC3E}">
        <p14:creationId xmlns:p14="http://schemas.microsoft.com/office/powerpoint/2010/main" val="18562850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u="none" strike="noStrike" dirty="0">
                <a:solidFill>
                  <a:srgbClr val="1A73E8"/>
                </a:solidFill>
                <a:effectLst/>
                <a:latin typeface="Arial" panose="020B0604020202020204" pitchFamily="34" charset="0"/>
                <a:hlinkClick r:id="rId3"/>
              </a:rPr>
              <a:t>Bruce Pascoe</a:t>
            </a:r>
            <a:endParaRPr lang="en-GB" b="0" i="0" u="none" strike="noStrike" dirty="0">
              <a:solidFill>
                <a:srgbClr val="1A73E8"/>
              </a:solidFill>
              <a:effectLst/>
              <a:latin typeface="Arial" panose="020B0604020202020204" pitchFamily="34" charset="0"/>
            </a:endParaRPr>
          </a:p>
          <a:p>
            <a:r>
              <a:rPr lang="en-GB" b="0" i="0" u="none" strike="noStrike" dirty="0">
                <a:solidFill>
                  <a:srgbClr val="1A73E8"/>
                </a:solidFill>
                <a:effectLst/>
                <a:latin typeface="Arial" panose="020B0604020202020204" pitchFamily="34" charset="0"/>
              </a:rPr>
              <a:t>In the book, Dark Emu, Bruce Pascoe ‘</a:t>
            </a:r>
            <a:r>
              <a:rPr lang="en-GB" b="0" i="0" dirty="0">
                <a:solidFill>
                  <a:srgbClr val="1F1F1F"/>
                </a:solidFill>
                <a:effectLst/>
                <a:latin typeface="Arial" panose="020B0604020202020204" pitchFamily="34" charset="0"/>
              </a:rPr>
              <a:t>puts forward an argument for a reconsideration of the hunter-gatherer tag for pre-colonial Aboriginal Australians. The evidence insists that Aboriginal people right across the continent were using domesticated plants, sowing, harvesting, irrigating and storing - behaviours inconsistent with the hunter-gatherer tag. Pascoe challenges the hunter-gatherer tag as a convenient lie (a convenient lie because it allowed the settlers to say that the Aboriginal people were not using the land ‘properly’ and so had no right to it). Almost all the evidence comes from the records and diaries of the Australian explorers’</a:t>
            </a:r>
            <a:endParaRPr lang="en-GB" dirty="0"/>
          </a:p>
        </p:txBody>
      </p:sp>
      <p:sp>
        <p:nvSpPr>
          <p:cNvPr id="4" name="Slide Number Placeholder 3"/>
          <p:cNvSpPr>
            <a:spLocks noGrp="1"/>
          </p:cNvSpPr>
          <p:nvPr>
            <p:ph type="sldNum" sz="quarter" idx="5"/>
          </p:nvPr>
        </p:nvSpPr>
        <p:spPr/>
        <p:txBody>
          <a:bodyPr/>
          <a:lstStyle/>
          <a:p>
            <a:fld id="{3285C6C6-B737-4641-A0A9-248F155D9F4B}" type="slidenum">
              <a:rPr lang="en-GB" smtClean="0"/>
              <a:t>12</a:t>
            </a:fld>
            <a:endParaRPr lang="en-GB"/>
          </a:p>
        </p:txBody>
      </p:sp>
    </p:spTree>
    <p:extLst>
      <p:ext uri="{BB962C8B-B14F-4D97-AF65-F5344CB8AC3E}">
        <p14:creationId xmlns:p14="http://schemas.microsoft.com/office/powerpoint/2010/main" val="20285624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ts val="878"/>
              </a:lnSpc>
            </a:pPr>
            <a:endParaRPr lang="en-GB" dirty="0"/>
          </a:p>
          <a:p>
            <a:pPr defTabSz="486735">
              <a:lnSpc>
                <a:spcPts val="878"/>
              </a:lnSpc>
              <a:defRPr/>
            </a:pPr>
            <a:r>
              <a:rPr lang="en-GB" sz="600" dirty="0">
                <a:solidFill>
                  <a:schemeClr val="bg1"/>
                </a:solidFill>
                <a:latin typeface="Twentieth Century"/>
                <a:ea typeface="Twentieth Century"/>
                <a:cs typeface="Twentieth Century"/>
                <a:sym typeface="Twentieth Century"/>
              </a:rPr>
              <a:t>Isaac Batey and G. T. Lloyd were </a:t>
            </a:r>
            <a:r>
              <a:rPr lang="en-GB" dirty="0">
                <a:solidFill>
                  <a:schemeClr val="bg1"/>
                </a:solidFill>
                <a:latin typeface="Twentieth Century"/>
                <a:ea typeface="Twentieth Century"/>
                <a:cs typeface="Twentieth Century"/>
                <a:sym typeface="Twentieth Century"/>
              </a:rPr>
              <a:t>colonisers</a:t>
            </a:r>
            <a:r>
              <a:rPr lang="en-GB" sz="600" dirty="0">
                <a:solidFill>
                  <a:schemeClr val="bg1"/>
                </a:solidFill>
                <a:latin typeface="Twentieth Century"/>
                <a:ea typeface="Twentieth Century"/>
                <a:cs typeface="Twentieth Century"/>
                <a:sym typeface="Twentieth Century"/>
              </a:rPr>
              <a:t> in Australia in the 1840s. </a:t>
            </a:r>
            <a:r>
              <a:rPr lang="en-GB" sz="600" dirty="0">
                <a:solidFill>
                  <a:schemeClr val="lt1"/>
                </a:solidFill>
                <a:latin typeface="Twentieth Century"/>
                <a:ea typeface="Twentieth Century"/>
                <a:cs typeface="Twentieth Century"/>
                <a:sym typeface="Twentieth Century"/>
              </a:rPr>
              <a:t>Their written reports detail the introduction of British forms of agriculture to Australia and remark upon the impacts of these methods on the environment. Read the extracts on the next slide from </a:t>
            </a:r>
            <a:r>
              <a:rPr lang="en-GB" sz="600" i="1" dirty="0">
                <a:solidFill>
                  <a:schemeClr val="lt1"/>
                </a:solidFill>
                <a:latin typeface="Twentieth Century"/>
                <a:ea typeface="Twentieth Century"/>
                <a:cs typeface="Twentieth Century"/>
                <a:sym typeface="Twentieth Century"/>
              </a:rPr>
              <a:t>Dark Emu</a:t>
            </a:r>
            <a:r>
              <a:rPr lang="en-GB" sz="600" dirty="0">
                <a:solidFill>
                  <a:schemeClr val="lt1"/>
                </a:solidFill>
                <a:latin typeface="Twentieth Century"/>
                <a:ea typeface="Twentieth Century"/>
                <a:cs typeface="Twentieth Century"/>
                <a:sym typeface="Twentieth Century"/>
              </a:rPr>
              <a:t> (2014) and respond to the questions. </a:t>
            </a:r>
          </a:p>
          <a:p>
            <a:pPr defTabSz="486735">
              <a:lnSpc>
                <a:spcPts val="878"/>
              </a:lnSpc>
              <a:defRPr/>
            </a:pPr>
            <a:r>
              <a:rPr lang="en-GB" sz="600" dirty="0">
                <a:solidFill>
                  <a:schemeClr val="lt1"/>
                </a:solidFill>
                <a:latin typeface="Twentieth Century"/>
                <a:ea typeface="Twentieth Century"/>
                <a:cs typeface="Twentieth Century"/>
                <a:sym typeface="Twentieth Century"/>
              </a:rPr>
              <a:t>- What trends do you observe about Aboriginal agriculture and European agriculture in Australia when compared to the other sources you have looked at in this lesson?</a:t>
            </a:r>
          </a:p>
          <a:p>
            <a:pPr>
              <a:lnSpc>
                <a:spcPts val="878"/>
              </a:lnSpc>
            </a:pPr>
            <a:endParaRPr lang="en-GB" dirty="0"/>
          </a:p>
          <a:p>
            <a:pPr>
              <a:lnSpc>
                <a:spcPts val="878"/>
              </a:lnSpc>
            </a:pPr>
            <a:endParaRPr lang="en-GB" dirty="0"/>
          </a:p>
          <a:p>
            <a:pPr>
              <a:lnSpc>
                <a:spcPts val="878"/>
              </a:lnSpc>
            </a:pPr>
            <a:r>
              <a:rPr lang="en-GB" dirty="0"/>
              <a:t>Image: </a:t>
            </a:r>
            <a:r>
              <a:rPr lang="en-GB" b="0" i="0" dirty="0">
                <a:solidFill>
                  <a:srgbClr val="000000"/>
                </a:solidFill>
                <a:effectLst/>
                <a:latin typeface="Lato" panose="020F0502020204030203" pitchFamily="34" charset="0"/>
              </a:rPr>
              <a:t>Victorian Collections</a:t>
            </a:r>
          </a:p>
          <a:p>
            <a:pPr>
              <a:buNone/>
            </a:pPr>
            <a:r>
              <a:rPr lang="en-GB" b="0" i="0" u="none" strike="noStrike" dirty="0">
                <a:solidFill>
                  <a:srgbClr val="038391"/>
                </a:solidFill>
                <a:effectLst/>
                <a:latin typeface="Lato" panose="020F0502020204030203" pitchFamily="34" charset="0"/>
                <a:hlinkClick r:id="rId3"/>
              </a:rPr>
              <a:t>https://victoriancollections.net.au/items/5bf1ffcab182d20b34db63c5</a:t>
            </a:r>
            <a:endParaRPr lang="en-GB" dirty="0"/>
          </a:p>
          <a:p>
            <a:endParaRPr lang="en-GB" dirty="0"/>
          </a:p>
        </p:txBody>
      </p:sp>
      <p:sp>
        <p:nvSpPr>
          <p:cNvPr id="4" name="Slide Number Placeholder 3"/>
          <p:cNvSpPr>
            <a:spLocks noGrp="1"/>
          </p:cNvSpPr>
          <p:nvPr>
            <p:ph type="sldNum" sz="quarter" idx="5"/>
          </p:nvPr>
        </p:nvSpPr>
        <p:spPr/>
        <p:txBody>
          <a:bodyPr/>
          <a:lstStyle/>
          <a:p>
            <a:fld id="{3285C6C6-B737-4641-A0A9-248F155D9F4B}" type="slidenum">
              <a:rPr lang="en-GB" smtClean="0"/>
              <a:t>14</a:t>
            </a:fld>
            <a:endParaRPr lang="en-GB"/>
          </a:p>
        </p:txBody>
      </p:sp>
    </p:spTree>
    <p:extLst>
      <p:ext uri="{BB962C8B-B14F-4D97-AF65-F5344CB8AC3E}">
        <p14:creationId xmlns:p14="http://schemas.microsoft.com/office/powerpoint/2010/main" val="20135241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545E0-1BC5-7683-DFAD-EB00E5856E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18B372-9F9E-EC12-4B97-09E02EF535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43CD66-6075-FE1A-C205-BE82724D1628}"/>
              </a:ext>
            </a:extLst>
          </p:cNvPr>
          <p:cNvSpPr>
            <a:spLocks noGrp="1"/>
          </p:cNvSpPr>
          <p:nvPr>
            <p:ph type="body" idx="1"/>
          </p:nvPr>
        </p:nvSpPr>
        <p:spPr/>
        <p:txBody>
          <a:bodyPr/>
          <a:lstStyle/>
          <a:p>
            <a:pPr>
              <a:lnSpc>
                <a:spcPts val="878"/>
              </a:lnSpc>
            </a:pPr>
            <a:endParaRPr lang="en-GB" dirty="0"/>
          </a:p>
          <a:p>
            <a:pPr defTabSz="486735">
              <a:lnSpc>
                <a:spcPts val="878"/>
              </a:lnSpc>
              <a:defRPr/>
            </a:pPr>
            <a:r>
              <a:rPr lang="en-GB" sz="600" dirty="0">
                <a:solidFill>
                  <a:schemeClr val="bg1"/>
                </a:solidFill>
                <a:latin typeface="Twentieth Century"/>
                <a:ea typeface="Twentieth Century"/>
                <a:cs typeface="Twentieth Century"/>
                <a:sym typeface="Twentieth Century"/>
              </a:rPr>
              <a:t>Isaac Batey and G. T. Lloyd were </a:t>
            </a:r>
            <a:r>
              <a:rPr lang="en-GB" dirty="0">
                <a:solidFill>
                  <a:schemeClr val="bg1"/>
                </a:solidFill>
                <a:latin typeface="Twentieth Century"/>
                <a:ea typeface="Twentieth Century"/>
                <a:cs typeface="Twentieth Century"/>
                <a:sym typeface="Twentieth Century"/>
              </a:rPr>
              <a:t>colonisers</a:t>
            </a:r>
            <a:r>
              <a:rPr lang="en-GB" sz="600" dirty="0">
                <a:solidFill>
                  <a:schemeClr val="bg1"/>
                </a:solidFill>
                <a:latin typeface="Twentieth Century"/>
                <a:ea typeface="Twentieth Century"/>
                <a:cs typeface="Twentieth Century"/>
                <a:sym typeface="Twentieth Century"/>
              </a:rPr>
              <a:t> in Australia in the 1840s. </a:t>
            </a:r>
            <a:r>
              <a:rPr lang="en-GB" sz="600" dirty="0">
                <a:solidFill>
                  <a:schemeClr val="lt1"/>
                </a:solidFill>
                <a:latin typeface="Twentieth Century"/>
                <a:ea typeface="Twentieth Century"/>
                <a:cs typeface="Twentieth Century"/>
                <a:sym typeface="Twentieth Century"/>
              </a:rPr>
              <a:t>Their written reports detail the introduction of British forms of agriculture to Australia and remark upon the impacts of these methods on the environment. Read the extracts on the next slide from </a:t>
            </a:r>
            <a:r>
              <a:rPr lang="en-GB" sz="600" i="1" dirty="0">
                <a:solidFill>
                  <a:schemeClr val="lt1"/>
                </a:solidFill>
                <a:latin typeface="Twentieth Century"/>
                <a:ea typeface="Twentieth Century"/>
                <a:cs typeface="Twentieth Century"/>
                <a:sym typeface="Twentieth Century"/>
              </a:rPr>
              <a:t>Dark Emu</a:t>
            </a:r>
            <a:r>
              <a:rPr lang="en-GB" sz="600" dirty="0">
                <a:solidFill>
                  <a:schemeClr val="lt1"/>
                </a:solidFill>
                <a:latin typeface="Twentieth Century"/>
                <a:ea typeface="Twentieth Century"/>
                <a:cs typeface="Twentieth Century"/>
                <a:sym typeface="Twentieth Century"/>
              </a:rPr>
              <a:t> (2014) and respond to the questions. </a:t>
            </a:r>
          </a:p>
          <a:p>
            <a:pPr defTabSz="486735">
              <a:lnSpc>
                <a:spcPts val="878"/>
              </a:lnSpc>
              <a:defRPr/>
            </a:pPr>
            <a:r>
              <a:rPr lang="en-GB" sz="600" dirty="0">
                <a:solidFill>
                  <a:schemeClr val="lt1"/>
                </a:solidFill>
                <a:latin typeface="Twentieth Century"/>
                <a:ea typeface="Twentieth Century"/>
                <a:cs typeface="Twentieth Century"/>
                <a:sym typeface="Twentieth Century"/>
              </a:rPr>
              <a:t>- What trends do you observe about Aboriginal agriculture and European agriculture in Australia when compared to the other sources you have looked at in this lesson?</a:t>
            </a:r>
          </a:p>
          <a:p>
            <a:pPr>
              <a:lnSpc>
                <a:spcPts val="878"/>
              </a:lnSpc>
            </a:pPr>
            <a:endParaRPr lang="en-GB" dirty="0"/>
          </a:p>
          <a:p>
            <a:pPr>
              <a:lnSpc>
                <a:spcPts val="878"/>
              </a:lnSpc>
            </a:pPr>
            <a:endParaRPr lang="en-GB" dirty="0"/>
          </a:p>
          <a:p>
            <a:pPr>
              <a:lnSpc>
                <a:spcPts val="878"/>
              </a:lnSpc>
            </a:pPr>
            <a:r>
              <a:rPr lang="en-GB" dirty="0"/>
              <a:t>Image: </a:t>
            </a:r>
            <a:r>
              <a:rPr lang="en-GB" b="0" i="0" dirty="0">
                <a:solidFill>
                  <a:srgbClr val="000000"/>
                </a:solidFill>
                <a:effectLst/>
                <a:latin typeface="Lato" panose="020F0502020204030203" pitchFamily="34" charset="0"/>
              </a:rPr>
              <a:t>Victorian Collections</a:t>
            </a:r>
          </a:p>
          <a:p>
            <a:pPr>
              <a:buNone/>
            </a:pPr>
            <a:r>
              <a:rPr lang="en-GB" b="0" i="0" u="none" strike="noStrike" dirty="0">
                <a:solidFill>
                  <a:srgbClr val="038391"/>
                </a:solidFill>
                <a:effectLst/>
                <a:latin typeface="Lato" panose="020F0502020204030203" pitchFamily="34" charset="0"/>
                <a:hlinkClick r:id="rId3"/>
              </a:rPr>
              <a:t>https://victoriancollections.net.au/items/5bf1ffcab182d20b34db63c5</a:t>
            </a:r>
            <a:endParaRPr lang="en-GB" dirty="0"/>
          </a:p>
          <a:p>
            <a:endParaRPr lang="en-GB" dirty="0"/>
          </a:p>
        </p:txBody>
      </p:sp>
      <p:sp>
        <p:nvSpPr>
          <p:cNvPr id="4" name="Slide Number Placeholder 3">
            <a:extLst>
              <a:ext uri="{FF2B5EF4-FFF2-40B4-BE49-F238E27FC236}">
                <a16:creationId xmlns:a16="http://schemas.microsoft.com/office/drawing/2014/main" id="{975D2012-8728-16BD-5FDC-345B109535EF}"/>
              </a:ext>
            </a:extLst>
          </p:cNvPr>
          <p:cNvSpPr>
            <a:spLocks noGrp="1"/>
          </p:cNvSpPr>
          <p:nvPr>
            <p:ph type="sldNum" sz="quarter" idx="5"/>
          </p:nvPr>
        </p:nvSpPr>
        <p:spPr/>
        <p:txBody>
          <a:bodyPr/>
          <a:lstStyle/>
          <a:p>
            <a:fld id="{3285C6C6-B737-4641-A0A9-248F155D9F4B}" type="slidenum">
              <a:rPr lang="en-GB" smtClean="0"/>
              <a:t>15</a:t>
            </a:fld>
            <a:endParaRPr lang="en-GB"/>
          </a:p>
        </p:txBody>
      </p:sp>
    </p:spTree>
    <p:extLst>
      <p:ext uri="{BB962C8B-B14F-4D97-AF65-F5344CB8AC3E}">
        <p14:creationId xmlns:p14="http://schemas.microsoft.com/office/powerpoint/2010/main" val="37651712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is still much to be learnt about Australian soils and how they were managed, but the explorers’ journals suggest that colonial settlers ignored the Aboriginal methods and contemporary Australians still suffer from the result’ </a:t>
            </a:r>
          </a:p>
          <a:p>
            <a:pPr defTabSz="486735">
              <a:defRPr/>
            </a:pPr>
            <a:r>
              <a:rPr lang="en-GB" b="1" i="0" dirty="0">
                <a:solidFill>
                  <a:srgbClr val="242424"/>
                </a:solidFill>
                <a:effectLst/>
                <a:latin typeface="-apple-system"/>
              </a:rPr>
              <a:t>Pascoe, 2014 </a:t>
            </a:r>
            <a:r>
              <a:rPr lang="en-GB" b="1" i="0" dirty="0" err="1">
                <a:solidFill>
                  <a:srgbClr val="242424"/>
                </a:solidFill>
                <a:effectLst/>
                <a:latin typeface="-apple-system"/>
              </a:rPr>
              <a:t>Dark_Emu</a:t>
            </a:r>
            <a:endParaRPr lang="en-GB" b="1" i="0" dirty="0">
              <a:solidFill>
                <a:srgbClr val="242424"/>
              </a:solidFill>
              <a:effectLst/>
              <a:latin typeface="-apple-system"/>
            </a:endParaRPr>
          </a:p>
        </p:txBody>
      </p:sp>
      <p:sp>
        <p:nvSpPr>
          <p:cNvPr id="4" name="Slide Number Placeholder 3"/>
          <p:cNvSpPr>
            <a:spLocks noGrp="1"/>
          </p:cNvSpPr>
          <p:nvPr>
            <p:ph type="sldNum" sz="quarter" idx="5"/>
          </p:nvPr>
        </p:nvSpPr>
        <p:spPr/>
        <p:txBody>
          <a:bodyPr/>
          <a:lstStyle/>
          <a:p>
            <a:fld id="{3285C6C6-B737-4641-A0A9-248F155D9F4B}" type="slidenum">
              <a:rPr lang="en-GB" smtClean="0"/>
              <a:t>16</a:t>
            </a:fld>
            <a:endParaRPr lang="en-GB"/>
          </a:p>
        </p:txBody>
      </p:sp>
    </p:spTree>
    <p:extLst>
      <p:ext uri="{BB962C8B-B14F-4D97-AF65-F5344CB8AC3E}">
        <p14:creationId xmlns:p14="http://schemas.microsoft.com/office/powerpoint/2010/main" val="37974375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916B9-9C06-04EE-9BA1-1B2A99EB9D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F2D0FF-D801-524C-E319-6F7D1DF8B5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DD50D7-C9CD-FFD3-95A5-6CBF59BEA347}"/>
              </a:ext>
            </a:extLst>
          </p:cNvPr>
          <p:cNvSpPr>
            <a:spLocks noGrp="1"/>
          </p:cNvSpPr>
          <p:nvPr>
            <p:ph type="body" idx="1"/>
          </p:nvPr>
        </p:nvSpPr>
        <p:spPr/>
        <p:txBody>
          <a:bodyPr/>
          <a:lstStyle/>
          <a:p>
            <a:pPr>
              <a:lnSpc>
                <a:spcPts val="1437"/>
              </a:lnSpc>
              <a:spcBef>
                <a:spcPts val="3194"/>
              </a:spcBef>
              <a:spcAft>
                <a:spcPts val="3194"/>
              </a:spcAft>
            </a:pPr>
            <a:r>
              <a:rPr lang="en-US" sz="600" dirty="0">
                <a:latin typeface="Courier New" panose="02070309020205020404" pitchFamily="49" charset="0"/>
              </a:rPr>
              <a:t>identify that the vast proliferation of sheep and wheat across much of Australia was at the expense of indigenous agriculture and had a profound and irreversible impact on the environment and landscape of Australia.</a:t>
            </a:r>
            <a:endParaRPr lang="en-GB" b="0" i="0" dirty="0">
              <a:solidFill>
                <a:srgbClr val="2F3337"/>
              </a:solidFill>
              <a:effectLst/>
              <a:latin typeface="nimbus-sans"/>
            </a:endParaRPr>
          </a:p>
          <a:p>
            <a:pPr>
              <a:lnSpc>
                <a:spcPts val="1437"/>
              </a:lnSpc>
              <a:spcBef>
                <a:spcPts val="3194"/>
              </a:spcBef>
              <a:spcAft>
                <a:spcPts val="3194"/>
              </a:spcAft>
            </a:pPr>
            <a:endParaRPr lang="en-GB" b="0" i="0" dirty="0">
              <a:solidFill>
                <a:srgbClr val="2F3337"/>
              </a:solidFill>
              <a:effectLst/>
              <a:latin typeface="nimbus-sans"/>
            </a:endParaRPr>
          </a:p>
          <a:p>
            <a:pPr>
              <a:lnSpc>
                <a:spcPts val="1437"/>
              </a:lnSpc>
              <a:spcBef>
                <a:spcPts val="3194"/>
              </a:spcBef>
              <a:spcAft>
                <a:spcPts val="3194"/>
              </a:spcAft>
            </a:pPr>
            <a:r>
              <a:rPr lang="en-GB" b="0" i="0" dirty="0">
                <a:solidFill>
                  <a:srgbClr val="2F3337"/>
                </a:solidFill>
                <a:effectLst/>
                <a:latin typeface="nimbus-sans"/>
              </a:rPr>
              <a:t>The new Oxford wall maps of Australia. Sheep &amp; wheat. Edited by Griffith Taylor and </a:t>
            </a:r>
            <a:r>
              <a:rPr lang="en-GB" b="0" i="0" dirty="0" err="1">
                <a:solidFill>
                  <a:srgbClr val="2F3337"/>
                </a:solidFill>
                <a:effectLst/>
                <a:latin typeface="nimbus-sans"/>
              </a:rPr>
              <a:t>H.O.Beckit</a:t>
            </a:r>
            <a:r>
              <a:rPr lang="en-GB" b="0" i="0" dirty="0">
                <a:solidFill>
                  <a:srgbClr val="2F3337"/>
                </a:solidFill>
                <a:effectLst/>
                <a:latin typeface="nimbus-sans"/>
              </a:rPr>
              <a:t>.</a:t>
            </a:r>
          </a:p>
          <a:p>
            <a:pPr>
              <a:lnSpc>
                <a:spcPts val="1437"/>
              </a:lnSpc>
              <a:spcBef>
                <a:spcPts val="798"/>
              </a:spcBef>
              <a:spcAft>
                <a:spcPts val="3194"/>
              </a:spcAft>
            </a:pPr>
            <a:r>
              <a:rPr lang="en-GB" b="0" i="0" dirty="0">
                <a:solidFill>
                  <a:srgbClr val="2F3337"/>
                </a:solidFill>
                <a:effectLst/>
                <a:latin typeface="Varela"/>
              </a:rPr>
              <a:t>Out of Copyright: Source </a:t>
            </a:r>
            <a:r>
              <a:rPr lang="en-GB" b="0" i="0" dirty="0">
                <a:solidFill>
                  <a:srgbClr val="2F3337"/>
                </a:solidFill>
                <a:effectLst/>
                <a:latin typeface="nimbus-sans"/>
              </a:rPr>
              <a:t>National Library of Australia, obj-234331946</a:t>
            </a:r>
          </a:p>
          <a:p>
            <a:endParaRPr lang="en-GB" dirty="0"/>
          </a:p>
        </p:txBody>
      </p:sp>
      <p:sp>
        <p:nvSpPr>
          <p:cNvPr id="4" name="Slide Number Placeholder 3">
            <a:extLst>
              <a:ext uri="{FF2B5EF4-FFF2-40B4-BE49-F238E27FC236}">
                <a16:creationId xmlns:a16="http://schemas.microsoft.com/office/drawing/2014/main" id="{7899F303-24E3-CD8E-94E2-E00E6C0E868A}"/>
              </a:ext>
            </a:extLst>
          </p:cNvPr>
          <p:cNvSpPr>
            <a:spLocks noGrp="1"/>
          </p:cNvSpPr>
          <p:nvPr>
            <p:ph type="sldNum" sz="quarter" idx="5"/>
          </p:nvPr>
        </p:nvSpPr>
        <p:spPr/>
        <p:txBody>
          <a:bodyPr/>
          <a:lstStyle/>
          <a:p>
            <a:fld id="{3285C6C6-B737-4641-A0A9-248F155D9F4B}" type="slidenum">
              <a:rPr lang="en-GB" smtClean="0"/>
              <a:t>17</a:t>
            </a:fld>
            <a:endParaRPr lang="en-GB"/>
          </a:p>
        </p:txBody>
      </p:sp>
    </p:spTree>
    <p:extLst>
      <p:ext uri="{BB962C8B-B14F-4D97-AF65-F5344CB8AC3E}">
        <p14:creationId xmlns:p14="http://schemas.microsoft.com/office/powerpoint/2010/main" val="4890253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Suggested extension: See also Scottish explorer and surveyor, Thomas Mitchell's description of the impact of cattle</a:t>
            </a:r>
            <a:br>
              <a:rPr lang="en-US">
                <a:cs typeface="+mn-lt"/>
              </a:rPr>
            </a:br>
            <a:r>
              <a:rPr lang="en-US">
                <a:hlinkClick r:id="rId3"/>
              </a:rPr>
              <a:t>https://www.cambridge.org/core/books/abs/scots-in-australia-17881938/scottish-migrants-and-indigenous-australians/F430490E8D0CF2DC84E7CADE1656F89A</a:t>
            </a:r>
            <a:endParaRPr lang="en-US"/>
          </a:p>
          <a:p>
            <a:endParaRPr lang="en-US"/>
          </a:p>
        </p:txBody>
      </p:sp>
      <p:sp>
        <p:nvSpPr>
          <p:cNvPr id="4" name="Slide Number Placeholder 3"/>
          <p:cNvSpPr>
            <a:spLocks noGrp="1"/>
          </p:cNvSpPr>
          <p:nvPr>
            <p:ph type="sldNum" sz="quarter" idx="5"/>
          </p:nvPr>
        </p:nvSpPr>
        <p:spPr/>
        <p:txBody>
          <a:bodyPr/>
          <a:lstStyle/>
          <a:p>
            <a:fld id="{3285C6C6-B737-4641-A0A9-248F155D9F4B}" type="slidenum">
              <a:rPr lang="en-GB" smtClean="0"/>
              <a:t>18</a:t>
            </a:fld>
            <a:endParaRPr lang="en-GB"/>
          </a:p>
        </p:txBody>
      </p:sp>
    </p:spTree>
    <p:extLst>
      <p:ext uri="{BB962C8B-B14F-4D97-AF65-F5344CB8AC3E}">
        <p14:creationId xmlns:p14="http://schemas.microsoft.com/office/powerpoint/2010/main" val="39471486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rtl="0"/>
            <a:fld id="{00000000-1234-1234-1234-123412341234}" type="slidenum">
              <a:rPr lang="en-GB">
                <a:solidFill>
                  <a:schemeClr val="dk1"/>
                </a:solidFill>
                <a:latin typeface="Calibri"/>
                <a:ea typeface="Calibri"/>
                <a:cs typeface="Calibri"/>
                <a:sym typeface="Calibri"/>
              </a:rPr>
              <a:pPr rtl="0"/>
              <a:t>19</a:t>
            </a:fld>
            <a:endParaRPr lang="en-GB">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191101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For Scottish explorer and surveyor, Thomas Mitchell</a:t>
            </a:r>
          </a:p>
        </p:txBody>
      </p:sp>
      <p:sp>
        <p:nvSpPr>
          <p:cNvPr id="4" name="Slide Number Placeholder 3"/>
          <p:cNvSpPr>
            <a:spLocks noGrp="1"/>
          </p:cNvSpPr>
          <p:nvPr>
            <p:ph type="sldNum" sz="quarter" idx="5"/>
          </p:nvPr>
        </p:nvSpPr>
        <p:spPr/>
        <p:txBody>
          <a:bodyPr/>
          <a:lstStyle/>
          <a:p>
            <a:fld id="{3285C6C6-B737-4641-A0A9-248F155D9F4B}" type="slidenum">
              <a:rPr lang="en-GB" smtClean="0"/>
              <a:t>20</a:t>
            </a:fld>
            <a:endParaRPr lang="en-GB"/>
          </a:p>
        </p:txBody>
      </p:sp>
    </p:spTree>
    <p:extLst>
      <p:ext uri="{BB962C8B-B14F-4D97-AF65-F5344CB8AC3E}">
        <p14:creationId xmlns:p14="http://schemas.microsoft.com/office/powerpoint/2010/main" val="37582579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6"/>
        <p:cNvGrpSpPr/>
        <p:nvPr/>
      </p:nvGrpSpPr>
      <p:grpSpPr>
        <a:xfrm>
          <a:off x="0" y="0"/>
          <a:ext cx="0" cy="0"/>
          <a:chOff x="0" y="0"/>
          <a:chExt cx="0" cy="0"/>
        </a:xfrm>
      </p:grpSpPr>
      <p:sp>
        <p:nvSpPr>
          <p:cNvPr id="1077" name="Google Shape;1077;p12:notes"/>
          <p:cNvSpPr txBox="1">
            <a:spLocks noGrp="1"/>
          </p:cNvSpPr>
          <p:nvPr>
            <p:ph type="body" idx="1"/>
          </p:nvPr>
        </p:nvSpPr>
        <p:spPr>
          <a:xfrm>
            <a:off x="338622" y="2645025"/>
            <a:ext cx="2708975" cy="2164111"/>
          </a:xfrm>
          <a:prstGeom prst="rect">
            <a:avLst/>
          </a:prstGeom>
        </p:spPr>
        <p:txBody>
          <a:bodyPr spcFirstLastPara="1" wrap="square" lIns="48666" tIns="24326" rIns="48666" bIns="24326" anchor="t" anchorCtr="0">
            <a:noAutofit/>
          </a:bodyPr>
          <a:lstStyle/>
          <a:p>
            <a:endParaRPr/>
          </a:p>
        </p:txBody>
      </p:sp>
      <p:sp>
        <p:nvSpPr>
          <p:cNvPr id="1078" name="Google Shape;1078;p12:notes"/>
          <p:cNvSpPr>
            <a:spLocks noGrp="1" noRot="1" noChangeAspect="1"/>
          </p:cNvSpPr>
          <p:nvPr>
            <p:ph type="sldImg" idx="2"/>
          </p:nvPr>
        </p:nvSpPr>
        <p:spPr>
          <a:xfrm>
            <a:off x="46038" y="687388"/>
            <a:ext cx="3294062" cy="18542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rtl="0"/>
            <a:fld id="{00000000-1234-1234-1234-123412341234}" type="slidenum">
              <a:rPr lang="en-GB">
                <a:solidFill>
                  <a:schemeClr val="dk1"/>
                </a:solidFill>
                <a:latin typeface="Calibri"/>
                <a:ea typeface="Calibri"/>
                <a:cs typeface="Calibri"/>
                <a:sym typeface="Calibri"/>
              </a:rPr>
              <a:pPr rtl="0"/>
              <a:t>24</a:t>
            </a:fld>
            <a:endParaRPr lang="en-GB">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038167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D8F26-A814-339B-9C3A-0927E71117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224C53-480E-B557-68FD-5C861787D4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C6720C-FA9B-E867-684F-B77E509D22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A69EA8-7BE1-1FFD-13AF-9FFB839044EC}"/>
              </a:ext>
            </a:extLst>
          </p:cNvPr>
          <p:cNvSpPr>
            <a:spLocks noGrp="1"/>
          </p:cNvSpPr>
          <p:nvPr>
            <p:ph type="sldNum" idx="12"/>
          </p:nvPr>
        </p:nvSpPr>
        <p:spPr/>
        <p:txBody>
          <a:bodyPr/>
          <a:lstStyle/>
          <a:p>
            <a:pPr rtl="0"/>
            <a:fld id="{00000000-1234-1234-1234-123412341234}" type="slidenum">
              <a:rPr lang="en-GB">
                <a:solidFill>
                  <a:schemeClr val="dk1"/>
                </a:solidFill>
                <a:latin typeface="Calibri"/>
                <a:ea typeface="Calibri"/>
                <a:cs typeface="Calibri"/>
                <a:sym typeface="Calibri"/>
              </a:rPr>
              <a:pPr rtl="0"/>
              <a:t>25</a:t>
            </a:fld>
            <a:endParaRPr lang="en-GB">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174901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1C40D-5218-B54B-5654-8DE84CABA0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C8FB82-46E9-9BE9-E5DA-475396B9E9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DFAF08-52E9-E532-D152-C7E11356728B}"/>
              </a:ext>
            </a:extLst>
          </p:cNvPr>
          <p:cNvSpPr>
            <a:spLocks noGrp="1"/>
          </p:cNvSpPr>
          <p:nvPr>
            <p:ph type="body" idx="1"/>
          </p:nvPr>
        </p:nvSpPr>
        <p:spPr/>
        <p:txBody>
          <a:bodyPr/>
          <a:lstStyle/>
          <a:p>
            <a:r>
              <a:rPr lang="en-US"/>
              <a:t>New South Wales Corps = 100th Regiment of foot in the British Army, formed in 1789. In Australia it was notorious for its trade in rum and its mutinous </a:t>
            </a:r>
            <a:r>
              <a:rPr lang="en-US" err="1"/>
              <a:t>behaviour</a:t>
            </a:r>
            <a:r>
              <a:rPr lang="en-US"/>
              <a:t>!</a:t>
            </a:r>
          </a:p>
        </p:txBody>
      </p:sp>
      <p:sp>
        <p:nvSpPr>
          <p:cNvPr id="4" name="Slide Number Placeholder 3">
            <a:extLst>
              <a:ext uri="{FF2B5EF4-FFF2-40B4-BE49-F238E27FC236}">
                <a16:creationId xmlns:a16="http://schemas.microsoft.com/office/drawing/2014/main" id="{9765EB00-961F-DEDA-C990-AD13D9CDF9CE}"/>
              </a:ext>
            </a:extLst>
          </p:cNvPr>
          <p:cNvSpPr>
            <a:spLocks noGrp="1"/>
          </p:cNvSpPr>
          <p:nvPr>
            <p:ph type="sldNum" idx="12"/>
          </p:nvPr>
        </p:nvSpPr>
        <p:spPr/>
        <p:txBody>
          <a:bodyPr/>
          <a:lstStyle/>
          <a:p>
            <a:pPr rtl="0"/>
            <a:fld id="{00000000-1234-1234-1234-123412341234}" type="slidenum">
              <a:rPr lang="en-GB">
                <a:solidFill>
                  <a:schemeClr val="dk1"/>
                </a:solidFill>
                <a:latin typeface="Calibri"/>
                <a:ea typeface="Calibri"/>
                <a:cs typeface="Calibri"/>
                <a:sym typeface="Calibri"/>
              </a:rPr>
              <a:pPr rtl="0"/>
              <a:t>26</a:t>
            </a:fld>
            <a:endParaRPr lang="en-GB">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382156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sv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Master" Target="../slideMasters/slideMaster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6.png"/></Relationships>
</file>

<file path=ppt/slideLayouts/_rels/slideLayout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Master" Target="../slideMasters/slideMaster1.xml"/><Relationship Id="rId5" Type="http://schemas.openxmlformats.org/officeDocument/2006/relationships/image" Target="../media/image19.svg"/><Relationship Id="rId4" Type="http://schemas.openxmlformats.org/officeDocument/2006/relationships/image" Target="../media/image18.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21.png"/><Relationship Id="rId4" Type="http://schemas.openxmlformats.org/officeDocument/2006/relationships/image" Target="../media/image20.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pn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8AB58-B352-B6A9-EDF6-018445EC9B6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AFBFE370-16D1-D653-0E77-374B57BD84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8C97DC54-E57F-2366-1C66-CCCDB6D6FDAA}"/>
              </a:ext>
            </a:extLst>
          </p:cNvPr>
          <p:cNvSpPr>
            <a:spLocks noGrp="1"/>
          </p:cNvSpPr>
          <p:nvPr>
            <p:ph type="dt" sz="half" idx="10"/>
          </p:nvPr>
        </p:nvSpPr>
        <p:spPr/>
        <p:txBody>
          <a:bodyPr/>
          <a:lstStyle/>
          <a:p>
            <a:fld id="{131EF112-1C66-408E-A110-B5ECF674A8CB}" type="datetimeFigureOut">
              <a:rPr lang="en-GB" smtClean="0"/>
              <a:t>27/08/2025</a:t>
            </a:fld>
            <a:endParaRPr lang="en-GB"/>
          </a:p>
        </p:txBody>
      </p:sp>
      <p:sp>
        <p:nvSpPr>
          <p:cNvPr id="5" name="Footer Placeholder 4">
            <a:extLst>
              <a:ext uri="{FF2B5EF4-FFF2-40B4-BE49-F238E27FC236}">
                <a16:creationId xmlns:a16="http://schemas.microsoft.com/office/drawing/2014/main" id="{E5C123A4-2D4E-602F-36D5-6471532FB0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764D5F-6EB8-992D-AC08-5CEE4AACC6F0}"/>
              </a:ext>
            </a:extLst>
          </p:cNvPr>
          <p:cNvSpPr>
            <a:spLocks noGrp="1"/>
          </p:cNvSpPr>
          <p:nvPr>
            <p:ph type="sldNum" sz="quarter" idx="12"/>
          </p:nvPr>
        </p:nvSpPr>
        <p:spPr/>
        <p:txBody>
          <a:bodyPr/>
          <a:lstStyle/>
          <a:p>
            <a:fld id="{D67E7FDD-9202-48CD-B778-05A8BC3C2D07}" type="slidenum">
              <a:rPr lang="en-GB" smtClean="0"/>
              <a:t>‹#›</a:t>
            </a:fld>
            <a:endParaRPr lang="en-GB"/>
          </a:p>
        </p:txBody>
      </p:sp>
    </p:spTree>
    <p:extLst>
      <p:ext uri="{BB962C8B-B14F-4D97-AF65-F5344CB8AC3E}">
        <p14:creationId xmlns:p14="http://schemas.microsoft.com/office/powerpoint/2010/main" val="417072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09E56-FC73-2291-E28E-866C19DFA96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6C875B8-BA8E-BCDE-885B-C3064B65BAA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8C4A59A-FDB1-F451-C430-2AA577BB6814}"/>
              </a:ext>
            </a:extLst>
          </p:cNvPr>
          <p:cNvSpPr>
            <a:spLocks noGrp="1"/>
          </p:cNvSpPr>
          <p:nvPr>
            <p:ph type="dt" sz="half" idx="10"/>
          </p:nvPr>
        </p:nvSpPr>
        <p:spPr/>
        <p:txBody>
          <a:bodyPr/>
          <a:lstStyle/>
          <a:p>
            <a:fld id="{131EF112-1C66-408E-A110-B5ECF674A8CB}" type="datetimeFigureOut">
              <a:rPr lang="en-GB" smtClean="0"/>
              <a:t>27/08/2025</a:t>
            </a:fld>
            <a:endParaRPr lang="en-GB"/>
          </a:p>
        </p:txBody>
      </p:sp>
      <p:sp>
        <p:nvSpPr>
          <p:cNvPr id="5" name="Footer Placeholder 4">
            <a:extLst>
              <a:ext uri="{FF2B5EF4-FFF2-40B4-BE49-F238E27FC236}">
                <a16:creationId xmlns:a16="http://schemas.microsoft.com/office/drawing/2014/main" id="{A201B9BD-CF80-EA6D-6DEC-FFAD14D991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0C0B73-A691-959F-AAAE-02BF79CA709C}"/>
              </a:ext>
            </a:extLst>
          </p:cNvPr>
          <p:cNvSpPr>
            <a:spLocks noGrp="1"/>
          </p:cNvSpPr>
          <p:nvPr>
            <p:ph type="sldNum" sz="quarter" idx="12"/>
          </p:nvPr>
        </p:nvSpPr>
        <p:spPr/>
        <p:txBody>
          <a:bodyPr/>
          <a:lstStyle/>
          <a:p>
            <a:fld id="{D67E7FDD-9202-48CD-B778-05A8BC3C2D07}" type="slidenum">
              <a:rPr lang="en-GB" smtClean="0"/>
              <a:t>‹#›</a:t>
            </a:fld>
            <a:endParaRPr lang="en-GB"/>
          </a:p>
        </p:txBody>
      </p:sp>
    </p:spTree>
    <p:extLst>
      <p:ext uri="{BB962C8B-B14F-4D97-AF65-F5344CB8AC3E}">
        <p14:creationId xmlns:p14="http://schemas.microsoft.com/office/powerpoint/2010/main" val="464490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8D7A2-2833-8A82-A66F-998E51C9DF2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29E0E3E0-387C-E5B3-CA11-DA836322E29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F79C2C4-2D02-7F80-75BC-86CED5FD9FA1}"/>
              </a:ext>
            </a:extLst>
          </p:cNvPr>
          <p:cNvSpPr>
            <a:spLocks noGrp="1"/>
          </p:cNvSpPr>
          <p:nvPr>
            <p:ph type="dt" sz="half" idx="10"/>
          </p:nvPr>
        </p:nvSpPr>
        <p:spPr/>
        <p:txBody>
          <a:bodyPr/>
          <a:lstStyle/>
          <a:p>
            <a:fld id="{131EF112-1C66-408E-A110-B5ECF674A8CB}" type="datetimeFigureOut">
              <a:rPr lang="en-GB" smtClean="0"/>
              <a:t>27/08/2025</a:t>
            </a:fld>
            <a:endParaRPr lang="en-GB"/>
          </a:p>
        </p:txBody>
      </p:sp>
      <p:sp>
        <p:nvSpPr>
          <p:cNvPr id="5" name="Footer Placeholder 4">
            <a:extLst>
              <a:ext uri="{FF2B5EF4-FFF2-40B4-BE49-F238E27FC236}">
                <a16:creationId xmlns:a16="http://schemas.microsoft.com/office/drawing/2014/main" id="{26AFED0B-9994-14FC-B796-DFEA3C4A0D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224DA5-C57D-1826-7D30-4D5E1391410D}"/>
              </a:ext>
            </a:extLst>
          </p:cNvPr>
          <p:cNvSpPr>
            <a:spLocks noGrp="1"/>
          </p:cNvSpPr>
          <p:nvPr>
            <p:ph type="sldNum" sz="quarter" idx="12"/>
          </p:nvPr>
        </p:nvSpPr>
        <p:spPr/>
        <p:txBody>
          <a:bodyPr/>
          <a:lstStyle/>
          <a:p>
            <a:fld id="{D67E7FDD-9202-48CD-B778-05A8BC3C2D07}" type="slidenum">
              <a:rPr lang="en-GB" smtClean="0"/>
              <a:t>‹#›</a:t>
            </a:fld>
            <a:endParaRPr lang="en-GB"/>
          </a:p>
        </p:txBody>
      </p:sp>
    </p:spTree>
    <p:extLst>
      <p:ext uri="{BB962C8B-B14F-4D97-AF65-F5344CB8AC3E}">
        <p14:creationId xmlns:p14="http://schemas.microsoft.com/office/powerpoint/2010/main" val="3589133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5D310-5013-92C3-5569-29E643FEE34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54EEA7B-2DBC-66FC-70EF-2BE298AF811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7A6EC3C-3290-CD33-5D05-23D8F61A4FF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7C4E45DF-F010-FDD3-D23E-35E009AACE0D}"/>
              </a:ext>
            </a:extLst>
          </p:cNvPr>
          <p:cNvSpPr>
            <a:spLocks noGrp="1"/>
          </p:cNvSpPr>
          <p:nvPr>
            <p:ph type="dt" sz="half" idx="10"/>
          </p:nvPr>
        </p:nvSpPr>
        <p:spPr/>
        <p:txBody>
          <a:bodyPr/>
          <a:lstStyle/>
          <a:p>
            <a:fld id="{131EF112-1C66-408E-A110-B5ECF674A8CB}" type="datetimeFigureOut">
              <a:rPr lang="en-GB" smtClean="0"/>
              <a:t>27/08/2025</a:t>
            </a:fld>
            <a:endParaRPr lang="en-GB"/>
          </a:p>
        </p:txBody>
      </p:sp>
      <p:sp>
        <p:nvSpPr>
          <p:cNvPr id="6" name="Footer Placeholder 5">
            <a:extLst>
              <a:ext uri="{FF2B5EF4-FFF2-40B4-BE49-F238E27FC236}">
                <a16:creationId xmlns:a16="http://schemas.microsoft.com/office/drawing/2014/main" id="{8ECB8522-24A6-49D5-86CD-94043F80A5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B0998E-9F9C-3097-59DC-859A3677B208}"/>
              </a:ext>
            </a:extLst>
          </p:cNvPr>
          <p:cNvSpPr>
            <a:spLocks noGrp="1"/>
          </p:cNvSpPr>
          <p:nvPr>
            <p:ph type="sldNum" sz="quarter" idx="12"/>
          </p:nvPr>
        </p:nvSpPr>
        <p:spPr/>
        <p:txBody>
          <a:bodyPr/>
          <a:lstStyle/>
          <a:p>
            <a:fld id="{D67E7FDD-9202-48CD-B778-05A8BC3C2D07}" type="slidenum">
              <a:rPr lang="en-GB" smtClean="0"/>
              <a:t>‹#›</a:t>
            </a:fld>
            <a:endParaRPr lang="en-GB"/>
          </a:p>
        </p:txBody>
      </p:sp>
    </p:spTree>
    <p:extLst>
      <p:ext uri="{BB962C8B-B14F-4D97-AF65-F5344CB8AC3E}">
        <p14:creationId xmlns:p14="http://schemas.microsoft.com/office/powerpoint/2010/main" val="1899433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2F91B-49F2-CB2A-4285-08EA170BEEE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61A7002F-AD47-D418-8766-583159E5E7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FD85686-EC31-9CDF-A755-539E56E2382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6F58F7E-A599-E18E-B9C6-FCC30A4160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D37B2E5-90EA-672A-884C-405B7C78ED5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15C821AF-B950-149A-363B-97E956D9807E}"/>
              </a:ext>
            </a:extLst>
          </p:cNvPr>
          <p:cNvSpPr>
            <a:spLocks noGrp="1"/>
          </p:cNvSpPr>
          <p:nvPr>
            <p:ph type="dt" sz="half" idx="10"/>
          </p:nvPr>
        </p:nvSpPr>
        <p:spPr/>
        <p:txBody>
          <a:bodyPr/>
          <a:lstStyle/>
          <a:p>
            <a:fld id="{131EF112-1C66-408E-A110-B5ECF674A8CB}" type="datetimeFigureOut">
              <a:rPr lang="en-GB" smtClean="0"/>
              <a:t>27/08/2025</a:t>
            </a:fld>
            <a:endParaRPr lang="en-GB"/>
          </a:p>
        </p:txBody>
      </p:sp>
      <p:sp>
        <p:nvSpPr>
          <p:cNvPr id="8" name="Footer Placeholder 7">
            <a:extLst>
              <a:ext uri="{FF2B5EF4-FFF2-40B4-BE49-F238E27FC236}">
                <a16:creationId xmlns:a16="http://schemas.microsoft.com/office/drawing/2014/main" id="{5A4124AF-DD44-BA59-EA06-C9309C08EA0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F2855A3-4384-D627-D403-47CDED11A742}"/>
              </a:ext>
            </a:extLst>
          </p:cNvPr>
          <p:cNvSpPr>
            <a:spLocks noGrp="1"/>
          </p:cNvSpPr>
          <p:nvPr>
            <p:ph type="sldNum" sz="quarter" idx="12"/>
          </p:nvPr>
        </p:nvSpPr>
        <p:spPr/>
        <p:txBody>
          <a:bodyPr/>
          <a:lstStyle/>
          <a:p>
            <a:fld id="{D67E7FDD-9202-48CD-B778-05A8BC3C2D07}" type="slidenum">
              <a:rPr lang="en-GB" smtClean="0"/>
              <a:t>‹#›</a:t>
            </a:fld>
            <a:endParaRPr lang="en-GB"/>
          </a:p>
        </p:txBody>
      </p:sp>
    </p:spTree>
    <p:extLst>
      <p:ext uri="{BB962C8B-B14F-4D97-AF65-F5344CB8AC3E}">
        <p14:creationId xmlns:p14="http://schemas.microsoft.com/office/powerpoint/2010/main" val="457982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05E12-7FDD-2E92-EB3E-AE9C1F54FAA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073384FA-4F64-974D-CBCC-1B076F95DF6F}"/>
              </a:ext>
            </a:extLst>
          </p:cNvPr>
          <p:cNvSpPr>
            <a:spLocks noGrp="1"/>
          </p:cNvSpPr>
          <p:nvPr>
            <p:ph type="dt" sz="half" idx="10"/>
          </p:nvPr>
        </p:nvSpPr>
        <p:spPr/>
        <p:txBody>
          <a:bodyPr/>
          <a:lstStyle/>
          <a:p>
            <a:fld id="{131EF112-1C66-408E-A110-B5ECF674A8CB}" type="datetimeFigureOut">
              <a:rPr lang="en-GB" smtClean="0"/>
              <a:t>27/08/2025</a:t>
            </a:fld>
            <a:endParaRPr lang="en-GB"/>
          </a:p>
        </p:txBody>
      </p:sp>
      <p:sp>
        <p:nvSpPr>
          <p:cNvPr id="4" name="Footer Placeholder 3">
            <a:extLst>
              <a:ext uri="{FF2B5EF4-FFF2-40B4-BE49-F238E27FC236}">
                <a16:creationId xmlns:a16="http://schemas.microsoft.com/office/drawing/2014/main" id="{5B5AD2B2-9BD2-A59F-2AAF-68AF8ED5179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24E6926-66B4-0BD0-A3F7-26851633D235}"/>
              </a:ext>
            </a:extLst>
          </p:cNvPr>
          <p:cNvSpPr>
            <a:spLocks noGrp="1"/>
          </p:cNvSpPr>
          <p:nvPr>
            <p:ph type="sldNum" sz="quarter" idx="12"/>
          </p:nvPr>
        </p:nvSpPr>
        <p:spPr/>
        <p:txBody>
          <a:bodyPr/>
          <a:lstStyle/>
          <a:p>
            <a:fld id="{D67E7FDD-9202-48CD-B778-05A8BC3C2D07}" type="slidenum">
              <a:rPr lang="en-GB" smtClean="0"/>
              <a:t>‹#›</a:t>
            </a:fld>
            <a:endParaRPr lang="en-GB"/>
          </a:p>
        </p:txBody>
      </p:sp>
    </p:spTree>
    <p:extLst>
      <p:ext uri="{BB962C8B-B14F-4D97-AF65-F5344CB8AC3E}">
        <p14:creationId xmlns:p14="http://schemas.microsoft.com/office/powerpoint/2010/main" val="3256551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C642D54-F805-0E1B-6B5C-73F445EEFFC6}"/>
              </a:ext>
            </a:extLst>
          </p:cNvPr>
          <p:cNvSpPr>
            <a:spLocks noGrp="1"/>
          </p:cNvSpPr>
          <p:nvPr>
            <p:ph type="dt" sz="half" idx="10"/>
          </p:nvPr>
        </p:nvSpPr>
        <p:spPr/>
        <p:txBody>
          <a:bodyPr/>
          <a:lstStyle/>
          <a:p>
            <a:fld id="{131EF112-1C66-408E-A110-B5ECF674A8CB}" type="datetimeFigureOut">
              <a:rPr lang="en-GB" smtClean="0"/>
              <a:t>27/08/2025</a:t>
            </a:fld>
            <a:endParaRPr lang="en-GB"/>
          </a:p>
        </p:txBody>
      </p:sp>
      <p:sp>
        <p:nvSpPr>
          <p:cNvPr id="3" name="Footer Placeholder 2">
            <a:extLst>
              <a:ext uri="{FF2B5EF4-FFF2-40B4-BE49-F238E27FC236}">
                <a16:creationId xmlns:a16="http://schemas.microsoft.com/office/drawing/2014/main" id="{68A42353-01F9-5FFA-959B-6389689AAAA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F512D2F-60B2-0977-18FB-5290FAB93C8C}"/>
              </a:ext>
            </a:extLst>
          </p:cNvPr>
          <p:cNvSpPr>
            <a:spLocks noGrp="1"/>
          </p:cNvSpPr>
          <p:nvPr>
            <p:ph type="sldNum" sz="quarter" idx="12"/>
          </p:nvPr>
        </p:nvSpPr>
        <p:spPr/>
        <p:txBody>
          <a:bodyPr/>
          <a:lstStyle/>
          <a:p>
            <a:fld id="{D67E7FDD-9202-48CD-B778-05A8BC3C2D07}" type="slidenum">
              <a:rPr lang="en-GB" smtClean="0"/>
              <a:t>‹#›</a:t>
            </a:fld>
            <a:endParaRPr lang="en-GB"/>
          </a:p>
        </p:txBody>
      </p:sp>
    </p:spTree>
    <p:extLst>
      <p:ext uri="{BB962C8B-B14F-4D97-AF65-F5344CB8AC3E}">
        <p14:creationId xmlns:p14="http://schemas.microsoft.com/office/powerpoint/2010/main" val="8485358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4FB64-A039-1E8C-3551-132D415714E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1AA968FB-9764-FABB-FEE1-09B6CF9AF3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D6738CD7-01C2-0849-DDFC-726C23E600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413EDB9-1D50-A3F9-C538-911E60EAF7C3}"/>
              </a:ext>
            </a:extLst>
          </p:cNvPr>
          <p:cNvSpPr>
            <a:spLocks noGrp="1"/>
          </p:cNvSpPr>
          <p:nvPr>
            <p:ph type="dt" sz="half" idx="10"/>
          </p:nvPr>
        </p:nvSpPr>
        <p:spPr/>
        <p:txBody>
          <a:bodyPr/>
          <a:lstStyle/>
          <a:p>
            <a:fld id="{131EF112-1C66-408E-A110-B5ECF674A8CB}" type="datetimeFigureOut">
              <a:rPr lang="en-GB" smtClean="0"/>
              <a:t>27/08/2025</a:t>
            </a:fld>
            <a:endParaRPr lang="en-GB"/>
          </a:p>
        </p:txBody>
      </p:sp>
      <p:sp>
        <p:nvSpPr>
          <p:cNvPr id="6" name="Footer Placeholder 5">
            <a:extLst>
              <a:ext uri="{FF2B5EF4-FFF2-40B4-BE49-F238E27FC236}">
                <a16:creationId xmlns:a16="http://schemas.microsoft.com/office/drawing/2014/main" id="{7C11F083-A726-5113-CFA7-6372371E23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8E1A0A5-43E3-FD89-37A7-B52CD2339A0F}"/>
              </a:ext>
            </a:extLst>
          </p:cNvPr>
          <p:cNvSpPr>
            <a:spLocks noGrp="1"/>
          </p:cNvSpPr>
          <p:nvPr>
            <p:ph type="sldNum" sz="quarter" idx="12"/>
          </p:nvPr>
        </p:nvSpPr>
        <p:spPr/>
        <p:txBody>
          <a:bodyPr/>
          <a:lstStyle/>
          <a:p>
            <a:fld id="{D67E7FDD-9202-48CD-B778-05A8BC3C2D07}" type="slidenum">
              <a:rPr lang="en-GB" smtClean="0"/>
              <a:t>‹#›</a:t>
            </a:fld>
            <a:endParaRPr lang="en-GB"/>
          </a:p>
        </p:txBody>
      </p:sp>
    </p:spTree>
    <p:extLst>
      <p:ext uri="{BB962C8B-B14F-4D97-AF65-F5344CB8AC3E}">
        <p14:creationId xmlns:p14="http://schemas.microsoft.com/office/powerpoint/2010/main" val="13406225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D54D7-D8A5-321D-0ADB-0A201A7E1D3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5AEB63A7-0FDC-1B1B-1300-8B754DC710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AD87D0F-A415-278B-F7D7-AF60FDC2F5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0D7E92D-3F3F-FD57-4A49-60BEEC927523}"/>
              </a:ext>
            </a:extLst>
          </p:cNvPr>
          <p:cNvSpPr>
            <a:spLocks noGrp="1"/>
          </p:cNvSpPr>
          <p:nvPr>
            <p:ph type="dt" sz="half" idx="10"/>
          </p:nvPr>
        </p:nvSpPr>
        <p:spPr/>
        <p:txBody>
          <a:bodyPr/>
          <a:lstStyle/>
          <a:p>
            <a:fld id="{131EF112-1C66-408E-A110-B5ECF674A8CB}" type="datetimeFigureOut">
              <a:rPr lang="en-GB" smtClean="0"/>
              <a:t>27/08/2025</a:t>
            </a:fld>
            <a:endParaRPr lang="en-GB"/>
          </a:p>
        </p:txBody>
      </p:sp>
      <p:sp>
        <p:nvSpPr>
          <p:cNvPr id="6" name="Footer Placeholder 5">
            <a:extLst>
              <a:ext uri="{FF2B5EF4-FFF2-40B4-BE49-F238E27FC236}">
                <a16:creationId xmlns:a16="http://schemas.microsoft.com/office/drawing/2014/main" id="{3963CFE2-EA00-4B63-D596-3F7F766A1C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E355F8D-78C5-DB6B-619E-242F95F1AB87}"/>
              </a:ext>
            </a:extLst>
          </p:cNvPr>
          <p:cNvSpPr>
            <a:spLocks noGrp="1"/>
          </p:cNvSpPr>
          <p:nvPr>
            <p:ph type="sldNum" sz="quarter" idx="12"/>
          </p:nvPr>
        </p:nvSpPr>
        <p:spPr/>
        <p:txBody>
          <a:bodyPr/>
          <a:lstStyle/>
          <a:p>
            <a:fld id="{D67E7FDD-9202-48CD-B778-05A8BC3C2D07}" type="slidenum">
              <a:rPr lang="en-GB" smtClean="0"/>
              <a:t>‹#›</a:t>
            </a:fld>
            <a:endParaRPr lang="en-GB"/>
          </a:p>
        </p:txBody>
      </p:sp>
    </p:spTree>
    <p:extLst>
      <p:ext uri="{BB962C8B-B14F-4D97-AF65-F5344CB8AC3E}">
        <p14:creationId xmlns:p14="http://schemas.microsoft.com/office/powerpoint/2010/main" val="3983169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1C458-8EB1-2879-B417-C53559EF4F50}"/>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7C26ED79-E7B5-9890-E37C-7F8FD9B1FBF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50433E8-C8B0-A0CF-1CDA-F0DC69E83652}"/>
              </a:ext>
            </a:extLst>
          </p:cNvPr>
          <p:cNvSpPr>
            <a:spLocks noGrp="1"/>
          </p:cNvSpPr>
          <p:nvPr>
            <p:ph type="dt" sz="half" idx="10"/>
          </p:nvPr>
        </p:nvSpPr>
        <p:spPr/>
        <p:txBody>
          <a:bodyPr/>
          <a:lstStyle/>
          <a:p>
            <a:fld id="{131EF112-1C66-408E-A110-B5ECF674A8CB}" type="datetimeFigureOut">
              <a:rPr lang="en-GB" smtClean="0"/>
              <a:t>27/08/2025</a:t>
            </a:fld>
            <a:endParaRPr lang="en-GB"/>
          </a:p>
        </p:txBody>
      </p:sp>
      <p:sp>
        <p:nvSpPr>
          <p:cNvPr id="5" name="Footer Placeholder 4">
            <a:extLst>
              <a:ext uri="{FF2B5EF4-FFF2-40B4-BE49-F238E27FC236}">
                <a16:creationId xmlns:a16="http://schemas.microsoft.com/office/drawing/2014/main" id="{32DD3019-0EF8-99D1-BAFD-E8F5F00728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2D315A-424E-D89F-F83B-F65B5401ABAA}"/>
              </a:ext>
            </a:extLst>
          </p:cNvPr>
          <p:cNvSpPr>
            <a:spLocks noGrp="1"/>
          </p:cNvSpPr>
          <p:nvPr>
            <p:ph type="sldNum" sz="quarter" idx="12"/>
          </p:nvPr>
        </p:nvSpPr>
        <p:spPr/>
        <p:txBody>
          <a:bodyPr/>
          <a:lstStyle/>
          <a:p>
            <a:fld id="{D67E7FDD-9202-48CD-B778-05A8BC3C2D07}" type="slidenum">
              <a:rPr lang="en-GB" smtClean="0"/>
              <a:t>‹#›</a:t>
            </a:fld>
            <a:endParaRPr lang="en-GB"/>
          </a:p>
        </p:txBody>
      </p:sp>
    </p:spTree>
    <p:extLst>
      <p:ext uri="{BB962C8B-B14F-4D97-AF65-F5344CB8AC3E}">
        <p14:creationId xmlns:p14="http://schemas.microsoft.com/office/powerpoint/2010/main" val="22768104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1A4F949-BDBF-6646-2767-CB635CDAA28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7530715E-E445-C048-B3B9-2611BFCF13B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3B5CE90-BA44-6637-3473-1040568B4ED4}"/>
              </a:ext>
            </a:extLst>
          </p:cNvPr>
          <p:cNvSpPr>
            <a:spLocks noGrp="1"/>
          </p:cNvSpPr>
          <p:nvPr>
            <p:ph type="dt" sz="half" idx="10"/>
          </p:nvPr>
        </p:nvSpPr>
        <p:spPr/>
        <p:txBody>
          <a:bodyPr/>
          <a:lstStyle/>
          <a:p>
            <a:fld id="{131EF112-1C66-408E-A110-B5ECF674A8CB}" type="datetimeFigureOut">
              <a:rPr lang="en-GB" smtClean="0"/>
              <a:t>27/08/2025</a:t>
            </a:fld>
            <a:endParaRPr lang="en-GB"/>
          </a:p>
        </p:txBody>
      </p:sp>
      <p:sp>
        <p:nvSpPr>
          <p:cNvPr id="5" name="Footer Placeholder 4">
            <a:extLst>
              <a:ext uri="{FF2B5EF4-FFF2-40B4-BE49-F238E27FC236}">
                <a16:creationId xmlns:a16="http://schemas.microsoft.com/office/drawing/2014/main" id="{8CF05D73-B265-FD1F-F749-D6EFF7F677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5C69DB-3865-433F-51A9-FBBEE83A5F57}"/>
              </a:ext>
            </a:extLst>
          </p:cNvPr>
          <p:cNvSpPr>
            <a:spLocks noGrp="1"/>
          </p:cNvSpPr>
          <p:nvPr>
            <p:ph type="sldNum" sz="quarter" idx="12"/>
          </p:nvPr>
        </p:nvSpPr>
        <p:spPr/>
        <p:txBody>
          <a:bodyPr/>
          <a:lstStyle/>
          <a:p>
            <a:fld id="{D67E7FDD-9202-48CD-B778-05A8BC3C2D07}" type="slidenum">
              <a:rPr lang="en-GB" smtClean="0"/>
              <a:t>‹#›</a:t>
            </a:fld>
            <a:endParaRPr lang="en-GB"/>
          </a:p>
        </p:txBody>
      </p:sp>
    </p:spTree>
    <p:extLst>
      <p:ext uri="{BB962C8B-B14F-4D97-AF65-F5344CB8AC3E}">
        <p14:creationId xmlns:p14="http://schemas.microsoft.com/office/powerpoint/2010/main" val="31485749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AU_Ag &amp; the Merino Sheep Logo Slide">
    <p:spTree>
      <p:nvGrpSpPr>
        <p:cNvPr id="1" name=""/>
        <p:cNvGrpSpPr/>
        <p:nvPr/>
      </p:nvGrpSpPr>
      <p:grpSpPr>
        <a:xfrm>
          <a:off x="0" y="0"/>
          <a:ext cx="0" cy="0"/>
          <a:chOff x="0" y="0"/>
          <a:chExt cx="0" cy="0"/>
        </a:xfrm>
      </p:grpSpPr>
      <p:pic>
        <p:nvPicPr>
          <p:cNvPr id="5" name="Google Shape;994;p2" descr="https://lh7-rt.googleusercontent.com/slidesz/AGV_vUd7vYlabYLAr-sw2CAyGz57NFFTSfzxQbMkLar9GYPAf1noUxwjKPwqQLeZI9Jx-L1KvY-aPBody4Vkdj0nqb3JIBDSOlVw90QGn9v-w6UOwKpxK1SkW_wMIKYWLNHFjRXvgnMNOw=s2048?key=3XDmccz6VSAPQMxNqXbObUYv">
            <a:extLst>
              <a:ext uri="{FF2B5EF4-FFF2-40B4-BE49-F238E27FC236}">
                <a16:creationId xmlns:a16="http://schemas.microsoft.com/office/drawing/2014/main" id="{1A5F5A6E-46E0-838E-15EA-AEA4459E55CF}"/>
              </a:ext>
            </a:extLst>
          </p:cNvPr>
          <p:cNvPicPr preferRelativeResize="0"/>
          <p:nvPr userDrawn="1"/>
        </p:nvPicPr>
        <p:blipFill rotWithShape="1">
          <a:blip r:embed="rId2" cstate="email">
            <a:alphaModFix/>
            <a:extLst>
              <a:ext uri="{28A0092B-C50C-407E-A947-70E740481C1C}">
                <a14:useLocalDpi xmlns:a14="http://schemas.microsoft.com/office/drawing/2010/main"/>
              </a:ext>
            </a:extLst>
          </a:blip>
          <a:srcRect/>
          <a:stretch/>
        </p:blipFill>
        <p:spPr>
          <a:xfrm>
            <a:off x="0" y="-4052"/>
            <a:ext cx="12192000" cy="4575973"/>
          </a:xfrm>
          <a:prstGeom prst="rect">
            <a:avLst/>
          </a:prstGeom>
          <a:noFill/>
          <a:ln>
            <a:noFill/>
          </a:ln>
        </p:spPr>
      </p:pic>
      <p:pic>
        <p:nvPicPr>
          <p:cNvPr id="2" name="Picture 17">
            <a:extLst>
              <a:ext uri="{FF2B5EF4-FFF2-40B4-BE49-F238E27FC236}">
                <a16:creationId xmlns:a16="http://schemas.microsoft.com/office/drawing/2014/main" id="{0A71790C-2E20-A39F-74B6-A39B5944EF37}"/>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6650532" y="333081"/>
            <a:ext cx="6044256" cy="4898882"/>
          </a:xfrm>
          <a:prstGeom prst="rect">
            <a:avLst/>
          </a:prstGeom>
        </p:spPr>
      </p:pic>
      <p:sp>
        <p:nvSpPr>
          <p:cNvPr id="3" name="Text Placeholder 14">
            <a:extLst>
              <a:ext uri="{FF2B5EF4-FFF2-40B4-BE49-F238E27FC236}">
                <a16:creationId xmlns:a16="http://schemas.microsoft.com/office/drawing/2014/main" id="{B13C4D35-EC39-F7E4-09E6-1F82C4FED464}"/>
              </a:ext>
            </a:extLst>
          </p:cNvPr>
          <p:cNvSpPr>
            <a:spLocks noGrp="1"/>
          </p:cNvSpPr>
          <p:nvPr>
            <p:ph type="body" sz="quarter" idx="10" hasCustomPrompt="1"/>
          </p:nvPr>
        </p:nvSpPr>
        <p:spPr>
          <a:xfrm>
            <a:off x="10213" y="6109049"/>
            <a:ext cx="12181787" cy="748951"/>
          </a:xfrm>
        </p:spPr>
        <p:txBody>
          <a:bodyPr>
            <a:normAutofit/>
          </a:bodyPr>
          <a:lstStyle>
            <a:lvl1pPr marL="0" indent="0" algn="ctr">
              <a:buNone/>
              <a:defRPr sz="1455" spc="364" baseline="0">
                <a:solidFill>
                  <a:schemeClr val="bg1"/>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a:t>CLICK TO ADD OPTIONAL SUBTITLE</a:t>
            </a:r>
          </a:p>
        </p:txBody>
      </p:sp>
    </p:spTree>
    <p:extLst>
      <p:ext uri="{BB962C8B-B14F-4D97-AF65-F5344CB8AC3E}">
        <p14:creationId xmlns:p14="http://schemas.microsoft.com/office/powerpoint/2010/main" val="1715046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U_ M&amp;E Left Sidebar plus Rectangular Picture info Slide Yellow">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object 2">
            <a:extLst>
              <a:ext uri="{FF2B5EF4-FFF2-40B4-BE49-F238E27FC236}">
                <a16:creationId xmlns:a16="http://schemas.microsoft.com/office/drawing/2014/main" id="{E56ECF04-C0A7-1F6C-CC6C-C17A54FFE233}"/>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BF78E"/>
          </a:solidFill>
        </p:spPr>
        <p:txBody>
          <a:bodyPr wrap="square" lIns="0" tIns="0" rIns="0" bIns="0" rtlCol="0"/>
          <a:lstStyle/>
          <a:p>
            <a:endParaRPr sz="1092"/>
          </a:p>
        </p:txBody>
      </p:sp>
      <p:sp>
        <p:nvSpPr>
          <p:cNvPr id="6" name="object 4">
            <a:extLst>
              <a:ext uri="{FF2B5EF4-FFF2-40B4-BE49-F238E27FC236}">
                <a16:creationId xmlns:a16="http://schemas.microsoft.com/office/drawing/2014/main" id="{DF455C4D-1287-B9C3-1BDF-84E8E3FD6681}"/>
              </a:ext>
            </a:extLst>
          </p:cNvPr>
          <p:cNvSpPr/>
          <p:nvPr userDrawn="1"/>
        </p:nvSpPr>
        <p:spPr>
          <a:xfrm>
            <a:off x="0" y="-1"/>
            <a:ext cx="4268740" cy="6857621"/>
          </a:xfrm>
          <a:custGeom>
            <a:avLst/>
            <a:gdLst/>
            <a:ahLst/>
            <a:cxnLst/>
            <a:rect l="l" t="t" r="r" b="b"/>
            <a:pathLst>
              <a:path w="7038975" h="11294745">
                <a:moveTo>
                  <a:pt x="7038780" y="0"/>
                </a:moveTo>
                <a:lnTo>
                  <a:pt x="0" y="0"/>
                </a:lnTo>
                <a:lnTo>
                  <a:pt x="0" y="11294567"/>
                </a:lnTo>
                <a:lnTo>
                  <a:pt x="7038780" y="11294567"/>
                </a:lnTo>
                <a:lnTo>
                  <a:pt x="7038780" y="0"/>
                </a:lnTo>
                <a:close/>
              </a:path>
            </a:pathLst>
          </a:custGeom>
          <a:solidFill>
            <a:srgbClr val="FFF4E0"/>
          </a:solidFill>
        </p:spPr>
        <p:txBody>
          <a:bodyPr wrap="square" lIns="0" tIns="0" rIns="0" bIns="0" rtlCol="0"/>
          <a:lstStyle/>
          <a:p>
            <a:endParaRPr sz="1092"/>
          </a:p>
        </p:txBody>
      </p:sp>
      <p:sp>
        <p:nvSpPr>
          <p:cNvPr id="2" name="Picture Placeholder 6">
            <a:extLst>
              <a:ext uri="{FF2B5EF4-FFF2-40B4-BE49-F238E27FC236}">
                <a16:creationId xmlns:a16="http://schemas.microsoft.com/office/drawing/2014/main" id="{62CFD8FE-7215-09A0-79D1-F4B8092F5BE9}"/>
              </a:ext>
            </a:extLst>
          </p:cNvPr>
          <p:cNvSpPr>
            <a:spLocks noGrp="1"/>
          </p:cNvSpPr>
          <p:nvPr>
            <p:ph type="pic" sz="quarter" idx="16"/>
          </p:nvPr>
        </p:nvSpPr>
        <p:spPr>
          <a:xfrm>
            <a:off x="643103" y="1303444"/>
            <a:ext cx="3003714" cy="4940133"/>
          </a:xfrm>
        </p:spPr>
        <p:txBody>
          <a:bodyPr/>
          <a:lstStyle/>
          <a:p>
            <a:endParaRPr lang="en-US"/>
          </a:p>
        </p:txBody>
      </p:sp>
      <p:pic>
        <p:nvPicPr>
          <p:cNvPr id="9" name="Graphic 8">
            <a:extLst>
              <a:ext uri="{FF2B5EF4-FFF2-40B4-BE49-F238E27FC236}">
                <a16:creationId xmlns:a16="http://schemas.microsoft.com/office/drawing/2014/main" id="{C5623EC7-0F18-D648-EED7-6CB54B039714}"/>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
        <p:nvSpPr>
          <p:cNvPr id="12" name="Text Placeholder 17">
            <a:extLst>
              <a:ext uri="{FF2B5EF4-FFF2-40B4-BE49-F238E27FC236}">
                <a16:creationId xmlns:a16="http://schemas.microsoft.com/office/drawing/2014/main" id="{D2F8C9E8-5CD1-D68B-9E9A-E66750B6EF86}"/>
              </a:ext>
            </a:extLst>
          </p:cNvPr>
          <p:cNvSpPr>
            <a:spLocks noGrp="1"/>
          </p:cNvSpPr>
          <p:nvPr>
            <p:ph type="body" sz="quarter" idx="12"/>
          </p:nvPr>
        </p:nvSpPr>
        <p:spPr>
          <a:xfrm>
            <a:off x="5123083" y="2504845"/>
            <a:ext cx="6112950" cy="3738733"/>
          </a:xfrm>
        </p:spPr>
        <p:txBody>
          <a:bodyPr/>
          <a:lstStyle>
            <a:lvl1pPr marL="0" indent="0">
              <a:buNone/>
              <a:defRPr>
                <a:solidFill>
                  <a:srgbClr val="565565"/>
                </a:solidFill>
              </a:defRPr>
            </a:lvl1pPr>
            <a:lvl2pPr marL="277246" indent="0">
              <a:buNone/>
              <a:defRPr>
                <a:solidFill>
                  <a:srgbClr val="565565"/>
                </a:solidFill>
              </a:defRPr>
            </a:lvl2pPr>
            <a:lvl3pPr marL="554492" indent="0">
              <a:buNone/>
              <a:defRPr>
                <a:solidFill>
                  <a:srgbClr val="565565"/>
                </a:solidFill>
              </a:defRPr>
            </a:lvl3pPr>
            <a:lvl4pPr marL="831738" indent="0">
              <a:buNone/>
              <a:defRPr>
                <a:solidFill>
                  <a:srgbClr val="565565"/>
                </a:solidFill>
              </a:defRPr>
            </a:lvl4pPr>
            <a:lvl5pPr marL="1108984" indent="0">
              <a:buNone/>
              <a:defRPr>
                <a:solidFill>
                  <a:srgbClr val="565565"/>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3" name="Text Placeholder 17">
            <a:extLst>
              <a:ext uri="{FF2B5EF4-FFF2-40B4-BE49-F238E27FC236}">
                <a16:creationId xmlns:a16="http://schemas.microsoft.com/office/drawing/2014/main" id="{2CE40937-9825-3D09-D5BD-E8F6C1150A1C}"/>
              </a:ext>
            </a:extLst>
          </p:cNvPr>
          <p:cNvSpPr>
            <a:spLocks noGrp="1"/>
          </p:cNvSpPr>
          <p:nvPr>
            <p:ph type="body" sz="quarter" idx="13" hasCustomPrompt="1"/>
          </p:nvPr>
        </p:nvSpPr>
        <p:spPr>
          <a:xfrm>
            <a:off x="5123083" y="1303444"/>
            <a:ext cx="6112950" cy="919290"/>
          </a:xfrm>
        </p:spPr>
        <p:txBody>
          <a:bodyPr>
            <a:normAutofit/>
          </a:bodyPr>
          <a:lstStyle>
            <a:lvl1pPr marL="0" indent="0">
              <a:lnSpc>
                <a:spcPct val="90000"/>
              </a:lnSpc>
              <a:buNone/>
              <a:defRPr sz="2668">
                <a:solidFill>
                  <a:srgbClr val="565565"/>
                </a:solidFill>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sp>
        <p:nvSpPr>
          <p:cNvPr id="14" name="Text Placeholder 14">
            <a:extLst>
              <a:ext uri="{FF2B5EF4-FFF2-40B4-BE49-F238E27FC236}">
                <a16:creationId xmlns:a16="http://schemas.microsoft.com/office/drawing/2014/main" id="{38C36921-1D2B-50EF-E11B-BFA13CEFA58E}"/>
              </a:ext>
            </a:extLst>
          </p:cNvPr>
          <p:cNvSpPr>
            <a:spLocks noGrp="1"/>
          </p:cNvSpPr>
          <p:nvPr>
            <p:ph type="body" sz="quarter" idx="10" hasCustomPrompt="1"/>
          </p:nvPr>
        </p:nvSpPr>
        <p:spPr>
          <a:xfrm>
            <a:off x="412048" y="348197"/>
            <a:ext cx="10397473" cy="369662"/>
          </a:xfrm>
        </p:spPr>
        <p:txBody>
          <a:bodyPr>
            <a:normAutofit/>
          </a:bodyPr>
          <a:lstStyle>
            <a:lvl1pPr marL="0" indent="0">
              <a:buNone/>
              <a:defRPr sz="1364">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5" name="Text Placeholder 14">
            <a:extLst>
              <a:ext uri="{FF2B5EF4-FFF2-40B4-BE49-F238E27FC236}">
                <a16:creationId xmlns:a16="http://schemas.microsoft.com/office/drawing/2014/main" id="{CBCA5224-384A-483F-156C-B2D11913B2CB}"/>
              </a:ext>
            </a:extLst>
          </p:cNvPr>
          <p:cNvSpPr>
            <a:spLocks noGrp="1"/>
          </p:cNvSpPr>
          <p:nvPr>
            <p:ph type="body" sz="quarter" idx="11" hasCustomPrompt="1"/>
          </p:nvPr>
        </p:nvSpPr>
        <p:spPr>
          <a:xfrm>
            <a:off x="417926" y="194458"/>
            <a:ext cx="10397473" cy="138623"/>
          </a:xfrm>
        </p:spPr>
        <p:txBody>
          <a:bodyPr>
            <a:noAutofit/>
          </a:bodyPr>
          <a:lstStyle>
            <a:lvl1pPr marL="0" indent="0">
              <a:buNone/>
              <a:defRPr sz="637" b="0" i="0" spc="91" baseline="0">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Tree>
    <p:extLst>
      <p:ext uri="{BB962C8B-B14F-4D97-AF65-F5344CB8AC3E}">
        <p14:creationId xmlns:p14="http://schemas.microsoft.com/office/powerpoint/2010/main" val="40891574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AU_ M&amp;E Editable title plus 2 colour Empire etchin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9DAEE98-31F0-09BC-193D-DF8B5DDDE8E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50062" y="0"/>
            <a:ext cx="12292124" cy="6858000"/>
          </a:xfrm>
          <a:prstGeom prst="rect">
            <a:avLst/>
          </a:prstGeom>
          <a:effectLst>
            <a:outerShdw blurRad="50800" dist="50800" dir="5400000" algn="ctr" rotWithShape="0">
              <a:srgbClr val="889C9F"/>
            </a:outerShdw>
          </a:effectLst>
        </p:spPr>
      </p:pic>
      <p:sp>
        <p:nvSpPr>
          <p:cNvPr id="4" name="Text Placeholder 14">
            <a:extLst>
              <a:ext uri="{FF2B5EF4-FFF2-40B4-BE49-F238E27FC236}">
                <a16:creationId xmlns:a16="http://schemas.microsoft.com/office/drawing/2014/main" id="{FEE23AB1-FD3B-9506-5B3C-51FD8AD6FCC2}"/>
              </a:ext>
            </a:extLst>
          </p:cNvPr>
          <p:cNvSpPr>
            <a:spLocks noGrp="1"/>
          </p:cNvSpPr>
          <p:nvPr>
            <p:ph type="body" sz="quarter" idx="10" hasCustomPrompt="1"/>
          </p:nvPr>
        </p:nvSpPr>
        <p:spPr>
          <a:xfrm>
            <a:off x="8477" y="1072405"/>
            <a:ext cx="12175048" cy="5036644"/>
          </a:xfrm>
        </p:spPr>
        <p:txBody>
          <a:bodyPr anchor="ctr">
            <a:normAutofit/>
          </a:bodyPr>
          <a:lstStyle>
            <a:lvl1pPr marL="0" indent="0" algn="ctr">
              <a:lnSpc>
                <a:spcPct val="90000"/>
              </a:lnSpc>
              <a:buNone/>
              <a:defRPr sz="5154">
                <a:solidFill>
                  <a:srgbClr val="565565"/>
                </a:solidFill>
                <a:latin typeface="Arsenica Antiqua DemiBold"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a:t>CLICK TO EDIT MASTER TITLE</a:t>
            </a:r>
          </a:p>
        </p:txBody>
      </p:sp>
      <p:sp>
        <p:nvSpPr>
          <p:cNvPr id="13" name="Text Placeholder 14">
            <a:extLst>
              <a:ext uri="{FF2B5EF4-FFF2-40B4-BE49-F238E27FC236}">
                <a16:creationId xmlns:a16="http://schemas.microsoft.com/office/drawing/2014/main" id="{D15BC0E4-DF55-4F4A-632A-161E7435B467}"/>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4" name="object 7">
            <a:extLst>
              <a:ext uri="{FF2B5EF4-FFF2-40B4-BE49-F238E27FC236}">
                <a16:creationId xmlns:a16="http://schemas.microsoft.com/office/drawing/2014/main" id="{D1DC91E7-D1B9-4DDF-7EC2-8CB935987F10}"/>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pic>
        <p:nvPicPr>
          <p:cNvPr id="15" name="Graphic 14">
            <a:extLst>
              <a:ext uri="{FF2B5EF4-FFF2-40B4-BE49-F238E27FC236}">
                <a16:creationId xmlns:a16="http://schemas.microsoft.com/office/drawing/2014/main" id="{703C73F0-8F67-8BA8-4F2E-29EC51E75D9C}"/>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3628973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AU_ M&amp;E 2 col text info slide Light">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A8FBD70-5955-A23D-4F74-5740CF1962C8}"/>
              </a:ext>
            </a:extLst>
          </p:cNvPr>
          <p:cNvSpPr/>
          <p:nvPr userDrawn="1"/>
        </p:nvSpPr>
        <p:spPr>
          <a:xfrm>
            <a:off x="0" y="8470"/>
            <a:ext cx="12192000" cy="684953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FF4E0"/>
          </a:solidFill>
        </p:spPr>
        <p:txBody>
          <a:bodyPr wrap="square" lIns="0" tIns="0" rIns="0" bIns="0" rtlCol="0"/>
          <a:lstStyle/>
          <a:p>
            <a:endParaRPr sz="1092"/>
          </a:p>
        </p:txBody>
      </p:sp>
      <p:sp>
        <p:nvSpPr>
          <p:cNvPr id="11" name="Rectangle 10">
            <a:extLst>
              <a:ext uri="{FF2B5EF4-FFF2-40B4-BE49-F238E27FC236}">
                <a16:creationId xmlns:a16="http://schemas.microsoft.com/office/drawing/2014/main" id="{577B06C4-5282-6E77-186A-8587F6FC128E}"/>
              </a:ext>
            </a:extLst>
          </p:cNvPr>
          <p:cNvSpPr/>
          <p:nvPr userDrawn="1"/>
        </p:nvSpPr>
        <p:spPr>
          <a:xfrm>
            <a:off x="-22043" y="-11005"/>
            <a:ext cx="12214043" cy="779431"/>
          </a:xfrm>
          <a:prstGeom prst="rect">
            <a:avLst/>
          </a:prstGeom>
          <a:solidFill>
            <a:srgbClr val="FBF7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2">
              <a:solidFill>
                <a:srgbClr val="E6DFFC"/>
              </a:solidFill>
            </a:endParaRPr>
          </a:p>
        </p:txBody>
      </p:sp>
      <p:sp>
        <p:nvSpPr>
          <p:cNvPr id="15" name="Text Placeholder 14">
            <a:extLst>
              <a:ext uri="{FF2B5EF4-FFF2-40B4-BE49-F238E27FC236}">
                <a16:creationId xmlns:a16="http://schemas.microsoft.com/office/drawing/2014/main" id="{F1C1FFE7-AE04-45A6-B180-66E2CE1EB085}"/>
              </a:ext>
            </a:extLst>
          </p:cNvPr>
          <p:cNvSpPr>
            <a:spLocks noGrp="1"/>
          </p:cNvSpPr>
          <p:nvPr>
            <p:ph type="body" sz="quarter" idx="10" hasCustomPrompt="1"/>
          </p:nvPr>
        </p:nvSpPr>
        <p:spPr>
          <a:xfrm>
            <a:off x="412048" y="348197"/>
            <a:ext cx="10397473" cy="369662"/>
          </a:xfrm>
        </p:spPr>
        <p:txBody>
          <a:bodyPr>
            <a:normAutofit/>
          </a:bodyPr>
          <a:lstStyle>
            <a:lvl1pPr marL="0" indent="0">
              <a:buNone/>
              <a:defRPr sz="1364">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6" name="Text Placeholder 14">
            <a:extLst>
              <a:ext uri="{FF2B5EF4-FFF2-40B4-BE49-F238E27FC236}">
                <a16:creationId xmlns:a16="http://schemas.microsoft.com/office/drawing/2014/main" id="{BBFA75C9-6352-1CC1-9392-027F96981547}"/>
              </a:ext>
            </a:extLst>
          </p:cNvPr>
          <p:cNvSpPr>
            <a:spLocks noGrp="1"/>
          </p:cNvSpPr>
          <p:nvPr>
            <p:ph type="body" sz="quarter" idx="11" hasCustomPrompt="1"/>
          </p:nvPr>
        </p:nvSpPr>
        <p:spPr>
          <a:xfrm>
            <a:off x="417926" y="194458"/>
            <a:ext cx="10397473" cy="138623"/>
          </a:xfrm>
        </p:spPr>
        <p:txBody>
          <a:bodyPr>
            <a:noAutofit/>
          </a:bodyPr>
          <a:lstStyle>
            <a:lvl1pPr marL="0" indent="0">
              <a:buNone/>
              <a:defRPr sz="637" b="0" i="0" spc="91" baseline="0">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8" name="Text Placeholder 17">
            <a:extLst>
              <a:ext uri="{FF2B5EF4-FFF2-40B4-BE49-F238E27FC236}">
                <a16:creationId xmlns:a16="http://schemas.microsoft.com/office/drawing/2014/main" id="{B1735FD1-E9BB-8F5B-111D-5B91B2C4887E}"/>
              </a:ext>
            </a:extLst>
          </p:cNvPr>
          <p:cNvSpPr>
            <a:spLocks noGrp="1"/>
          </p:cNvSpPr>
          <p:nvPr>
            <p:ph type="body" sz="quarter" idx="12"/>
          </p:nvPr>
        </p:nvSpPr>
        <p:spPr>
          <a:xfrm>
            <a:off x="661168" y="2504845"/>
            <a:ext cx="5123542" cy="3738733"/>
          </a:xfrm>
        </p:spPr>
        <p:txBody>
          <a:bodyPr/>
          <a:lstStyle>
            <a:lvl1pPr marL="0" indent="0">
              <a:buNone/>
              <a:defRPr/>
            </a:lvl1pPr>
            <a:lvl2pPr marL="277246" indent="0">
              <a:buNone/>
              <a:defRPr/>
            </a:lvl2pPr>
            <a:lvl3pPr marL="554492" indent="0">
              <a:buNone/>
              <a:defRPr/>
            </a:lvl3pPr>
            <a:lvl4pPr marL="831738" indent="0">
              <a:buNone/>
              <a:defRPr/>
            </a:lvl4pPr>
            <a:lvl5pPr marL="1108984"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9" name="Text Placeholder 17">
            <a:extLst>
              <a:ext uri="{FF2B5EF4-FFF2-40B4-BE49-F238E27FC236}">
                <a16:creationId xmlns:a16="http://schemas.microsoft.com/office/drawing/2014/main" id="{A1F3B59E-4B83-4E95-BAFC-1157BEE22573}"/>
              </a:ext>
            </a:extLst>
          </p:cNvPr>
          <p:cNvSpPr>
            <a:spLocks noGrp="1"/>
          </p:cNvSpPr>
          <p:nvPr>
            <p:ph type="body" sz="quarter" idx="13" hasCustomPrompt="1"/>
          </p:nvPr>
        </p:nvSpPr>
        <p:spPr>
          <a:xfrm>
            <a:off x="661168" y="1303444"/>
            <a:ext cx="5123542" cy="919290"/>
          </a:xfrm>
        </p:spPr>
        <p:txBody>
          <a:bodyPr>
            <a:normAutofit/>
          </a:bodyPr>
          <a:lstStyle>
            <a:lvl1pPr marL="0" indent="0">
              <a:lnSpc>
                <a:spcPct val="90000"/>
              </a:lnSpc>
              <a:buNone/>
              <a:defRPr sz="2668">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sp>
        <p:nvSpPr>
          <p:cNvPr id="2" name="Text Placeholder 17">
            <a:extLst>
              <a:ext uri="{FF2B5EF4-FFF2-40B4-BE49-F238E27FC236}">
                <a16:creationId xmlns:a16="http://schemas.microsoft.com/office/drawing/2014/main" id="{99F55E7B-BDF7-E537-826D-7E0423F3EB93}"/>
              </a:ext>
            </a:extLst>
          </p:cNvPr>
          <p:cNvSpPr>
            <a:spLocks noGrp="1"/>
          </p:cNvSpPr>
          <p:nvPr>
            <p:ph type="body" sz="quarter" idx="14"/>
          </p:nvPr>
        </p:nvSpPr>
        <p:spPr>
          <a:xfrm>
            <a:off x="6373265" y="2504845"/>
            <a:ext cx="4862768" cy="3738733"/>
          </a:xfrm>
        </p:spPr>
        <p:txBody>
          <a:bodyPr/>
          <a:lstStyle>
            <a:lvl1pPr marL="0" indent="0">
              <a:buNone/>
              <a:defRPr/>
            </a:lvl1pPr>
            <a:lvl2pPr marL="277246" indent="0">
              <a:buNone/>
              <a:defRPr/>
            </a:lvl2pPr>
            <a:lvl3pPr marL="554492" indent="0">
              <a:buNone/>
              <a:defRPr/>
            </a:lvl3pPr>
            <a:lvl4pPr marL="831738" indent="0">
              <a:buNone/>
              <a:defRPr/>
            </a:lvl4pPr>
            <a:lvl5pPr marL="1108984"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 name="Text Placeholder 17">
            <a:extLst>
              <a:ext uri="{FF2B5EF4-FFF2-40B4-BE49-F238E27FC236}">
                <a16:creationId xmlns:a16="http://schemas.microsoft.com/office/drawing/2014/main" id="{AFB44F55-C3FB-71D1-89DA-E0A72939B0BE}"/>
              </a:ext>
            </a:extLst>
          </p:cNvPr>
          <p:cNvSpPr>
            <a:spLocks noGrp="1"/>
          </p:cNvSpPr>
          <p:nvPr>
            <p:ph type="body" sz="quarter" idx="15" hasCustomPrompt="1"/>
          </p:nvPr>
        </p:nvSpPr>
        <p:spPr>
          <a:xfrm>
            <a:off x="6373265" y="1303444"/>
            <a:ext cx="4862768" cy="919290"/>
          </a:xfrm>
        </p:spPr>
        <p:txBody>
          <a:bodyPr>
            <a:normAutofit/>
          </a:bodyPr>
          <a:lstStyle>
            <a:lvl1pPr marL="0" indent="0">
              <a:lnSpc>
                <a:spcPct val="90000"/>
              </a:lnSpc>
              <a:buNone/>
              <a:defRPr sz="2668">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pic>
        <p:nvPicPr>
          <p:cNvPr id="6" name="Graphic 5">
            <a:extLst>
              <a:ext uri="{FF2B5EF4-FFF2-40B4-BE49-F238E27FC236}">
                <a16:creationId xmlns:a16="http://schemas.microsoft.com/office/drawing/2014/main" id="{8AE00C19-AA6A-C93D-B16D-C14DBC67DE3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27436263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AU_ M&amp;E 2 col letter slide plus corner logo Green">
    <p:spTree>
      <p:nvGrpSpPr>
        <p:cNvPr id="1" name=""/>
        <p:cNvGrpSpPr/>
        <p:nvPr/>
      </p:nvGrpSpPr>
      <p:grpSpPr>
        <a:xfrm>
          <a:off x="0" y="0"/>
          <a:ext cx="0" cy="0"/>
          <a:chOff x="0" y="0"/>
          <a:chExt cx="0" cy="0"/>
        </a:xfrm>
      </p:grpSpPr>
      <p:sp>
        <p:nvSpPr>
          <p:cNvPr id="3" name="object 2">
            <a:extLst>
              <a:ext uri="{FF2B5EF4-FFF2-40B4-BE49-F238E27FC236}">
                <a16:creationId xmlns:a16="http://schemas.microsoft.com/office/drawing/2014/main" id="{ACB2E524-4601-CE22-1BF8-B90FFBFEB3AB}"/>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8A989A"/>
          </a:solidFill>
        </p:spPr>
        <p:txBody>
          <a:bodyPr wrap="square" lIns="0" tIns="0" rIns="0" bIns="0" rtlCol="0"/>
          <a:lstStyle/>
          <a:p>
            <a:endParaRPr sz="1092"/>
          </a:p>
        </p:txBody>
      </p:sp>
      <p:sp>
        <p:nvSpPr>
          <p:cNvPr id="5" name="object 7">
            <a:extLst>
              <a:ext uri="{FF2B5EF4-FFF2-40B4-BE49-F238E27FC236}">
                <a16:creationId xmlns:a16="http://schemas.microsoft.com/office/drawing/2014/main" id="{0207A78D-B19A-B69C-C35A-B917E4937E57}"/>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chemeClr val="bg1"/>
          </a:solidFill>
        </p:spPr>
        <p:txBody>
          <a:bodyPr wrap="square" lIns="0" tIns="0" rIns="0" bIns="0" rtlCol="0"/>
          <a:lstStyle/>
          <a:p>
            <a:endParaRPr sz="1092">
              <a:solidFill>
                <a:schemeClr val="bg1"/>
              </a:solidFill>
            </a:endParaRPr>
          </a:p>
        </p:txBody>
      </p:sp>
      <p:sp>
        <p:nvSpPr>
          <p:cNvPr id="2" name="Text Placeholder 17">
            <a:extLst>
              <a:ext uri="{FF2B5EF4-FFF2-40B4-BE49-F238E27FC236}">
                <a16:creationId xmlns:a16="http://schemas.microsoft.com/office/drawing/2014/main" id="{92135E51-0291-A2ED-1A12-BB9A48EB5F82}"/>
              </a:ext>
            </a:extLst>
          </p:cNvPr>
          <p:cNvSpPr>
            <a:spLocks noGrp="1"/>
          </p:cNvSpPr>
          <p:nvPr>
            <p:ph type="body" sz="quarter" idx="12"/>
          </p:nvPr>
        </p:nvSpPr>
        <p:spPr>
          <a:xfrm>
            <a:off x="6881587" y="3041099"/>
            <a:ext cx="4354446" cy="3188335"/>
          </a:xfrm>
        </p:spPr>
        <p:txBody>
          <a:bodyPr/>
          <a:lstStyle>
            <a:lvl1pPr marL="0" indent="0" algn="ctr">
              <a:buNone/>
              <a:defRPr>
                <a:solidFill>
                  <a:schemeClr val="bg1"/>
                </a:solidFill>
              </a:defRPr>
            </a:lvl1pPr>
            <a:lvl2pPr marL="277246" indent="0" algn="ctr">
              <a:buNone/>
              <a:defRPr>
                <a:solidFill>
                  <a:schemeClr val="bg1"/>
                </a:solidFill>
              </a:defRPr>
            </a:lvl2pPr>
            <a:lvl3pPr marL="554492" indent="0" algn="ctr">
              <a:buNone/>
              <a:defRPr>
                <a:solidFill>
                  <a:schemeClr val="bg1"/>
                </a:solidFill>
              </a:defRPr>
            </a:lvl3pPr>
            <a:lvl4pPr marL="831738" indent="0" algn="ctr">
              <a:buNone/>
              <a:defRPr>
                <a:solidFill>
                  <a:schemeClr val="bg1"/>
                </a:solidFill>
              </a:defRPr>
            </a:lvl4pPr>
            <a:lvl5pPr marL="1108984" indent="0" algn="ctr">
              <a:buNone/>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Text Placeholder 17">
            <a:extLst>
              <a:ext uri="{FF2B5EF4-FFF2-40B4-BE49-F238E27FC236}">
                <a16:creationId xmlns:a16="http://schemas.microsoft.com/office/drawing/2014/main" id="{DBADC646-9882-CFB5-9B28-622597A6395F}"/>
              </a:ext>
            </a:extLst>
          </p:cNvPr>
          <p:cNvSpPr>
            <a:spLocks noGrp="1"/>
          </p:cNvSpPr>
          <p:nvPr>
            <p:ph type="body" sz="quarter" idx="13" hasCustomPrompt="1"/>
          </p:nvPr>
        </p:nvSpPr>
        <p:spPr>
          <a:xfrm>
            <a:off x="6881587" y="1303444"/>
            <a:ext cx="4354446" cy="1558681"/>
          </a:xfrm>
        </p:spPr>
        <p:txBody>
          <a:bodyPr anchor="ctr">
            <a:normAutofit/>
          </a:bodyPr>
          <a:lstStyle>
            <a:lvl1pPr marL="0" indent="0" algn="ctr">
              <a:lnSpc>
                <a:spcPct val="90000"/>
              </a:lnSpc>
              <a:buNone/>
              <a:defRPr sz="2668">
                <a:solidFill>
                  <a:srgbClr val="FBF78E"/>
                </a:solidFill>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sp>
        <p:nvSpPr>
          <p:cNvPr id="10" name="Text Placeholder 14">
            <a:extLst>
              <a:ext uri="{FF2B5EF4-FFF2-40B4-BE49-F238E27FC236}">
                <a16:creationId xmlns:a16="http://schemas.microsoft.com/office/drawing/2014/main" id="{4761C907-3E9C-C772-46E4-0057D2B50F3B}"/>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chemeClr val="bg1"/>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pic>
        <p:nvPicPr>
          <p:cNvPr id="7" name="Picture 6">
            <a:extLst>
              <a:ext uri="{FF2B5EF4-FFF2-40B4-BE49-F238E27FC236}">
                <a16:creationId xmlns:a16="http://schemas.microsoft.com/office/drawing/2014/main" id="{8A7EB7EB-90A6-4AD7-83DE-FA13A7BCE14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1353508">
            <a:off x="792942" y="40758"/>
            <a:ext cx="6783298" cy="6285387"/>
          </a:xfrm>
          <a:prstGeom prst="rect">
            <a:avLst/>
          </a:prstGeom>
          <a:effectLst>
            <a:outerShdw blurRad="416238" dist="38100" dir="5400000" sx="104000" sy="104000" algn="t" rotWithShape="0">
              <a:prstClr val="black">
                <a:alpha val="12406"/>
              </a:prstClr>
            </a:outerShdw>
          </a:effectLst>
        </p:spPr>
      </p:pic>
      <p:sp>
        <p:nvSpPr>
          <p:cNvPr id="8" name="Text Placeholder 17">
            <a:extLst>
              <a:ext uri="{FF2B5EF4-FFF2-40B4-BE49-F238E27FC236}">
                <a16:creationId xmlns:a16="http://schemas.microsoft.com/office/drawing/2014/main" id="{59C45745-2ECC-8D94-1DB0-3525FBE32081}"/>
              </a:ext>
            </a:extLst>
          </p:cNvPr>
          <p:cNvSpPr>
            <a:spLocks noGrp="1"/>
          </p:cNvSpPr>
          <p:nvPr>
            <p:ph type="body" sz="quarter" idx="14" hasCustomPrompt="1"/>
          </p:nvPr>
        </p:nvSpPr>
        <p:spPr>
          <a:xfrm rot="21370705">
            <a:off x="883523" y="2065995"/>
            <a:ext cx="5181660" cy="2443793"/>
          </a:xfrm>
        </p:spPr>
        <p:txBody>
          <a:bodyPr anchor="ctr">
            <a:normAutofit/>
          </a:bodyPr>
          <a:lstStyle>
            <a:lvl1pPr marL="0" indent="0" algn="ctr">
              <a:lnSpc>
                <a:spcPct val="150000"/>
              </a:lnSpc>
              <a:buNone/>
              <a:defRPr sz="1213" b="0" i="0" spc="364" baseline="0">
                <a:latin typeface="Gabarito Medium" pitchFamily="2" charset="77"/>
              </a:defRPr>
            </a:lvl1pPr>
            <a:lvl2pPr marL="277246" indent="0" algn="ctr">
              <a:buNone/>
              <a:defRPr>
                <a:latin typeface="Meie Script" pitchFamily="2" charset="77"/>
              </a:defRPr>
            </a:lvl2pPr>
            <a:lvl3pPr marL="554492" indent="0" algn="ctr">
              <a:buNone/>
              <a:defRPr>
                <a:latin typeface="Meie Script" pitchFamily="2" charset="77"/>
              </a:defRPr>
            </a:lvl3pPr>
            <a:lvl4pPr marL="831738" indent="0" algn="ctr">
              <a:buNone/>
              <a:defRPr>
                <a:latin typeface="Meie Script" pitchFamily="2" charset="77"/>
              </a:defRPr>
            </a:lvl4pPr>
            <a:lvl5pPr marL="1108984" indent="0" algn="ctr">
              <a:buNone/>
              <a:defRPr>
                <a:latin typeface="Meie Script" pitchFamily="2" charset="77"/>
              </a:defRPr>
            </a:lvl5pPr>
          </a:lstStyle>
          <a:p>
            <a:pPr lvl="0"/>
            <a:r>
              <a:rPr lang="en-GB"/>
              <a:t>CLICK TO EDIT MASTER TITLE</a:t>
            </a:r>
            <a:endParaRPr lang="en-US"/>
          </a:p>
        </p:txBody>
      </p:sp>
      <p:sp>
        <p:nvSpPr>
          <p:cNvPr id="11" name="Text Placeholder 17">
            <a:extLst>
              <a:ext uri="{FF2B5EF4-FFF2-40B4-BE49-F238E27FC236}">
                <a16:creationId xmlns:a16="http://schemas.microsoft.com/office/drawing/2014/main" id="{702D1677-E513-8798-0285-437E448A0C6F}"/>
              </a:ext>
            </a:extLst>
          </p:cNvPr>
          <p:cNvSpPr>
            <a:spLocks noGrp="1"/>
          </p:cNvSpPr>
          <p:nvPr>
            <p:ph type="body" sz="quarter" idx="15" hasCustomPrompt="1"/>
          </p:nvPr>
        </p:nvSpPr>
        <p:spPr>
          <a:xfrm rot="21370705">
            <a:off x="1039393" y="4587273"/>
            <a:ext cx="5181660" cy="666797"/>
          </a:xfrm>
        </p:spPr>
        <p:txBody>
          <a:bodyPr anchor="ctr">
            <a:normAutofit/>
          </a:bodyPr>
          <a:lstStyle>
            <a:lvl1pPr marL="0" indent="0" algn="ctr">
              <a:lnSpc>
                <a:spcPct val="125000"/>
              </a:lnSpc>
              <a:buNone/>
              <a:defRPr sz="1940" b="0" i="0" spc="0" baseline="0">
                <a:latin typeface="Meie Script" pitchFamily="2" charset="77"/>
              </a:defRPr>
            </a:lvl1pPr>
            <a:lvl2pPr marL="277246" indent="0" algn="ctr">
              <a:buNone/>
              <a:defRPr>
                <a:latin typeface="Meie Script" pitchFamily="2" charset="77"/>
              </a:defRPr>
            </a:lvl2pPr>
            <a:lvl3pPr marL="554492" indent="0" algn="ctr">
              <a:buNone/>
              <a:defRPr>
                <a:latin typeface="Meie Script" pitchFamily="2" charset="77"/>
              </a:defRPr>
            </a:lvl3pPr>
            <a:lvl4pPr marL="831738" indent="0" algn="ctr">
              <a:buNone/>
              <a:defRPr>
                <a:latin typeface="Meie Script" pitchFamily="2" charset="77"/>
              </a:defRPr>
            </a:lvl4pPr>
            <a:lvl5pPr marL="1108984" indent="0" algn="ctr">
              <a:buNone/>
              <a:defRPr>
                <a:latin typeface="Meie Script" pitchFamily="2" charset="77"/>
              </a:defRPr>
            </a:lvl5pPr>
          </a:lstStyle>
          <a:p>
            <a:pPr lvl="0"/>
            <a:r>
              <a:rPr lang="en-GB"/>
              <a:t>Click to edit master title</a:t>
            </a:r>
            <a:endParaRPr lang="en-US"/>
          </a:p>
        </p:txBody>
      </p:sp>
      <p:pic>
        <p:nvPicPr>
          <p:cNvPr id="13" name="Graphic 12">
            <a:extLst>
              <a:ext uri="{FF2B5EF4-FFF2-40B4-BE49-F238E27FC236}">
                <a16:creationId xmlns:a16="http://schemas.microsoft.com/office/drawing/2014/main" id="{CD5EA369-EB43-FE3A-1349-1A7076DD97F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3" y="27946"/>
            <a:ext cx="913606" cy="740480"/>
          </a:xfrm>
          <a:prstGeom prst="rect">
            <a:avLst/>
          </a:prstGeom>
        </p:spPr>
      </p:pic>
    </p:spTree>
    <p:extLst>
      <p:ext uri="{BB962C8B-B14F-4D97-AF65-F5344CB8AC3E}">
        <p14:creationId xmlns:p14="http://schemas.microsoft.com/office/powerpoint/2010/main" val="32333213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AU_ M&amp;E Light Title plus flag and corner logo Light">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CBC405C6-442B-4A2D-886B-5F6C6A25E7AC}"/>
              </a:ext>
            </a:extLst>
          </p:cNvPr>
          <p:cNvSpPr/>
          <p:nvPr userDrawn="1"/>
        </p:nvSpPr>
        <p:spPr>
          <a:xfrm>
            <a:off x="0" y="1"/>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FF4E0"/>
          </a:solidFill>
        </p:spPr>
        <p:txBody>
          <a:bodyPr wrap="square" lIns="0" tIns="0" rIns="0" bIns="0" rtlCol="0"/>
          <a:lstStyle/>
          <a:p>
            <a:endParaRPr sz="1092"/>
          </a:p>
        </p:txBody>
      </p:sp>
      <p:pic>
        <p:nvPicPr>
          <p:cNvPr id="6" name="object 3">
            <a:extLst>
              <a:ext uri="{FF2B5EF4-FFF2-40B4-BE49-F238E27FC236}">
                <a16:creationId xmlns:a16="http://schemas.microsoft.com/office/drawing/2014/main" id="{61D32AA0-CFA0-A274-6AFF-E04108F3C8DD}"/>
              </a:ext>
            </a:extLst>
          </p:cNvPr>
          <p:cNvPicPr/>
          <p:nvPr userDrawn="1"/>
        </p:nvPicPr>
        <p:blipFill>
          <a:blip r:embed="rId2" cstate="email">
            <a:extLst>
              <a:ext uri="{28A0092B-C50C-407E-A947-70E740481C1C}">
                <a14:useLocalDpi xmlns:a14="http://schemas.microsoft.com/office/drawing/2010/main"/>
              </a:ext>
            </a:extLst>
          </a:blip>
          <a:srcRect/>
          <a:stretch/>
        </p:blipFill>
        <p:spPr>
          <a:xfrm>
            <a:off x="298075" y="414170"/>
            <a:ext cx="11653125" cy="6268851"/>
          </a:xfrm>
          <a:prstGeom prst="rect">
            <a:avLst/>
          </a:prstGeom>
        </p:spPr>
      </p:pic>
      <p:sp>
        <p:nvSpPr>
          <p:cNvPr id="7" name="Text Placeholder 14">
            <a:extLst>
              <a:ext uri="{FF2B5EF4-FFF2-40B4-BE49-F238E27FC236}">
                <a16:creationId xmlns:a16="http://schemas.microsoft.com/office/drawing/2014/main" id="{0256B696-CC84-C6D1-8BEA-2DBE97FF37E9}"/>
              </a:ext>
            </a:extLst>
          </p:cNvPr>
          <p:cNvSpPr>
            <a:spLocks noGrp="1"/>
          </p:cNvSpPr>
          <p:nvPr>
            <p:ph type="body" sz="quarter" idx="10" hasCustomPrompt="1"/>
          </p:nvPr>
        </p:nvSpPr>
        <p:spPr>
          <a:xfrm>
            <a:off x="0" y="1072405"/>
            <a:ext cx="12175048" cy="5036644"/>
          </a:xfrm>
        </p:spPr>
        <p:txBody>
          <a:bodyPr anchor="ctr">
            <a:normAutofit/>
          </a:bodyPr>
          <a:lstStyle>
            <a:lvl1pPr marL="0" indent="0" algn="ctr">
              <a:lnSpc>
                <a:spcPct val="90000"/>
              </a:lnSpc>
              <a:buNone/>
              <a:defRPr sz="5154">
                <a:solidFill>
                  <a:srgbClr val="565565"/>
                </a:solidFill>
                <a:latin typeface="Arsenica Antiqua DemiBold"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a:t>CLICK TO EDIT MASTER TITLE</a:t>
            </a:r>
          </a:p>
        </p:txBody>
      </p:sp>
      <p:sp>
        <p:nvSpPr>
          <p:cNvPr id="3" name="Text Placeholder 14">
            <a:extLst>
              <a:ext uri="{FF2B5EF4-FFF2-40B4-BE49-F238E27FC236}">
                <a16:creationId xmlns:a16="http://schemas.microsoft.com/office/drawing/2014/main" id="{E6552D62-8AB1-BC19-A6FD-B93CC6848FCC}"/>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5" name="object 7">
            <a:extLst>
              <a:ext uri="{FF2B5EF4-FFF2-40B4-BE49-F238E27FC236}">
                <a16:creationId xmlns:a16="http://schemas.microsoft.com/office/drawing/2014/main" id="{E68ED8AE-2E21-0475-7E16-9F0C544DA297}"/>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pic>
        <p:nvPicPr>
          <p:cNvPr id="8" name="Graphic 7">
            <a:extLst>
              <a:ext uri="{FF2B5EF4-FFF2-40B4-BE49-F238E27FC236}">
                <a16:creationId xmlns:a16="http://schemas.microsoft.com/office/drawing/2014/main" id="{4AD32288-8D80-1D1D-25D8-0059714B13DF}"/>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20909447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AU_ M&amp;E Editable Title Logo Slide plus subhead and Settlers Brushscript Grey">
    <p:spTree>
      <p:nvGrpSpPr>
        <p:cNvPr id="1" name=""/>
        <p:cNvGrpSpPr/>
        <p:nvPr/>
      </p:nvGrpSpPr>
      <p:grpSpPr>
        <a:xfrm>
          <a:off x="0" y="0"/>
          <a:ext cx="0" cy="0"/>
          <a:chOff x="0" y="0"/>
          <a:chExt cx="0" cy="0"/>
        </a:xfrm>
      </p:grpSpPr>
      <p:sp>
        <p:nvSpPr>
          <p:cNvPr id="11" name="object 2">
            <a:extLst>
              <a:ext uri="{FF2B5EF4-FFF2-40B4-BE49-F238E27FC236}">
                <a16:creationId xmlns:a16="http://schemas.microsoft.com/office/drawing/2014/main" id="{155BCC62-DCD0-D476-7A59-BCA3D1DFD02A}"/>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E0DEE2"/>
          </a:solidFill>
        </p:spPr>
        <p:txBody>
          <a:bodyPr wrap="square" lIns="0" tIns="0" rIns="0" bIns="0" rtlCol="0"/>
          <a:lstStyle/>
          <a:p>
            <a:endParaRPr sz="1092">
              <a:solidFill>
                <a:srgbClr val="F2EE72"/>
              </a:solidFill>
            </a:endParaRPr>
          </a:p>
        </p:txBody>
      </p:sp>
      <p:sp>
        <p:nvSpPr>
          <p:cNvPr id="3" name="object 3">
            <a:extLst>
              <a:ext uri="{FF2B5EF4-FFF2-40B4-BE49-F238E27FC236}">
                <a16:creationId xmlns:a16="http://schemas.microsoft.com/office/drawing/2014/main" id="{B37BE6D8-A139-B9AB-74CE-41B4302EF5F2}"/>
              </a:ext>
            </a:extLst>
          </p:cNvPr>
          <p:cNvSpPr txBox="1"/>
          <p:nvPr userDrawn="1"/>
        </p:nvSpPr>
        <p:spPr>
          <a:xfrm>
            <a:off x="-4393895" y="298801"/>
            <a:ext cx="20563891" cy="14008177"/>
          </a:xfrm>
          <a:prstGeom prst="rect">
            <a:avLst/>
          </a:prstGeom>
        </p:spPr>
        <p:txBody>
          <a:bodyPr vert="horz" wrap="square" lIns="0" tIns="10397" rIns="0" bIns="0" rtlCol="0">
            <a:spAutoFit/>
          </a:bodyPr>
          <a:lstStyle/>
          <a:p>
            <a:pPr marL="7701" algn="ctr">
              <a:lnSpc>
                <a:spcPct val="100000"/>
              </a:lnSpc>
              <a:spcBef>
                <a:spcPts val="82"/>
              </a:spcBef>
            </a:pPr>
            <a:r>
              <a:rPr lang="en-GB" sz="45480" kern="600" spc="-3032" baseline="0">
                <a:solidFill>
                  <a:srgbClr val="FBF78E"/>
                </a:solidFill>
                <a:latin typeface="Hacksaw"/>
                <a:cs typeface="Hacksaw"/>
              </a:rPr>
              <a:t>SETTLERS</a:t>
            </a:r>
            <a:endParaRPr sz="45480" kern="600" spc="-3032" baseline="0">
              <a:solidFill>
                <a:srgbClr val="FBF78E"/>
              </a:solidFill>
              <a:latin typeface="Hacksaw"/>
              <a:cs typeface="Hacksaw"/>
            </a:endParaRPr>
          </a:p>
        </p:txBody>
      </p:sp>
      <p:sp>
        <p:nvSpPr>
          <p:cNvPr id="7" name="Text Placeholder 14">
            <a:extLst>
              <a:ext uri="{FF2B5EF4-FFF2-40B4-BE49-F238E27FC236}">
                <a16:creationId xmlns:a16="http://schemas.microsoft.com/office/drawing/2014/main" id="{5A537BB4-35AD-36D3-76A2-1354F66DF45A}"/>
              </a:ext>
            </a:extLst>
          </p:cNvPr>
          <p:cNvSpPr>
            <a:spLocks noGrp="1"/>
          </p:cNvSpPr>
          <p:nvPr>
            <p:ph type="body" sz="quarter" idx="10" hasCustomPrompt="1"/>
          </p:nvPr>
        </p:nvSpPr>
        <p:spPr>
          <a:xfrm>
            <a:off x="10213" y="6109049"/>
            <a:ext cx="12181787" cy="748951"/>
          </a:xfrm>
        </p:spPr>
        <p:txBody>
          <a:bodyPr>
            <a:normAutofit/>
          </a:bodyPr>
          <a:lstStyle>
            <a:lvl1pPr marL="0" indent="0" algn="ctr">
              <a:buNone/>
              <a:defRPr sz="1455" spc="364" baseline="0">
                <a:solidFill>
                  <a:srgbClr val="565565"/>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a:t>CLICK TO ADD OPTIONAL SUBTITLE</a:t>
            </a:r>
          </a:p>
        </p:txBody>
      </p:sp>
      <p:sp>
        <p:nvSpPr>
          <p:cNvPr id="9" name="Text Placeholder 14">
            <a:extLst>
              <a:ext uri="{FF2B5EF4-FFF2-40B4-BE49-F238E27FC236}">
                <a16:creationId xmlns:a16="http://schemas.microsoft.com/office/drawing/2014/main" id="{0A09BDD5-ABCF-D165-84E3-289036789413}"/>
              </a:ext>
            </a:extLst>
          </p:cNvPr>
          <p:cNvSpPr>
            <a:spLocks noGrp="1"/>
          </p:cNvSpPr>
          <p:nvPr>
            <p:ph type="body" sz="quarter" idx="11" hasCustomPrompt="1"/>
          </p:nvPr>
        </p:nvSpPr>
        <p:spPr>
          <a:xfrm>
            <a:off x="24948" y="3054525"/>
            <a:ext cx="12181787" cy="748951"/>
          </a:xfrm>
        </p:spPr>
        <p:txBody>
          <a:bodyPr>
            <a:normAutofit/>
          </a:bodyPr>
          <a:lstStyle>
            <a:lvl1pPr marL="0" indent="0" algn="ctr">
              <a:buNone/>
              <a:defRPr sz="2911" spc="788" baseline="0">
                <a:solidFill>
                  <a:srgbClr val="565565"/>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a:t>CLICK TO ADD TITLE</a:t>
            </a:r>
          </a:p>
        </p:txBody>
      </p:sp>
      <p:pic>
        <p:nvPicPr>
          <p:cNvPr id="10" name="Picture 11">
            <a:extLst>
              <a:ext uri="{FF2B5EF4-FFF2-40B4-BE49-F238E27FC236}">
                <a16:creationId xmlns:a16="http://schemas.microsoft.com/office/drawing/2014/main" id="{1AB926F1-D27B-6B8A-D1E2-9CA3CD5791C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5332484" y="333486"/>
            <a:ext cx="1527032" cy="1027675"/>
          </a:xfrm>
          <a:prstGeom prst="rect">
            <a:avLst/>
          </a:prstGeom>
        </p:spPr>
      </p:pic>
    </p:spTree>
    <p:extLst>
      <p:ext uri="{BB962C8B-B14F-4D97-AF65-F5344CB8AC3E}">
        <p14:creationId xmlns:p14="http://schemas.microsoft.com/office/powerpoint/2010/main" val="41077195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AU_ M&amp;E dark thistle plus corner logo Green">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A81C0B04-0DD5-77D1-FD4E-9001E8A5AA40}"/>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8A989A"/>
          </a:solidFill>
        </p:spPr>
        <p:txBody>
          <a:bodyPr wrap="square" lIns="0" tIns="0" rIns="0" bIns="0" rtlCol="0"/>
          <a:lstStyle/>
          <a:p>
            <a:endParaRPr sz="1092"/>
          </a:p>
        </p:txBody>
      </p:sp>
      <p:pic>
        <p:nvPicPr>
          <p:cNvPr id="17" name="Picture 16">
            <a:extLst>
              <a:ext uri="{FF2B5EF4-FFF2-40B4-BE49-F238E27FC236}">
                <a16:creationId xmlns:a16="http://schemas.microsoft.com/office/drawing/2014/main" id="{33DF6A33-9D79-F676-551F-98BE46D8B09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2488627" y="795957"/>
            <a:ext cx="7247868" cy="4387857"/>
          </a:xfrm>
          <a:prstGeom prst="rect">
            <a:avLst/>
          </a:prstGeom>
        </p:spPr>
      </p:pic>
      <p:pic>
        <p:nvPicPr>
          <p:cNvPr id="8" name="Picture 7">
            <a:extLst>
              <a:ext uri="{FF2B5EF4-FFF2-40B4-BE49-F238E27FC236}">
                <a16:creationId xmlns:a16="http://schemas.microsoft.com/office/drawing/2014/main" id="{73C5121A-525D-E5B3-56E7-BA77115BC130}"/>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r="-14352"/>
          <a:stretch/>
        </p:blipFill>
        <p:spPr>
          <a:xfrm>
            <a:off x="73090" y="1468792"/>
            <a:ext cx="2786526" cy="2906635"/>
          </a:xfrm>
          <a:prstGeom prst="rect">
            <a:avLst/>
          </a:prstGeom>
        </p:spPr>
      </p:pic>
      <p:pic>
        <p:nvPicPr>
          <p:cNvPr id="11" name="Picture 10">
            <a:extLst>
              <a:ext uri="{FF2B5EF4-FFF2-40B4-BE49-F238E27FC236}">
                <a16:creationId xmlns:a16="http://schemas.microsoft.com/office/drawing/2014/main" id="{1E6107D5-2B1B-779A-D942-8A4E663F64BF}"/>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l="-2160"/>
          <a:stretch/>
        </p:blipFill>
        <p:spPr>
          <a:xfrm>
            <a:off x="9658096" y="1449002"/>
            <a:ext cx="2491543" cy="2906635"/>
          </a:xfrm>
          <a:prstGeom prst="rect">
            <a:avLst/>
          </a:prstGeom>
        </p:spPr>
      </p:pic>
      <p:sp>
        <p:nvSpPr>
          <p:cNvPr id="12" name="Text Placeholder 14">
            <a:extLst>
              <a:ext uri="{FF2B5EF4-FFF2-40B4-BE49-F238E27FC236}">
                <a16:creationId xmlns:a16="http://schemas.microsoft.com/office/drawing/2014/main" id="{899E1E03-5AE2-31DA-08D2-98AB84556832}"/>
              </a:ext>
            </a:extLst>
          </p:cNvPr>
          <p:cNvSpPr>
            <a:spLocks noGrp="1"/>
          </p:cNvSpPr>
          <p:nvPr>
            <p:ph type="body" sz="quarter" idx="13" hasCustomPrompt="1"/>
          </p:nvPr>
        </p:nvSpPr>
        <p:spPr>
          <a:xfrm>
            <a:off x="2753405" y="1257236"/>
            <a:ext cx="6685191" cy="3648533"/>
          </a:xfrm>
        </p:spPr>
        <p:txBody>
          <a:bodyPr anchor="ctr">
            <a:normAutofit/>
          </a:bodyPr>
          <a:lstStyle>
            <a:lvl1pPr marL="0" indent="0" algn="ctr">
              <a:buNone/>
              <a:defRPr sz="1940" spc="788" baseline="0">
                <a:solidFill>
                  <a:srgbClr val="565565"/>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a:t>CLICK TO ADD TEXT</a:t>
            </a:r>
          </a:p>
        </p:txBody>
      </p:sp>
      <p:sp>
        <p:nvSpPr>
          <p:cNvPr id="13" name="object 7">
            <a:extLst>
              <a:ext uri="{FF2B5EF4-FFF2-40B4-BE49-F238E27FC236}">
                <a16:creationId xmlns:a16="http://schemas.microsoft.com/office/drawing/2014/main" id="{A6A07FA1-9D74-CC8F-75CC-5D5AA0D732E5}"/>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chemeClr val="bg1"/>
          </a:solidFill>
        </p:spPr>
        <p:txBody>
          <a:bodyPr wrap="square" lIns="0" tIns="0" rIns="0" bIns="0" rtlCol="0"/>
          <a:lstStyle/>
          <a:p>
            <a:endParaRPr sz="1092">
              <a:solidFill>
                <a:schemeClr val="bg1"/>
              </a:solidFill>
            </a:endParaRPr>
          </a:p>
        </p:txBody>
      </p:sp>
      <p:sp>
        <p:nvSpPr>
          <p:cNvPr id="14" name="Text Placeholder 14">
            <a:extLst>
              <a:ext uri="{FF2B5EF4-FFF2-40B4-BE49-F238E27FC236}">
                <a16:creationId xmlns:a16="http://schemas.microsoft.com/office/drawing/2014/main" id="{6A65A796-6E0E-0D83-5441-37B57038E7B2}"/>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chemeClr val="bg1"/>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5" name="Text Placeholder 14">
            <a:extLst>
              <a:ext uri="{FF2B5EF4-FFF2-40B4-BE49-F238E27FC236}">
                <a16:creationId xmlns:a16="http://schemas.microsoft.com/office/drawing/2014/main" id="{94ECC750-0F73-4B98-EA34-5BF632323EFF}"/>
              </a:ext>
            </a:extLst>
          </p:cNvPr>
          <p:cNvSpPr>
            <a:spLocks noGrp="1"/>
          </p:cNvSpPr>
          <p:nvPr>
            <p:ph type="body" sz="quarter" idx="12" hasCustomPrompt="1"/>
          </p:nvPr>
        </p:nvSpPr>
        <p:spPr>
          <a:xfrm>
            <a:off x="0" y="568933"/>
            <a:ext cx="12175048" cy="369662"/>
          </a:xfrm>
        </p:spPr>
        <p:txBody>
          <a:bodyPr>
            <a:normAutofit/>
          </a:bodyPr>
          <a:lstStyle>
            <a:lvl1pPr marL="0" indent="0" algn="ctr">
              <a:buNone/>
              <a:defRPr sz="1364">
                <a:solidFill>
                  <a:schemeClr val="bg1"/>
                </a:solidFill>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pic>
        <p:nvPicPr>
          <p:cNvPr id="16" name="Graphic 15">
            <a:extLst>
              <a:ext uri="{FF2B5EF4-FFF2-40B4-BE49-F238E27FC236}">
                <a16:creationId xmlns:a16="http://schemas.microsoft.com/office/drawing/2014/main" id="{12A077BA-9FF7-CC2B-4E7F-79E10512CDE5}"/>
              </a:ext>
            </a:extLst>
          </p:cNvPr>
          <p:cNvPicPr>
            <a:picLocks noChangeAspect="1"/>
          </p:cNvPicPr>
          <p:nvPr userDrawn="1"/>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11236033" y="27946"/>
            <a:ext cx="913606" cy="740480"/>
          </a:xfrm>
          <a:prstGeom prst="rect">
            <a:avLst/>
          </a:prstGeom>
        </p:spPr>
      </p:pic>
    </p:spTree>
    <p:extLst>
      <p:ext uri="{BB962C8B-B14F-4D97-AF65-F5344CB8AC3E}">
        <p14:creationId xmlns:p14="http://schemas.microsoft.com/office/powerpoint/2010/main" val="42513566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AU_ M&amp;E Editable title plus Empire etching">
    <p:spTree>
      <p:nvGrpSpPr>
        <p:cNvPr id="1" name=""/>
        <p:cNvGrpSpPr/>
        <p:nvPr/>
      </p:nvGrpSpPr>
      <p:grpSpPr>
        <a:xfrm>
          <a:off x="0" y="0"/>
          <a:ext cx="0" cy="0"/>
          <a:chOff x="0" y="0"/>
          <a:chExt cx="0" cy="0"/>
        </a:xfrm>
      </p:grpSpPr>
      <p:pic>
        <p:nvPicPr>
          <p:cNvPr id="6" name="object 2">
            <a:extLst>
              <a:ext uri="{FF2B5EF4-FFF2-40B4-BE49-F238E27FC236}">
                <a16:creationId xmlns:a16="http://schemas.microsoft.com/office/drawing/2014/main" id="{7F81A146-2528-C6DE-4946-91B99636B102}"/>
              </a:ext>
            </a:extLst>
          </p:cNvPr>
          <p:cNvPicPr/>
          <p:nvPr userDrawn="1"/>
        </p:nvPicPr>
        <p:blipFill>
          <a:blip r:embed="rId2" cstate="email">
            <a:extLst>
              <a:ext uri="{BEBA8EAE-BF5A-486C-A8C5-ECC9F3942E4B}">
                <a14:imgProps xmlns:a14="http://schemas.microsoft.com/office/drawing/2010/main">
                  <a14:imgLayer r:embed="rId3">
                    <a14:imgEffect>
                      <a14:brightnessContrast bright="-10000"/>
                    </a14:imgEffect>
                  </a14:imgLayer>
                </a14:imgProps>
              </a:ext>
              <a:ext uri="{28A0092B-C50C-407E-A947-70E740481C1C}">
                <a14:useLocalDpi xmlns:a14="http://schemas.microsoft.com/office/drawing/2010/main"/>
              </a:ext>
            </a:extLst>
          </a:blip>
          <a:stretch>
            <a:fillRect/>
          </a:stretch>
        </p:blipFill>
        <p:spPr>
          <a:xfrm>
            <a:off x="4235" y="-6"/>
            <a:ext cx="12187765" cy="6858006"/>
          </a:xfrm>
          <a:prstGeom prst="rect">
            <a:avLst/>
          </a:prstGeom>
        </p:spPr>
      </p:pic>
      <p:sp>
        <p:nvSpPr>
          <p:cNvPr id="7" name="Text Placeholder 14">
            <a:extLst>
              <a:ext uri="{FF2B5EF4-FFF2-40B4-BE49-F238E27FC236}">
                <a16:creationId xmlns:a16="http://schemas.microsoft.com/office/drawing/2014/main" id="{0256B696-CC84-C6D1-8BEA-2DBE97FF37E9}"/>
              </a:ext>
            </a:extLst>
          </p:cNvPr>
          <p:cNvSpPr>
            <a:spLocks noGrp="1"/>
          </p:cNvSpPr>
          <p:nvPr>
            <p:ph type="body" sz="quarter" idx="10" hasCustomPrompt="1"/>
          </p:nvPr>
        </p:nvSpPr>
        <p:spPr>
          <a:xfrm>
            <a:off x="0" y="748951"/>
            <a:ext cx="12175048" cy="5129060"/>
          </a:xfrm>
        </p:spPr>
        <p:txBody>
          <a:bodyPr anchor="ctr">
            <a:normAutofit/>
          </a:bodyPr>
          <a:lstStyle>
            <a:lvl1pPr marL="0" indent="0" algn="ctr">
              <a:lnSpc>
                <a:spcPct val="90000"/>
              </a:lnSpc>
              <a:buNone/>
              <a:defRPr sz="5154">
                <a:solidFill>
                  <a:schemeClr val="bg1"/>
                </a:solidFill>
                <a:latin typeface="Arsenica Antiqua DemiBold"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a:t>CLICK TO EDIT MASTER TITLE</a:t>
            </a:r>
          </a:p>
        </p:txBody>
      </p:sp>
      <p:sp>
        <p:nvSpPr>
          <p:cNvPr id="4" name="Text Placeholder 14">
            <a:extLst>
              <a:ext uri="{FF2B5EF4-FFF2-40B4-BE49-F238E27FC236}">
                <a16:creationId xmlns:a16="http://schemas.microsoft.com/office/drawing/2014/main" id="{05EC3C08-B367-8805-3784-18674BBFBD86}"/>
              </a:ext>
            </a:extLst>
          </p:cNvPr>
          <p:cNvSpPr>
            <a:spLocks noGrp="1"/>
          </p:cNvSpPr>
          <p:nvPr>
            <p:ph type="body" sz="quarter" idx="11" hasCustomPrompt="1"/>
          </p:nvPr>
        </p:nvSpPr>
        <p:spPr>
          <a:xfrm>
            <a:off x="10213" y="6109049"/>
            <a:ext cx="12181787" cy="748951"/>
          </a:xfrm>
        </p:spPr>
        <p:txBody>
          <a:bodyPr>
            <a:normAutofit/>
          </a:bodyPr>
          <a:lstStyle>
            <a:lvl1pPr marL="0" indent="0" algn="ctr">
              <a:buNone/>
              <a:defRPr sz="1455" spc="364" baseline="0">
                <a:solidFill>
                  <a:schemeClr val="bg1"/>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a:t>CLICK TO ADD OPTIONAL SUBTITLE</a:t>
            </a:r>
          </a:p>
        </p:txBody>
      </p:sp>
      <p:pic>
        <p:nvPicPr>
          <p:cNvPr id="3" name="Picture 11">
            <a:extLst>
              <a:ext uri="{FF2B5EF4-FFF2-40B4-BE49-F238E27FC236}">
                <a16:creationId xmlns:a16="http://schemas.microsoft.com/office/drawing/2014/main" id="{A1FE5663-801E-84A6-8815-5939FEFDADC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5332485" y="333486"/>
            <a:ext cx="1527031" cy="1027675"/>
          </a:xfrm>
          <a:prstGeom prst="rect">
            <a:avLst/>
          </a:prstGeom>
        </p:spPr>
      </p:pic>
    </p:spTree>
    <p:extLst>
      <p:ext uri="{BB962C8B-B14F-4D97-AF65-F5344CB8AC3E}">
        <p14:creationId xmlns:p14="http://schemas.microsoft.com/office/powerpoint/2010/main" val="35856289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AU_ M&amp;E Editable Insight panel with aboriginal edging">
    <p:spTree>
      <p:nvGrpSpPr>
        <p:cNvPr id="1" name=""/>
        <p:cNvGrpSpPr/>
        <p:nvPr/>
      </p:nvGrpSpPr>
      <p:grpSpPr>
        <a:xfrm>
          <a:off x="0" y="0"/>
          <a:ext cx="0" cy="0"/>
          <a:chOff x="0" y="0"/>
          <a:chExt cx="0" cy="0"/>
        </a:xfrm>
      </p:grpSpPr>
      <p:sp>
        <p:nvSpPr>
          <p:cNvPr id="6" name="object 4">
            <a:extLst>
              <a:ext uri="{FF2B5EF4-FFF2-40B4-BE49-F238E27FC236}">
                <a16:creationId xmlns:a16="http://schemas.microsoft.com/office/drawing/2014/main" id="{B9F35030-1ABC-D673-D814-C837DE2C526F}"/>
              </a:ext>
            </a:extLst>
          </p:cNvPr>
          <p:cNvSpPr/>
          <p:nvPr/>
        </p:nvSpPr>
        <p:spPr>
          <a:xfrm>
            <a:off x="0" y="8471"/>
            <a:ext cx="12192000" cy="8086"/>
          </a:xfrm>
          <a:custGeom>
            <a:avLst/>
            <a:gdLst/>
            <a:ahLst/>
            <a:cxnLst/>
            <a:rect l="l" t="t" r="r" b="b"/>
            <a:pathLst>
              <a:path w="20104100" h="13334">
                <a:moveTo>
                  <a:pt x="0" y="12837"/>
                </a:moveTo>
                <a:lnTo>
                  <a:pt x="20104058" y="12837"/>
                </a:lnTo>
                <a:lnTo>
                  <a:pt x="20104058" y="0"/>
                </a:lnTo>
                <a:lnTo>
                  <a:pt x="0" y="0"/>
                </a:lnTo>
                <a:lnTo>
                  <a:pt x="0" y="12837"/>
                </a:lnTo>
                <a:close/>
              </a:path>
            </a:pathLst>
          </a:custGeom>
          <a:solidFill>
            <a:srgbClr val="E5E477"/>
          </a:solidFill>
        </p:spPr>
        <p:txBody>
          <a:bodyPr wrap="square" lIns="0" tIns="0" rIns="0" bIns="0" rtlCol="0"/>
          <a:lstStyle/>
          <a:p>
            <a:endParaRPr sz="1092"/>
          </a:p>
        </p:txBody>
      </p:sp>
      <p:sp>
        <p:nvSpPr>
          <p:cNvPr id="7" name="object 5">
            <a:extLst>
              <a:ext uri="{FF2B5EF4-FFF2-40B4-BE49-F238E27FC236}">
                <a16:creationId xmlns:a16="http://schemas.microsoft.com/office/drawing/2014/main" id="{13DAEB69-F4E3-0F6C-988E-BDFB70A6F69A}"/>
              </a:ext>
            </a:extLst>
          </p:cNvPr>
          <p:cNvSpPr/>
          <p:nvPr/>
        </p:nvSpPr>
        <p:spPr>
          <a:xfrm>
            <a:off x="0" y="-22444"/>
            <a:ext cx="12192000" cy="1576262"/>
          </a:xfrm>
          <a:custGeom>
            <a:avLst/>
            <a:gdLst/>
            <a:ahLst/>
            <a:cxnLst/>
            <a:rect l="l" t="t" r="r" b="b"/>
            <a:pathLst>
              <a:path w="20104100" h="2535555">
                <a:moveTo>
                  <a:pt x="20104099" y="0"/>
                </a:moveTo>
                <a:lnTo>
                  <a:pt x="0" y="0"/>
                </a:lnTo>
                <a:lnTo>
                  <a:pt x="0" y="2535367"/>
                </a:lnTo>
                <a:lnTo>
                  <a:pt x="20104099" y="2535367"/>
                </a:lnTo>
                <a:lnTo>
                  <a:pt x="20104099" y="0"/>
                </a:lnTo>
                <a:close/>
              </a:path>
            </a:pathLst>
          </a:custGeom>
          <a:solidFill>
            <a:srgbClr val="F2EE72"/>
          </a:solidFill>
        </p:spPr>
        <p:txBody>
          <a:bodyPr wrap="square" lIns="0" tIns="0" rIns="0" bIns="0" rtlCol="0"/>
          <a:lstStyle/>
          <a:p>
            <a:endParaRPr sz="1092"/>
          </a:p>
        </p:txBody>
      </p:sp>
      <p:sp>
        <p:nvSpPr>
          <p:cNvPr id="4" name="Text Placeholder 14">
            <a:extLst>
              <a:ext uri="{FF2B5EF4-FFF2-40B4-BE49-F238E27FC236}">
                <a16:creationId xmlns:a16="http://schemas.microsoft.com/office/drawing/2014/main" id="{FEE23AB1-FD3B-9506-5B3C-51FD8AD6FCC2}"/>
              </a:ext>
            </a:extLst>
          </p:cNvPr>
          <p:cNvSpPr>
            <a:spLocks noGrp="1"/>
          </p:cNvSpPr>
          <p:nvPr>
            <p:ph type="body" sz="quarter" idx="10" hasCustomPrompt="1"/>
          </p:nvPr>
        </p:nvSpPr>
        <p:spPr>
          <a:xfrm>
            <a:off x="8477" y="1072405"/>
            <a:ext cx="12175048" cy="5036644"/>
          </a:xfrm>
        </p:spPr>
        <p:txBody>
          <a:bodyPr anchor="ctr">
            <a:normAutofit/>
          </a:bodyPr>
          <a:lstStyle>
            <a:lvl1pPr marL="0" indent="0" algn="ctr">
              <a:lnSpc>
                <a:spcPct val="90000"/>
              </a:lnSpc>
              <a:buNone/>
              <a:defRPr sz="5154">
                <a:solidFill>
                  <a:srgbClr val="565565"/>
                </a:solidFill>
                <a:latin typeface="Arsenica Antiqua DemiBold"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a:t>CLICK TO EDIT MASTER TITLE</a:t>
            </a:r>
          </a:p>
        </p:txBody>
      </p:sp>
      <p:sp>
        <p:nvSpPr>
          <p:cNvPr id="13" name="Text Placeholder 14">
            <a:extLst>
              <a:ext uri="{FF2B5EF4-FFF2-40B4-BE49-F238E27FC236}">
                <a16:creationId xmlns:a16="http://schemas.microsoft.com/office/drawing/2014/main" id="{D15BC0E4-DF55-4F4A-632A-161E7435B467}"/>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4" name="object 7">
            <a:extLst>
              <a:ext uri="{FF2B5EF4-FFF2-40B4-BE49-F238E27FC236}">
                <a16:creationId xmlns:a16="http://schemas.microsoft.com/office/drawing/2014/main" id="{D1DC91E7-D1B9-4DDF-7EC2-8CB935987F10}"/>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pic>
        <p:nvPicPr>
          <p:cNvPr id="15" name="Graphic 14">
            <a:extLst>
              <a:ext uri="{FF2B5EF4-FFF2-40B4-BE49-F238E27FC236}">
                <a16:creationId xmlns:a16="http://schemas.microsoft.com/office/drawing/2014/main" id="{703C73F0-8F67-8BA8-4F2E-29EC51E75D9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1236034" y="27946"/>
            <a:ext cx="913606" cy="740480"/>
          </a:xfrm>
          <a:prstGeom prst="rect">
            <a:avLst/>
          </a:prstGeom>
        </p:spPr>
      </p:pic>
      <p:sp>
        <p:nvSpPr>
          <p:cNvPr id="2" name="object 2">
            <a:extLst>
              <a:ext uri="{FF2B5EF4-FFF2-40B4-BE49-F238E27FC236}">
                <a16:creationId xmlns:a16="http://schemas.microsoft.com/office/drawing/2014/main" id="{0DCA08D7-10CB-2829-B134-9F1B22D99A17}"/>
              </a:ext>
            </a:extLst>
          </p:cNvPr>
          <p:cNvSpPr/>
          <p:nvPr userDrawn="1"/>
        </p:nvSpPr>
        <p:spPr>
          <a:xfrm>
            <a:off x="0" y="1553704"/>
            <a:ext cx="12192000" cy="3766702"/>
          </a:xfrm>
          <a:custGeom>
            <a:avLst/>
            <a:gdLst/>
            <a:ahLst/>
            <a:cxnLst/>
            <a:rect l="l" t="t" r="r" b="b"/>
            <a:pathLst>
              <a:path w="20104100" h="6211570">
                <a:moveTo>
                  <a:pt x="0" y="6211004"/>
                </a:moveTo>
                <a:lnTo>
                  <a:pt x="20104058" y="6211004"/>
                </a:lnTo>
                <a:lnTo>
                  <a:pt x="20104058" y="0"/>
                </a:lnTo>
                <a:lnTo>
                  <a:pt x="0" y="0"/>
                </a:lnTo>
                <a:lnTo>
                  <a:pt x="0" y="6211004"/>
                </a:lnTo>
                <a:close/>
              </a:path>
            </a:pathLst>
          </a:custGeom>
          <a:solidFill>
            <a:srgbClr val="FFF4E0"/>
          </a:solidFill>
        </p:spPr>
        <p:txBody>
          <a:bodyPr wrap="square" lIns="0" tIns="0" rIns="0" bIns="0" rtlCol="0"/>
          <a:lstStyle/>
          <a:p>
            <a:endParaRPr sz="1092"/>
          </a:p>
        </p:txBody>
      </p:sp>
      <p:grpSp>
        <p:nvGrpSpPr>
          <p:cNvPr id="9" name="object 7">
            <a:extLst>
              <a:ext uri="{FF2B5EF4-FFF2-40B4-BE49-F238E27FC236}">
                <a16:creationId xmlns:a16="http://schemas.microsoft.com/office/drawing/2014/main" id="{F15859B3-3BFD-FDFD-206F-3C09685D8392}"/>
              </a:ext>
            </a:extLst>
          </p:cNvPr>
          <p:cNvGrpSpPr/>
          <p:nvPr userDrawn="1"/>
        </p:nvGrpSpPr>
        <p:grpSpPr>
          <a:xfrm>
            <a:off x="0" y="5261002"/>
            <a:ext cx="12192000" cy="1596863"/>
            <a:chOff x="0" y="8675782"/>
            <a:chExt cx="20104100" cy="2633345"/>
          </a:xfrm>
        </p:grpSpPr>
        <p:sp>
          <p:nvSpPr>
            <p:cNvPr id="10" name="object 8">
              <a:extLst>
                <a:ext uri="{FF2B5EF4-FFF2-40B4-BE49-F238E27FC236}">
                  <a16:creationId xmlns:a16="http://schemas.microsoft.com/office/drawing/2014/main" id="{8508E7BE-2DC1-8F99-9C93-BA18355CBD9A}"/>
                </a:ext>
              </a:extLst>
            </p:cNvPr>
            <p:cNvSpPr/>
            <p:nvPr/>
          </p:nvSpPr>
          <p:spPr>
            <a:xfrm>
              <a:off x="0" y="8773177"/>
              <a:ext cx="20104100" cy="2535555"/>
            </a:xfrm>
            <a:custGeom>
              <a:avLst/>
              <a:gdLst/>
              <a:ahLst/>
              <a:cxnLst/>
              <a:rect l="l" t="t" r="r" b="b"/>
              <a:pathLst>
                <a:path w="20104100" h="2535554">
                  <a:moveTo>
                    <a:pt x="20104099" y="0"/>
                  </a:moveTo>
                  <a:lnTo>
                    <a:pt x="0" y="0"/>
                  </a:lnTo>
                  <a:lnTo>
                    <a:pt x="0" y="2535367"/>
                  </a:lnTo>
                  <a:lnTo>
                    <a:pt x="20104099" y="2535367"/>
                  </a:lnTo>
                  <a:lnTo>
                    <a:pt x="20104099" y="0"/>
                  </a:lnTo>
                  <a:close/>
                </a:path>
              </a:pathLst>
            </a:custGeom>
            <a:solidFill>
              <a:srgbClr val="FBF59A"/>
            </a:solidFill>
          </p:spPr>
          <p:txBody>
            <a:bodyPr wrap="square" lIns="0" tIns="0" rIns="0" bIns="0" rtlCol="0"/>
            <a:lstStyle/>
            <a:p>
              <a:endParaRPr sz="1092"/>
            </a:p>
          </p:txBody>
        </p:sp>
        <p:pic>
          <p:nvPicPr>
            <p:cNvPr id="11" name="object 9">
              <a:extLst>
                <a:ext uri="{FF2B5EF4-FFF2-40B4-BE49-F238E27FC236}">
                  <a16:creationId xmlns:a16="http://schemas.microsoft.com/office/drawing/2014/main" id="{E7D8B897-383E-6992-F358-9C78D06CEFD6}"/>
                </a:ext>
              </a:extLst>
            </p:cNvPr>
            <p:cNvPicPr/>
            <p:nvPr/>
          </p:nvPicPr>
          <p:blipFill>
            <a:blip r:embed="rId4" cstate="email">
              <a:extLst>
                <a:ext uri="{28A0092B-C50C-407E-A947-70E740481C1C}">
                  <a14:useLocalDpi xmlns:a14="http://schemas.microsoft.com/office/drawing/2010/main"/>
                </a:ext>
              </a:extLst>
            </a:blip>
            <a:stretch>
              <a:fillRect/>
            </a:stretch>
          </p:blipFill>
          <p:spPr>
            <a:xfrm>
              <a:off x="2" y="8675782"/>
              <a:ext cx="20104098" cy="194788"/>
            </a:xfrm>
            <a:prstGeom prst="rect">
              <a:avLst/>
            </a:prstGeom>
          </p:spPr>
        </p:pic>
      </p:grpSp>
      <p:pic>
        <p:nvPicPr>
          <p:cNvPr id="18" name="object 13">
            <a:extLst>
              <a:ext uri="{FF2B5EF4-FFF2-40B4-BE49-F238E27FC236}">
                <a16:creationId xmlns:a16="http://schemas.microsoft.com/office/drawing/2014/main" id="{19EFBDD9-2FB3-5FA1-2482-6F9AB9DA7618}"/>
              </a:ext>
            </a:extLst>
          </p:cNvPr>
          <p:cNvPicPr/>
          <p:nvPr/>
        </p:nvPicPr>
        <p:blipFill>
          <a:blip r:embed="rId5" cstate="email">
            <a:extLst>
              <a:ext uri="{28A0092B-C50C-407E-A947-70E740481C1C}">
                <a14:useLocalDpi xmlns:a14="http://schemas.microsoft.com/office/drawing/2010/main"/>
              </a:ext>
            </a:extLst>
          </a:blip>
          <a:stretch>
            <a:fillRect/>
          </a:stretch>
        </p:blipFill>
        <p:spPr>
          <a:xfrm>
            <a:off x="1" y="1514775"/>
            <a:ext cx="12191999" cy="118117"/>
          </a:xfrm>
          <a:prstGeom prst="rect">
            <a:avLst/>
          </a:prstGeom>
        </p:spPr>
      </p:pic>
      <p:sp>
        <p:nvSpPr>
          <p:cNvPr id="19" name="Text Placeholder 14">
            <a:extLst>
              <a:ext uri="{FF2B5EF4-FFF2-40B4-BE49-F238E27FC236}">
                <a16:creationId xmlns:a16="http://schemas.microsoft.com/office/drawing/2014/main" id="{75072BD0-9894-DC10-BCA1-7195C974EAEA}"/>
              </a:ext>
            </a:extLst>
          </p:cNvPr>
          <p:cNvSpPr>
            <a:spLocks noGrp="1"/>
          </p:cNvSpPr>
          <p:nvPr>
            <p:ph type="body" sz="quarter" idx="12" hasCustomPrompt="1"/>
          </p:nvPr>
        </p:nvSpPr>
        <p:spPr>
          <a:xfrm>
            <a:off x="-25407" y="1537595"/>
            <a:ext cx="12175047" cy="3766702"/>
          </a:xfrm>
        </p:spPr>
        <p:txBody>
          <a:bodyPr anchor="ctr">
            <a:normAutofit/>
          </a:bodyPr>
          <a:lstStyle>
            <a:lvl1pPr marL="0" indent="0" algn="ctr">
              <a:lnSpc>
                <a:spcPct val="90000"/>
              </a:lnSpc>
              <a:buNone/>
              <a:defRPr sz="2577">
                <a:solidFill>
                  <a:srgbClr val="565565"/>
                </a:solidFill>
                <a:latin typeface="Arsenica Antiqua DemiBold"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a:t>CLICK TO EDIT MASTER TITLE</a:t>
            </a:r>
          </a:p>
        </p:txBody>
      </p:sp>
    </p:spTree>
    <p:extLst>
      <p:ext uri="{BB962C8B-B14F-4D97-AF65-F5344CB8AC3E}">
        <p14:creationId xmlns:p14="http://schemas.microsoft.com/office/powerpoint/2010/main" val="299280651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AU_ M&amp;E grid board Roundhand plus corner logo Light">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A8FBD70-5955-A23D-4F74-5740CF1962C8}"/>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FF4E0"/>
          </a:solidFill>
        </p:spPr>
        <p:txBody>
          <a:bodyPr wrap="square" lIns="0" tIns="0" rIns="0" bIns="0" rtlCol="0"/>
          <a:lstStyle/>
          <a:p>
            <a:endParaRPr sz="1092"/>
          </a:p>
        </p:txBody>
      </p:sp>
      <p:sp>
        <p:nvSpPr>
          <p:cNvPr id="3" name="Text Placeholder 14">
            <a:extLst>
              <a:ext uri="{FF2B5EF4-FFF2-40B4-BE49-F238E27FC236}">
                <a16:creationId xmlns:a16="http://schemas.microsoft.com/office/drawing/2014/main" id="{D5BBE152-02BB-144F-EF1B-440A186764E7}"/>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5" name="object 7">
            <a:extLst>
              <a:ext uri="{FF2B5EF4-FFF2-40B4-BE49-F238E27FC236}">
                <a16:creationId xmlns:a16="http://schemas.microsoft.com/office/drawing/2014/main" id="{C3BFFF19-506C-9FAD-98B1-9B946D92046D}"/>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pic>
        <p:nvPicPr>
          <p:cNvPr id="9" name="Picture 8">
            <a:extLst>
              <a:ext uri="{FF2B5EF4-FFF2-40B4-BE49-F238E27FC236}">
                <a16:creationId xmlns:a16="http://schemas.microsoft.com/office/drawing/2014/main" id="{8DEE011B-9751-CB85-4650-5B51CE244CD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406891" y="1026197"/>
            <a:ext cx="11378218" cy="5416129"/>
          </a:xfrm>
          <a:prstGeom prst="rect">
            <a:avLst/>
          </a:prstGeom>
        </p:spPr>
      </p:pic>
      <p:sp>
        <p:nvSpPr>
          <p:cNvPr id="10" name="Text Placeholder 14">
            <a:extLst>
              <a:ext uri="{FF2B5EF4-FFF2-40B4-BE49-F238E27FC236}">
                <a16:creationId xmlns:a16="http://schemas.microsoft.com/office/drawing/2014/main" id="{FA5985A8-AD5C-382F-2F41-2DA4DADA2CD8}"/>
              </a:ext>
            </a:extLst>
          </p:cNvPr>
          <p:cNvSpPr>
            <a:spLocks noGrp="1"/>
          </p:cNvSpPr>
          <p:nvPr>
            <p:ph type="body" sz="quarter" idx="10" hasCustomPrompt="1"/>
          </p:nvPr>
        </p:nvSpPr>
        <p:spPr>
          <a:xfrm>
            <a:off x="0" y="1026197"/>
            <a:ext cx="12175048" cy="5082852"/>
          </a:xfrm>
        </p:spPr>
        <p:txBody>
          <a:bodyPr anchor="ctr">
            <a:normAutofit/>
          </a:bodyPr>
          <a:lstStyle>
            <a:lvl1pPr marL="0" indent="0" algn="ctr">
              <a:lnSpc>
                <a:spcPct val="90000"/>
              </a:lnSpc>
              <a:buNone/>
              <a:defRPr sz="5154">
                <a:solidFill>
                  <a:srgbClr val="565565"/>
                </a:solidFill>
                <a:latin typeface="Meie Script" pitchFamily="2" charset="77"/>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a:t>Click to edit master title</a:t>
            </a:r>
          </a:p>
        </p:txBody>
      </p:sp>
      <p:pic>
        <p:nvPicPr>
          <p:cNvPr id="2" name="Graphic 1">
            <a:extLst>
              <a:ext uri="{FF2B5EF4-FFF2-40B4-BE49-F238E27FC236}">
                <a16:creationId xmlns:a16="http://schemas.microsoft.com/office/drawing/2014/main" id="{88B5FC9E-6FB8-1F3E-9C0A-B213BA0E827F}"/>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374494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D21CBF-27D7-1011-3901-C23DD7943F9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2F2B1FB3-6560-18D6-2DD7-5C76B01B0E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3CD5D4D-415A-920F-C041-8EC1D1D022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31EF112-1C66-408E-A110-B5ECF674A8CB}" type="datetimeFigureOut">
              <a:rPr lang="en-GB" smtClean="0"/>
              <a:t>27/08/2025</a:t>
            </a:fld>
            <a:endParaRPr lang="en-GB"/>
          </a:p>
        </p:txBody>
      </p:sp>
      <p:sp>
        <p:nvSpPr>
          <p:cNvPr id="5" name="Footer Placeholder 4">
            <a:extLst>
              <a:ext uri="{FF2B5EF4-FFF2-40B4-BE49-F238E27FC236}">
                <a16:creationId xmlns:a16="http://schemas.microsoft.com/office/drawing/2014/main" id="{91F45B88-D237-BE72-6989-8BA9FE5F03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D513387-1A84-9D7A-58DB-B74FDE5FD0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67E7FDD-9202-48CD-B778-05A8BC3C2D07}" type="slidenum">
              <a:rPr lang="en-GB" smtClean="0"/>
              <a:t>‹#›</a:t>
            </a:fld>
            <a:endParaRPr lang="en-GB"/>
          </a:p>
        </p:txBody>
      </p:sp>
    </p:spTree>
    <p:extLst>
      <p:ext uri="{BB962C8B-B14F-4D97-AF65-F5344CB8AC3E}">
        <p14:creationId xmlns:p14="http://schemas.microsoft.com/office/powerpoint/2010/main" val="10207598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26.png"/><Relationship Id="rId5" Type="http://schemas.openxmlformats.org/officeDocument/2006/relationships/image" Target="../media/image25.svg"/><Relationship Id="rId10" Type="http://schemas.openxmlformats.org/officeDocument/2006/relationships/image" Target="../media/image30.svg"/><Relationship Id="rId4" Type="http://schemas.openxmlformats.org/officeDocument/2006/relationships/image" Target="../media/image24.png"/><Relationship Id="rId9" Type="http://schemas.openxmlformats.org/officeDocument/2006/relationships/image" Target="../media/image2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8" Type="http://schemas.openxmlformats.org/officeDocument/2006/relationships/image" Target="../media/image37.svg"/><Relationship Id="rId13" Type="http://schemas.openxmlformats.org/officeDocument/2006/relationships/image" Target="../media/image42.png"/><Relationship Id="rId3" Type="http://schemas.openxmlformats.org/officeDocument/2006/relationships/image" Target="../media/image32.png"/><Relationship Id="rId7" Type="http://schemas.openxmlformats.org/officeDocument/2006/relationships/image" Target="../media/image36.png"/><Relationship Id="rId12" Type="http://schemas.openxmlformats.org/officeDocument/2006/relationships/image" Target="../media/image41.pn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35.svg"/><Relationship Id="rId11" Type="http://schemas.openxmlformats.org/officeDocument/2006/relationships/image" Target="../media/image40.svg"/><Relationship Id="rId5" Type="http://schemas.openxmlformats.org/officeDocument/2006/relationships/image" Target="../media/image34.png"/><Relationship Id="rId10" Type="http://schemas.openxmlformats.org/officeDocument/2006/relationships/image" Target="../media/image39.png"/><Relationship Id="rId4" Type="http://schemas.openxmlformats.org/officeDocument/2006/relationships/image" Target="../media/image33.svg"/><Relationship Id="rId9" Type="http://schemas.openxmlformats.org/officeDocument/2006/relationships/image" Target="../media/image38.png"/><Relationship Id="rId14" Type="http://schemas.openxmlformats.org/officeDocument/2006/relationships/image" Target="../media/image43.sv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4.xml"/><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6.xml"/><Relationship Id="rId1" Type="http://schemas.openxmlformats.org/officeDocument/2006/relationships/slideLayout" Target="../slideLayouts/slideLayout21.xml"/><Relationship Id="rId6" Type="http://schemas.microsoft.com/office/2007/relationships/hdphoto" Target="../media/hdphoto2.wdp"/><Relationship Id="rId5" Type="http://schemas.openxmlformats.org/officeDocument/2006/relationships/image" Target="../media/image47.png"/><Relationship Id="rId4" Type="http://schemas.microsoft.com/office/2007/relationships/hdphoto" Target="../media/hdphoto3.wdp"/></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992;p2">
            <a:extLst>
              <a:ext uri="{FF2B5EF4-FFF2-40B4-BE49-F238E27FC236}">
                <a16:creationId xmlns:a16="http://schemas.microsoft.com/office/drawing/2014/main" id="{6009C9AF-1F63-BF9A-AF67-B3C1F374766B}"/>
              </a:ext>
            </a:extLst>
          </p:cNvPr>
          <p:cNvSpPr txBox="1">
            <a:spLocks/>
          </p:cNvSpPr>
          <p:nvPr/>
        </p:nvSpPr>
        <p:spPr>
          <a:xfrm>
            <a:off x="412447" y="4722817"/>
            <a:ext cx="8640849" cy="2033141"/>
          </a:xfrm>
          <a:prstGeom prst="rect">
            <a:avLst/>
          </a:prstGeom>
          <a:noFill/>
          <a:ln>
            <a:noFill/>
          </a:ln>
        </p:spPr>
        <p:txBody>
          <a:bodyPr spcFirstLastPara="1" wrap="square" lIns="55440" tIns="27713" rIns="55440" bIns="27713" anchor="ctr" anchorCtr="0">
            <a:noAutofit/>
          </a:bodyPr>
          <a:lstStyle>
            <a:lvl1pPr>
              <a:defRPr sz="4400">
                <a:solidFill>
                  <a:srgbClr val="555464"/>
                </a:solidFill>
                <a:latin typeface="Arsenica Antiqua DemiBold" pitchFamily="2" charset="0"/>
                <a:ea typeface="+mj-ea"/>
                <a:cs typeface="+mj-cs"/>
              </a:defRPr>
            </a:lvl1pPr>
          </a:lstStyle>
          <a:p>
            <a:pPr algn="l" rtl="0">
              <a:lnSpc>
                <a:spcPct val="150000"/>
              </a:lnSpc>
              <a:buClr>
                <a:srgbClr val="0C0C0C"/>
              </a:buClr>
              <a:buSzPts val="2800"/>
              <a:buFont typeface="Twentieth Century"/>
              <a:buNone/>
            </a:pPr>
            <a:r>
              <a:rPr lang="en-GB" sz="3200" b="1" dirty="0">
                <a:latin typeface="Calibri" panose="020F0502020204030204" pitchFamily="34" charset="0"/>
                <a:cs typeface="Calibri" panose="020F0502020204030204" pitchFamily="34" charset="0"/>
              </a:rPr>
              <a:t>The impact of Scots settlers on the environment, agriculture and landscape of Australia</a:t>
            </a:r>
            <a:endParaRPr lang="en-GB" sz="3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127343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1402696-B0E0-72B7-AD26-B5794D7A8172}"/>
              </a:ext>
            </a:extLst>
          </p:cNvPr>
          <p:cNvSpPr>
            <a:spLocks noGrp="1"/>
          </p:cNvSpPr>
          <p:nvPr>
            <p:ph type="body" sz="quarter" idx="10"/>
          </p:nvPr>
        </p:nvSpPr>
        <p:spPr>
          <a:xfrm>
            <a:off x="405785" y="152603"/>
            <a:ext cx="10396743" cy="752542"/>
          </a:xfrm>
        </p:spPr>
        <p:txBody>
          <a:bodyPr>
            <a:normAutofit/>
          </a:bodyPr>
          <a:lstStyle/>
          <a:p>
            <a:r>
              <a:rPr lang="en-GB" sz="2911" dirty="0"/>
              <a:t>Starter Task</a:t>
            </a:r>
          </a:p>
        </p:txBody>
      </p:sp>
      <p:sp>
        <p:nvSpPr>
          <p:cNvPr id="9" name="Google Shape;1001;p3">
            <a:extLst>
              <a:ext uri="{FF2B5EF4-FFF2-40B4-BE49-F238E27FC236}">
                <a16:creationId xmlns:a16="http://schemas.microsoft.com/office/drawing/2014/main" id="{18907CB6-E6A0-2F33-0D5F-2C1CECB7D2CA}"/>
              </a:ext>
            </a:extLst>
          </p:cNvPr>
          <p:cNvSpPr txBox="1">
            <a:spLocks/>
          </p:cNvSpPr>
          <p:nvPr/>
        </p:nvSpPr>
        <p:spPr>
          <a:xfrm>
            <a:off x="393021" y="1118613"/>
            <a:ext cx="3696620" cy="5452514"/>
          </a:xfrm>
          <a:prstGeom prst="rect">
            <a:avLst/>
          </a:prstGeom>
          <a:noFill/>
          <a:ln>
            <a:noFill/>
          </a:ln>
        </p:spPr>
        <p:txBody>
          <a:bodyPr spcFirstLastPara="1" vert="horz" wrap="square" lIns="567591" tIns="45697" rIns="45697" bIns="45697" rtlCol="0" anchor="t" anchorCtr="0">
            <a:normAutofit/>
          </a:bodyPr>
          <a:lstStyle>
            <a:lvl1pPr marL="285750" indent="-285750">
              <a:lnSpc>
                <a:spcPct val="130000"/>
              </a:lnSpc>
              <a:buFont typeface="Arial" panose="020B0604020202020204" pitchFamily="34" charset="0"/>
              <a:buChar char="•"/>
              <a:defRPr sz="2400">
                <a:solidFill>
                  <a:srgbClr val="555464"/>
                </a:solidFill>
                <a:latin typeface="Gabarito" pitchFamily="2" charset="77"/>
                <a:ea typeface="+mn-ea"/>
                <a:cs typeface="+mn-cs"/>
              </a:defRPr>
            </a:lvl1pPr>
            <a:lvl2pPr marL="9144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2pPr>
            <a:lvl3pPr marL="13716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3pPr>
            <a:lvl4pPr marL="1828800" indent="-457200">
              <a:lnSpc>
                <a:spcPct val="130000"/>
              </a:lnSpc>
              <a:buFont typeface="Arial" panose="020B0604020202020204" pitchFamily="34" charset="0"/>
              <a:buChar char="•"/>
              <a:defRPr sz="2000">
                <a:solidFill>
                  <a:srgbClr val="555464"/>
                </a:solidFill>
                <a:latin typeface="Gabarito" pitchFamily="2" charset="77"/>
                <a:ea typeface="+mn-ea"/>
                <a:cs typeface="+mn-cs"/>
              </a:defRPr>
            </a:lvl4pPr>
            <a:lvl5pPr marL="2286000" indent="-457200">
              <a:lnSpc>
                <a:spcPct val="130000"/>
              </a:lnSpc>
              <a:buFont typeface="Arial" panose="020B0604020202020204" pitchFamily="34" charset="0"/>
              <a:buChar char="•"/>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indent="0" algn="r">
              <a:lnSpc>
                <a:spcPct val="90000"/>
              </a:lnSpc>
              <a:buSzPts val="2400"/>
              <a:buNone/>
            </a:pPr>
            <a:endParaRPr lang="en-GB" sz="2800" dirty="0"/>
          </a:p>
          <a:p>
            <a:pPr marL="0" indent="0" algn="r">
              <a:lnSpc>
                <a:spcPct val="90000"/>
              </a:lnSpc>
              <a:buSzPts val="2400"/>
              <a:buNone/>
            </a:pPr>
            <a:endParaRPr lang="en-GB" sz="2800" dirty="0"/>
          </a:p>
          <a:p>
            <a:pPr marL="0" indent="0" algn="r">
              <a:lnSpc>
                <a:spcPct val="90000"/>
              </a:lnSpc>
              <a:buSzPts val="2400"/>
              <a:buNone/>
            </a:pPr>
            <a:endParaRPr lang="en-GB" sz="2800" dirty="0"/>
          </a:p>
          <a:p>
            <a:pPr marL="0" indent="0" algn="r">
              <a:lnSpc>
                <a:spcPct val="90000"/>
              </a:lnSpc>
              <a:buSzPts val="2400"/>
              <a:buNone/>
            </a:pPr>
            <a:endParaRPr lang="en-GB" sz="2800" dirty="0"/>
          </a:p>
          <a:p>
            <a:pPr marL="0" indent="0" algn="r">
              <a:lnSpc>
                <a:spcPct val="90000"/>
              </a:lnSpc>
              <a:buSzPts val="2400"/>
              <a:buNone/>
            </a:pPr>
            <a:endParaRPr lang="en-GB" sz="2800" dirty="0"/>
          </a:p>
          <a:p>
            <a:pPr marL="91436" algn="r">
              <a:lnSpc>
                <a:spcPct val="90000"/>
              </a:lnSpc>
              <a:spcBef>
                <a:spcPts val="1400"/>
              </a:spcBef>
              <a:buSzPts val="2400"/>
            </a:pPr>
            <a:endParaRPr lang="en-GB" sz="1455" dirty="0"/>
          </a:p>
        </p:txBody>
      </p:sp>
      <p:pic>
        <p:nvPicPr>
          <p:cNvPr id="10" name="Picture 9">
            <a:extLst>
              <a:ext uri="{FF2B5EF4-FFF2-40B4-BE49-F238E27FC236}">
                <a16:creationId xmlns:a16="http://schemas.microsoft.com/office/drawing/2014/main" id="{8D6DC5A0-9BE2-5D93-1A1A-04665D5DD5EE}"/>
              </a:ext>
            </a:extLst>
          </p:cNvPr>
          <p:cNvPicPr>
            <a:picLocks noChangeAspect="1"/>
          </p:cNvPicPr>
          <p:nvPr/>
        </p:nvPicPr>
        <p:blipFill>
          <a:blip r:embed="rId3"/>
          <a:stretch>
            <a:fillRect/>
          </a:stretch>
        </p:blipFill>
        <p:spPr>
          <a:xfrm rot="239618">
            <a:off x="4921690" y="574263"/>
            <a:ext cx="6639568" cy="4235180"/>
          </a:xfrm>
          <a:prstGeom prst="rect">
            <a:avLst/>
          </a:prstGeom>
          <a:ln>
            <a:noFill/>
          </a:ln>
          <a:effectLst>
            <a:outerShdw blurRad="292100" dist="139700" dir="2700000" algn="tl" rotWithShape="0">
              <a:srgbClr val="333333">
                <a:alpha val="65000"/>
              </a:srgbClr>
            </a:outerShdw>
          </a:effectLst>
        </p:spPr>
      </p:pic>
      <p:sp>
        <p:nvSpPr>
          <p:cNvPr id="14" name="Text Placeholder 13">
            <a:extLst>
              <a:ext uri="{FF2B5EF4-FFF2-40B4-BE49-F238E27FC236}">
                <a16:creationId xmlns:a16="http://schemas.microsoft.com/office/drawing/2014/main" id="{D9CC3EED-630A-DE5B-BAEB-19890CF58232}"/>
              </a:ext>
            </a:extLst>
          </p:cNvPr>
          <p:cNvSpPr>
            <a:spLocks noGrp="1"/>
          </p:cNvSpPr>
          <p:nvPr>
            <p:ph type="body" sz="quarter" idx="13"/>
          </p:nvPr>
        </p:nvSpPr>
        <p:spPr>
          <a:xfrm>
            <a:off x="4991500" y="5240053"/>
            <a:ext cx="6792539" cy="1432440"/>
          </a:xfrm>
        </p:spPr>
        <p:txBody>
          <a:bodyPr>
            <a:normAutofit/>
          </a:bodyPr>
          <a:lstStyle/>
          <a:p>
            <a:pPr algn="l" rtl="0"/>
            <a:r>
              <a:rPr lang="en-GB" sz="2800" b="1" i="1" dirty="0">
                <a:solidFill>
                  <a:schemeClr val="accent5"/>
                </a:solidFill>
                <a:latin typeface="Calibri" panose="020F0502020204030204" pitchFamily="34" charset="0"/>
                <a:cs typeface="Calibri" panose="020F0502020204030204" pitchFamily="34" charset="0"/>
              </a:rPr>
              <a:t>What does this map suggest about the impact of Europeans on Australian agriculture?</a:t>
            </a:r>
          </a:p>
          <a:p>
            <a:endParaRPr lang="en-GB" sz="3275" dirty="0"/>
          </a:p>
        </p:txBody>
      </p:sp>
      <p:pic>
        <p:nvPicPr>
          <p:cNvPr id="18" name="Graphic 17" descr="Badge 1 outline">
            <a:extLst>
              <a:ext uri="{FF2B5EF4-FFF2-40B4-BE49-F238E27FC236}">
                <a16:creationId xmlns:a16="http://schemas.microsoft.com/office/drawing/2014/main" id="{419D4099-F57E-FCC8-8F64-A1FB730F93B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68891" y="1118612"/>
            <a:ext cx="752542" cy="752542"/>
          </a:xfrm>
          <a:prstGeom prst="rect">
            <a:avLst/>
          </a:prstGeom>
        </p:spPr>
      </p:pic>
      <p:pic>
        <p:nvPicPr>
          <p:cNvPr id="20" name="Graphic 19" descr="Badge outline">
            <a:extLst>
              <a:ext uri="{FF2B5EF4-FFF2-40B4-BE49-F238E27FC236}">
                <a16:creationId xmlns:a16="http://schemas.microsoft.com/office/drawing/2014/main" id="{EE62553A-6FE3-4E2E-54DF-15CAF834FED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68891" y="5171676"/>
            <a:ext cx="752542" cy="752542"/>
          </a:xfrm>
          <a:prstGeom prst="rect">
            <a:avLst/>
          </a:prstGeom>
        </p:spPr>
      </p:pic>
      <p:pic>
        <p:nvPicPr>
          <p:cNvPr id="1026" name="Picture 2">
            <a:extLst>
              <a:ext uri="{FF2B5EF4-FFF2-40B4-BE49-F238E27FC236}">
                <a16:creationId xmlns:a16="http://schemas.microsoft.com/office/drawing/2014/main" id="{B51F4453-70F5-74D6-700C-5AB5964102BF}"/>
              </a:ext>
            </a:extLst>
          </p:cNvPr>
          <p:cNvPicPr>
            <a:picLocks noChangeAspect="1" noChangeArrowheads="1"/>
          </p:cNvPicPr>
          <p:nvPr/>
        </p:nvPicPr>
        <p:blipFill>
          <a:blip r:embed="rId8" cstate="email">
            <a:duotone>
              <a:schemeClr val="accent5">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0201828" y="3290377"/>
            <a:ext cx="1115648" cy="1253311"/>
          </a:xfrm>
          <a:prstGeom prst="rect">
            <a:avLst/>
          </a:prstGeom>
          <a:noFill/>
          <a:extLst>
            <a:ext uri="{909E8E84-426E-40DD-AFC4-6F175D3DCCD1}">
              <a14:hiddenFill xmlns:a14="http://schemas.microsoft.com/office/drawing/2010/main">
                <a:solidFill>
                  <a:srgbClr val="FFFFFF"/>
                </a:solidFill>
              </a14:hiddenFill>
            </a:ext>
          </a:extLst>
        </p:spPr>
      </p:pic>
      <p:pic>
        <p:nvPicPr>
          <p:cNvPr id="6" name="Graphic 5" descr="Pencil with solid fill">
            <a:extLst>
              <a:ext uri="{FF2B5EF4-FFF2-40B4-BE49-F238E27FC236}">
                <a16:creationId xmlns:a16="http://schemas.microsoft.com/office/drawing/2014/main" id="{0244F035-B101-E613-91B8-0807CAC72D8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183096" y="2802345"/>
            <a:ext cx="980276" cy="1253311"/>
          </a:xfrm>
          <a:prstGeom prst="rect">
            <a:avLst/>
          </a:prstGeom>
          <a:effectLst>
            <a:outerShdw blurRad="50800" dist="38100" dir="5400000" algn="t" rotWithShape="0">
              <a:prstClr val="black">
                <a:alpha val="40000"/>
              </a:prstClr>
            </a:outerShdw>
          </a:effectLst>
        </p:spPr>
      </p:pic>
      <p:sp>
        <p:nvSpPr>
          <p:cNvPr id="2" name="TextBox 1">
            <a:extLst>
              <a:ext uri="{FF2B5EF4-FFF2-40B4-BE49-F238E27FC236}">
                <a16:creationId xmlns:a16="http://schemas.microsoft.com/office/drawing/2014/main" id="{1034FE1C-830D-6547-B2D2-8E23DC76CAEA}"/>
              </a:ext>
            </a:extLst>
          </p:cNvPr>
          <p:cNvSpPr txBox="1"/>
          <p:nvPr/>
        </p:nvSpPr>
        <p:spPr>
          <a:xfrm>
            <a:off x="1732547" y="1179091"/>
            <a:ext cx="2093495" cy="1813253"/>
          </a:xfrm>
          <a:prstGeom prst="rect">
            <a:avLst/>
          </a:prstGeom>
          <a:noFill/>
        </p:spPr>
        <p:txBody>
          <a:bodyPr wrap="square" rtlCol="0">
            <a:spAutoFit/>
          </a:bodyPr>
          <a:lstStyle/>
          <a:p>
            <a:r>
              <a:rPr lang="en-GB" dirty="0"/>
              <a:t>Colour, cut and stick your map following the instructions on </a:t>
            </a:r>
            <a:br>
              <a:rPr lang="en-GB" dirty="0"/>
            </a:br>
            <a:r>
              <a:rPr lang="en-GB" dirty="0"/>
              <a:t>your handout</a:t>
            </a:r>
            <a:r>
              <a:rPr lang="en-GB" sz="2183" dirty="0"/>
              <a:t>.</a:t>
            </a:r>
          </a:p>
          <a:p>
            <a:endParaRPr lang="en-US" dirty="0"/>
          </a:p>
        </p:txBody>
      </p:sp>
      <p:sp>
        <p:nvSpPr>
          <p:cNvPr id="3" name="TextBox 2">
            <a:extLst>
              <a:ext uri="{FF2B5EF4-FFF2-40B4-BE49-F238E27FC236}">
                <a16:creationId xmlns:a16="http://schemas.microsoft.com/office/drawing/2014/main" id="{7B56F971-7C16-AAAF-CC08-BE9CC1B53466}"/>
              </a:ext>
            </a:extLst>
          </p:cNvPr>
          <p:cNvSpPr txBox="1"/>
          <p:nvPr/>
        </p:nvSpPr>
        <p:spPr>
          <a:xfrm>
            <a:off x="1578823" y="5248978"/>
            <a:ext cx="2468112" cy="923330"/>
          </a:xfrm>
          <a:prstGeom prst="rect">
            <a:avLst/>
          </a:prstGeom>
          <a:noFill/>
        </p:spPr>
        <p:txBody>
          <a:bodyPr wrap="none" rtlCol="0">
            <a:spAutoFit/>
          </a:bodyPr>
          <a:lstStyle/>
          <a:p>
            <a:r>
              <a:rPr lang="en-GB" dirty="0"/>
              <a:t>Write a short response </a:t>
            </a:r>
          </a:p>
          <a:p>
            <a:r>
              <a:rPr lang="en-GB" dirty="0"/>
              <a:t>to the question:</a:t>
            </a:r>
          </a:p>
          <a:p>
            <a:endParaRPr lang="en-US" dirty="0"/>
          </a:p>
        </p:txBody>
      </p:sp>
    </p:spTree>
    <p:extLst>
      <p:ext uri="{BB962C8B-B14F-4D97-AF65-F5344CB8AC3E}">
        <p14:creationId xmlns:p14="http://schemas.microsoft.com/office/powerpoint/2010/main" val="235771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6760570-86B0-78BB-E9AC-4A2A5FB5F6EC}"/>
              </a:ext>
            </a:extLst>
          </p:cNvPr>
          <p:cNvSpPr>
            <a:spLocks noGrp="1"/>
          </p:cNvSpPr>
          <p:nvPr>
            <p:ph type="body" sz="quarter" idx="10"/>
          </p:nvPr>
        </p:nvSpPr>
        <p:spPr>
          <a:xfrm>
            <a:off x="429" y="748950"/>
            <a:ext cx="12182669" cy="5591138"/>
          </a:xfrm>
        </p:spPr>
        <p:txBody>
          <a:bodyPr>
            <a:normAutofit/>
          </a:bodyPr>
          <a:lstStyle/>
          <a:p>
            <a:br>
              <a:rPr lang="en-US" sz="4400" dirty="0"/>
            </a:br>
            <a:r>
              <a:rPr lang="en-GB" sz="4800" b="1" dirty="0">
                <a:solidFill>
                  <a:srgbClr val="8A989A"/>
                </a:solidFill>
                <a:latin typeface="Calibri" panose="020F0502020204030204" pitchFamily="34" charset="0"/>
                <a:cs typeface="Calibri" panose="020F0502020204030204" pitchFamily="34" charset="0"/>
              </a:rPr>
              <a:t>Did the introduction of </a:t>
            </a:r>
            <a:endParaRPr lang="en-US" sz="4400" dirty="0">
              <a:latin typeface="Calibri" panose="020F0502020204030204" pitchFamily="34" charset="0"/>
              <a:cs typeface="Calibri" panose="020F0502020204030204" pitchFamily="34" charset="0"/>
            </a:endParaRPr>
          </a:p>
          <a:p>
            <a:r>
              <a:rPr lang="en-GB" sz="4800" b="1" dirty="0">
                <a:solidFill>
                  <a:srgbClr val="8A989A"/>
                </a:solidFill>
                <a:latin typeface="Calibri" panose="020F0502020204030204" pitchFamily="34" charset="0"/>
                <a:cs typeface="Calibri" panose="020F0502020204030204" pitchFamily="34" charset="0"/>
              </a:rPr>
              <a:t>Merino Sheep to Australia </a:t>
            </a:r>
          </a:p>
          <a:p>
            <a:r>
              <a:rPr lang="en-GB" sz="4800" b="1" dirty="0">
                <a:solidFill>
                  <a:srgbClr val="8A989A"/>
                </a:solidFill>
                <a:latin typeface="Calibri" panose="020F0502020204030204" pitchFamily="34" charset="0"/>
                <a:cs typeface="Calibri" panose="020F0502020204030204" pitchFamily="34" charset="0"/>
              </a:rPr>
              <a:t>by Eliza Forlong represent progress?</a:t>
            </a:r>
            <a:endParaRPr lang="en-GB" sz="4400" dirty="0">
              <a:latin typeface="Calibri" panose="020F0502020204030204" pitchFamily="34" charset="0"/>
              <a:cs typeface="Calibri" panose="020F0502020204030204" pitchFamily="34" charset="0"/>
            </a:endParaRPr>
          </a:p>
          <a:p>
            <a:endParaRPr lang="en-GB" sz="4366" dirty="0">
              <a:solidFill>
                <a:srgbClr val="8A989A"/>
              </a:solidFill>
            </a:endParaRPr>
          </a:p>
        </p:txBody>
      </p:sp>
    </p:spTree>
    <p:extLst>
      <p:ext uri="{BB962C8B-B14F-4D97-AF65-F5344CB8AC3E}">
        <p14:creationId xmlns:p14="http://schemas.microsoft.com/office/powerpoint/2010/main" val="1759043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35B92E7-998D-FD88-B876-6E6574266903}"/>
              </a:ext>
            </a:extLst>
          </p:cNvPr>
          <p:cNvSpPr>
            <a:spLocks noGrp="1"/>
          </p:cNvSpPr>
          <p:nvPr>
            <p:ph type="body" sz="quarter" idx="10"/>
          </p:nvPr>
        </p:nvSpPr>
        <p:spPr>
          <a:xfrm>
            <a:off x="412447" y="148250"/>
            <a:ext cx="10396743" cy="508285"/>
          </a:xfrm>
        </p:spPr>
        <p:txBody>
          <a:bodyPr>
            <a:normAutofit/>
          </a:bodyPr>
          <a:lstStyle/>
          <a:p>
            <a:r>
              <a:rPr lang="en-GB" sz="2400" dirty="0">
                <a:latin typeface="Calibri" panose="020F0502020204030204" pitchFamily="34" charset="0"/>
                <a:cs typeface="Calibri" panose="020F0502020204030204" pitchFamily="34" charset="0"/>
              </a:rPr>
              <a:t>Impact of Scots on Australia</a:t>
            </a:r>
          </a:p>
        </p:txBody>
      </p:sp>
      <p:sp>
        <p:nvSpPr>
          <p:cNvPr id="6" name="TextBox 5">
            <a:extLst>
              <a:ext uri="{FF2B5EF4-FFF2-40B4-BE49-F238E27FC236}">
                <a16:creationId xmlns:a16="http://schemas.microsoft.com/office/drawing/2014/main" id="{3162257F-8802-B9B2-550B-5BF64467FFD4}"/>
              </a:ext>
            </a:extLst>
          </p:cNvPr>
          <p:cNvSpPr txBox="1"/>
          <p:nvPr/>
        </p:nvSpPr>
        <p:spPr>
          <a:xfrm>
            <a:off x="1250429" y="1146530"/>
            <a:ext cx="9691141" cy="4647426"/>
          </a:xfrm>
          <a:prstGeom prst="rect">
            <a:avLst/>
          </a:prstGeom>
          <a:noFill/>
        </p:spPr>
        <p:txBody>
          <a:bodyPr wrap="square">
            <a:spAutoFit/>
          </a:bodyPr>
          <a:lstStyle/>
          <a:p>
            <a:r>
              <a:rPr lang="en-GB" sz="3200" b="1" dirty="0">
                <a:latin typeface="Calibri" panose="020F0502020204030204" pitchFamily="34" charset="0"/>
                <a:cs typeface="Calibri" panose="020F0502020204030204" pitchFamily="34" charset="0"/>
              </a:rPr>
              <a:t>Learning Intention</a:t>
            </a:r>
          </a:p>
          <a:p>
            <a:pPr marL="346558" indent="-346558">
              <a:buFont typeface="Arial" panose="020B0604020202020204" pitchFamily="34" charset="0"/>
              <a:buChar char="•"/>
            </a:pPr>
            <a:r>
              <a:rPr lang="en-GB" sz="3200" dirty="0">
                <a:latin typeface="Calibri" panose="020F0502020204030204" pitchFamily="34" charset="0"/>
                <a:ea typeface="Twentieth Century"/>
                <a:cs typeface="Calibri" panose="020F0502020204030204" pitchFamily="34" charset="0"/>
                <a:sym typeface="Twentieth Century"/>
              </a:rPr>
              <a:t>Explore the impact of Scottish settlers on the environment, agriculture and landscape of Australia</a:t>
            </a:r>
          </a:p>
          <a:p>
            <a:pPr marL="346558" indent="-346558">
              <a:buFont typeface="Arial" panose="020B0604020202020204" pitchFamily="34" charset="0"/>
              <a:buChar char="•"/>
            </a:pPr>
            <a:endParaRPr lang="en-GB" sz="3200" dirty="0">
              <a:latin typeface="Calibri" panose="020F0502020204030204" pitchFamily="34" charset="0"/>
              <a:ea typeface="Twentieth Century"/>
              <a:cs typeface="Calibri" panose="020F0502020204030204" pitchFamily="34" charset="0"/>
              <a:sym typeface="Twentieth Century"/>
            </a:endParaRPr>
          </a:p>
          <a:p>
            <a:r>
              <a:rPr lang="en-GB" sz="3200" b="1" dirty="0">
                <a:latin typeface="Calibri" panose="020F0502020204030204" pitchFamily="34" charset="0"/>
                <a:ea typeface="Arial Narrow"/>
                <a:cs typeface="Calibri" panose="020F0502020204030204" pitchFamily="34" charset="0"/>
                <a:sym typeface="Arial Narrow"/>
              </a:rPr>
              <a:t>Success Criteria</a:t>
            </a:r>
          </a:p>
          <a:p>
            <a:pPr marL="346558" indent="-346558">
              <a:buFont typeface="Arial" panose="020B0604020202020204" pitchFamily="34" charset="0"/>
              <a:buChar char="•"/>
            </a:pPr>
            <a:r>
              <a:rPr lang="en-GB" sz="3200" dirty="0">
                <a:latin typeface="Calibri" panose="020F0502020204030204" pitchFamily="34" charset="0"/>
                <a:ea typeface="Arial Narrow"/>
                <a:cs typeface="Calibri" panose="020F0502020204030204" pitchFamily="34" charset="0"/>
                <a:sym typeface="Arial Narrow"/>
              </a:rPr>
              <a:t>How fully does Source A explain the impact of Scots on Australia?</a:t>
            </a:r>
          </a:p>
          <a:p>
            <a:pPr marL="346558" indent="-346558">
              <a:buFont typeface="Arial" panose="020B0604020202020204" pitchFamily="34" charset="0"/>
              <a:buChar char="•"/>
            </a:pPr>
            <a:endParaRPr lang="en-GB" sz="3600" dirty="0">
              <a:latin typeface="Calibri" panose="020F0502020204030204" pitchFamily="34" charset="0"/>
              <a:ea typeface="Arial Narrow"/>
              <a:cs typeface="Calibri" panose="020F0502020204030204" pitchFamily="34" charset="0"/>
              <a:sym typeface="Arial Narrow"/>
            </a:endParaRPr>
          </a:p>
          <a:p>
            <a:pPr marL="346558" indent="-346558">
              <a:buFont typeface="Arial" panose="020B0604020202020204" pitchFamily="34" charset="0"/>
              <a:buChar char="•"/>
            </a:pPr>
            <a:endParaRPr lang="en-GB" sz="3600" dirty="0">
              <a:latin typeface="Gabarito" panose="020B0604020202020204" charset="0"/>
              <a:ea typeface="Arial Narrow"/>
              <a:cs typeface="Arial Narrow"/>
              <a:sym typeface="Arial Narrow"/>
            </a:endParaRPr>
          </a:p>
        </p:txBody>
      </p:sp>
    </p:spTree>
    <p:extLst>
      <p:ext uri="{BB962C8B-B14F-4D97-AF65-F5344CB8AC3E}">
        <p14:creationId xmlns:p14="http://schemas.microsoft.com/office/powerpoint/2010/main" val="379190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A82712E3-BBA3-7D26-BFDF-EFE136BDC959}"/>
              </a:ext>
            </a:extLst>
          </p:cNvPr>
          <p:cNvSpPr>
            <a:spLocks noGrp="1"/>
          </p:cNvSpPr>
          <p:nvPr>
            <p:ph type="body" sz="quarter" idx="13"/>
          </p:nvPr>
        </p:nvSpPr>
        <p:spPr>
          <a:xfrm>
            <a:off x="6003585" y="70122"/>
            <a:ext cx="4354140" cy="739323"/>
          </a:xfrm>
        </p:spPr>
        <p:txBody>
          <a:bodyPr/>
          <a:lstStyle/>
          <a:p>
            <a:r>
              <a:rPr lang="en-GB" dirty="0"/>
              <a:t>Task 2</a:t>
            </a:r>
          </a:p>
        </p:txBody>
      </p:sp>
      <p:sp>
        <p:nvSpPr>
          <p:cNvPr id="10" name="Text Placeholder 9">
            <a:extLst>
              <a:ext uri="{FF2B5EF4-FFF2-40B4-BE49-F238E27FC236}">
                <a16:creationId xmlns:a16="http://schemas.microsoft.com/office/drawing/2014/main" id="{8D1FA92C-1674-D00D-D0B9-071091513C2D}"/>
              </a:ext>
            </a:extLst>
          </p:cNvPr>
          <p:cNvSpPr>
            <a:spLocks noGrp="1"/>
          </p:cNvSpPr>
          <p:nvPr>
            <p:ph type="body" sz="quarter" idx="15"/>
          </p:nvPr>
        </p:nvSpPr>
        <p:spPr>
          <a:xfrm rot="21370705">
            <a:off x="1212309" y="5667111"/>
            <a:ext cx="6310176" cy="713967"/>
          </a:xfrm>
        </p:spPr>
        <p:txBody>
          <a:bodyPr>
            <a:normAutofit fontScale="92500"/>
          </a:bodyPr>
          <a:lstStyle/>
          <a:p>
            <a:r>
              <a:rPr lang="en-US" sz="2426" b="1" dirty="0">
                <a:latin typeface="Aptos"/>
              </a:rPr>
              <a:t>Source A:  </a:t>
            </a:r>
            <a:r>
              <a:rPr lang="en-US" sz="2426" i="1" dirty="0"/>
              <a:t>Australian Dictionary of Biography </a:t>
            </a:r>
            <a:r>
              <a:rPr lang="en-US" sz="2426" dirty="0"/>
              <a:t>(2005)</a:t>
            </a:r>
            <a:endParaRPr lang="en-GB" sz="2426" dirty="0"/>
          </a:p>
        </p:txBody>
      </p:sp>
      <p:pic>
        <p:nvPicPr>
          <p:cNvPr id="2" name="Content Placeholder 8" descr="undefined">
            <a:extLst>
              <a:ext uri="{FF2B5EF4-FFF2-40B4-BE49-F238E27FC236}">
                <a16:creationId xmlns:a16="http://schemas.microsoft.com/office/drawing/2014/main" id="{6BFC8267-FF89-0145-0E9D-FDB8A7F23681}"/>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5629" b="97186" l="7625" r="90000">
                        <a14:foregroundMark x1="18875" y1="72983" x2="18250" y2="87805"/>
                        <a14:foregroundMark x1="18250" y1="87805" x2="28875" y2="92683"/>
                        <a14:foregroundMark x1="28875" y1="92683" x2="52625" y2="97186"/>
                        <a14:foregroundMark x1="52625" y1="97186" x2="66375" y2="90338"/>
                        <a14:foregroundMark x1="66375" y1="90338" x2="70000" y2="53189"/>
                        <a14:foregroundMark x1="70000" y1="53189" x2="68250" y2="50188"/>
                        <a14:foregroundMark x1="15750" y1="81989" x2="15000" y2="91370"/>
                        <a14:foregroundMark x1="15000" y1="91370" x2="53000" y2="98874"/>
                        <a14:foregroundMark x1="53000" y1="98874" x2="67375" y2="92964"/>
                        <a14:foregroundMark x1="67375" y1="92964" x2="75750" y2="63508"/>
                        <a14:foregroundMark x1="75750" y1="63508" x2="75625" y2="62289"/>
                        <a14:foregroundMark x1="12000" y1="83021" x2="23750" y2="92777"/>
                        <a14:foregroundMark x1="23750" y1="92777" x2="60875" y2="97186"/>
                        <a14:foregroundMark x1="60875" y1="97186" x2="71875" y2="89587"/>
                        <a14:foregroundMark x1="71875" y1="89587" x2="73500" y2="85647"/>
                        <a14:foregroundMark x1="66125" y1="8255" x2="66375" y2="58443"/>
                        <a14:foregroundMark x1="71375" y1="5722" x2="68000" y2="8537"/>
                        <a14:foregroundMark x1="61250" y1="7317" x2="63875" y2="11257"/>
                        <a14:foregroundMark x1="61250" y1="5629" x2="67500" y2="7036"/>
                        <a14:foregroundMark x1="48375" y1="55253" x2="29625" y2="54690"/>
                        <a14:foregroundMark x1="29625" y1="54690" x2="18875" y2="58818"/>
                        <a14:foregroundMark x1="18875" y1="58818" x2="19875" y2="68386"/>
                        <a14:foregroundMark x1="19875" y1="68386" x2="20375" y2="68574"/>
                        <a14:foregroundMark x1="77750" y1="81707" x2="72750" y2="86585"/>
                        <a14:foregroundMark x1="11375" y1="83302" x2="7750" y2="88368"/>
                        <a14:foregroundMark x1="8250" y1="92120" x2="12375" y2="94747"/>
                        <a14:foregroundMark x1="8625" y1="94278" x2="9625" y2="95966"/>
                        <a14:foregroundMark x1="7625" y1="92214" x2="7625" y2="93715"/>
                        <a14:foregroundMark x1="69875" y1="12008" x2="69500" y2="11820"/>
                        <a14:foregroundMark x1="54125" y1="20732" x2="52750" y2="26735"/>
                        <a14:foregroundMark x1="53250" y1="30863" x2="53500" y2="27486"/>
                        <a14:foregroundMark x1="54000" y1="33959" x2="54250" y2="30582"/>
                        <a14:foregroundMark x1="73000" y1="30582" x2="72625" y2="29925"/>
                        <a14:backgroundMark x1="58250" y1="16698" x2="57250" y2="13696"/>
                        <a14:backgroundMark x1="57375" y1="11632" x2="56875" y2="10882"/>
                        <a14:backgroundMark x1="58125" y1="12852" x2="57625" y2="11914"/>
                        <a14:backgroundMark x1="72250" y1="11538" x2="75500" y2="8630"/>
                        <a14:backgroundMark x1="74625" y1="9006" x2="75125" y2="8537"/>
                        <a14:backgroundMark x1="74625" y1="8724" x2="74625" y2="8724"/>
                        <a14:backgroundMark x1="66875" y1="4690" x2="66250" y2="4784"/>
                        <a14:backgroundMark x1="69750" y1="17073" x2="70375" y2="17730"/>
                        <a14:backgroundMark x1="59500" y1="16979" x2="58750" y2="16510"/>
                        <a14:backgroundMark x1="55750" y1="18856" x2="55125" y2="18668"/>
                        <a14:backgroundMark x1="51625" y1="37899" x2="48625" y2="26642"/>
                        <a14:backgroundMark x1="56375" y1="18386" x2="56375" y2="18386"/>
                      </a14:backgroundRemoval>
                    </a14:imgEffect>
                  </a14:imgLayer>
                </a14:imgProps>
              </a:ext>
            </a:extLst>
          </a:blip>
          <a:stretch>
            <a:fillRect/>
          </a:stretch>
        </p:blipFill>
        <p:spPr>
          <a:xfrm>
            <a:off x="7251194" y="439783"/>
            <a:ext cx="5458868" cy="6418217"/>
          </a:xfrm>
          <a:prstGeom prst="rect">
            <a:avLst/>
          </a:prstGeom>
          <a:effectLst>
            <a:outerShdw blurRad="50800" dist="38100" dir="18900000" algn="bl" rotWithShape="0">
              <a:prstClr val="black">
                <a:alpha val="40000"/>
              </a:prstClr>
            </a:outerShdw>
          </a:effectLst>
        </p:spPr>
      </p:pic>
      <p:sp>
        <p:nvSpPr>
          <p:cNvPr id="7" name="Text Placeholder 6">
            <a:extLst>
              <a:ext uri="{FF2B5EF4-FFF2-40B4-BE49-F238E27FC236}">
                <a16:creationId xmlns:a16="http://schemas.microsoft.com/office/drawing/2014/main" id="{95A054C8-551C-2602-402E-86F3075B44C7}"/>
              </a:ext>
            </a:extLst>
          </p:cNvPr>
          <p:cNvSpPr>
            <a:spLocks noGrp="1"/>
          </p:cNvSpPr>
          <p:nvPr>
            <p:ph type="body" sz="quarter" idx="12"/>
          </p:nvPr>
        </p:nvSpPr>
        <p:spPr>
          <a:xfrm>
            <a:off x="7528441" y="664727"/>
            <a:ext cx="2782295" cy="4186666"/>
          </a:xfrm>
        </p:spPr>
        <p:txBody>
          <a:bodyPr/>
          <a:lstStyle/>
          <a:p>
            <a:pPr algn="l"/>
            <a:r>
              <a:rPr lang="en-US" sz="2426" b="1" dirty="0">
                <a:ln>
                  <a:solidFill>
                    <a:schemeClr val="bg2">
                      <a:lumMod val="50000"/>
                    </a:schemeClr>
                  </a:solidFill>
                </a:ln>
              </a:rPr>
              <a:t>In three words </a:t>
            </a:r>
            <a:r>
              <a:rPr lang="en-US" sz="2183" dirty="0"/>
              <a:t>summarise how Eliza Forlong and her family contributed to the development of Australia</a:t>
            </a:r>
          </a:p>
          <a:p>
            <a:pPr algn="l">
              <a:lnSpc>
                <a:spcPct val="110000"/>
              </a:lnSpc>
              <a:buFont typeface="Arial" panose="05050102010706020507" pitchFamily="18" charset="2"/>
              <a:buChar char="•"/>
            </a:pPr>
            <a:endParaRPr lang="en-GB" sz="2426" kern="100" dirty="0"/>
          </a:p>
          <a:p>
            <a:pPr lvl="0" algn="l">
              <a:lnSpc>
                <a:spcPct val="110000"/>
              </a:lnSpc>
              <a:buFont typeface="Arial" panose="05050102010706020507" pitchFamily="18" charset="2"/>
              <a:buChar char="•"/>
            </a:pPr>
            <a:endParaRPr lang="en-GB" sz="2183" dirty="0"/>
          </a:p>
        </p:txBody>
      </p:sp>
      <p:sp>
        <p:nvSpPr>
          <p:cNvPr id="4" name="TextBox 3">
            <a:extLst>
              <a:ext uri="{FF2B5EF4-FFF2-40B4-BE49-F238E27FC236}">
                <a16:creationId xmlns:a16="http://schemas.microsoft.com/office/drawing/2014/main" id="{C9EEBCC9-8977-4743-570F-81AE6EE5E6B5}"/>
              </a:ext>
            </a:extLst>
          </p:cNvPr>
          <p:cNvSpPr txBox="1"/>
          <p:nvPr/>
        </p:nvSpPr>
        <p:spPr>
          <a:xfrm rot="21355657">
            <a:off x="886525" y="868555"/>
            <a:ext cx="6688010" cy="5016758"/>
          </a:xfrm>
          <a:prstGeom prst="rect">
            <a:avLst/>
          </a:prstGeom>
          <a:noFill/>
        </p:spPr>
        <p:txBody>
          <a:bodyPr wrap="square">
            <a:spAutoFit/>
          </a:bodyPr>
          <a:lstStyle/>
          <a:p>
            <a:r>
              <a:rPr lang="en-GB" sz="2000" b="1" dirty="0">
                <a:latin typeface="Calibri" panose="020F0502020204030204" pitchFamily="34" charset="0"/>
                <a:cs typeface="Calibri" panose="020F0502020204030204" pitchFamily="34" charset="0"/>
              </a:rPr>
              <a:t>Eliza </a:t>
            </a:r>
            <a:r>
              <a:rPr lang="en-GB" sz="2000" b="1" dirty="0" err="1">
                <a:latin typeface="Calibri" panose="020F0502020204030204" pitchFamily="34" charset="0"/>
                <a:cs typeface="Calibri" panose="020F0502020204030204" pitchFamily="34" charset="0"/>
              </a:rPr>
              <a:t>Forlong</a:t>
            </a:r>
            <a:r>
              <a:rPr lang="en-GB" sz="2000" b="1" dirty="0">
                <a:latin typeface="Calibri" panose="020F0502020204030204" pitchFamily="34" charset="0"/>
                <a:cs typeface="Calibri" panose="020F0502020204030204" pitchFamily="34" charset="0"/>
              </a:rPr>
              <a:t>, pastoralist, is often regarded as the ‘mother of the Australian fine wool industry’. </a:t>
            </a:r>
            <a:r>
              <a:rPr lang="en-GB" sz="2000" dirty="0">
                <a:latin typeface="Calibri" panose="020F0502020204030204" pitchFamily="34" charset="0"/>
                <a:cs typeface="Calibri" panose="020F0502020204030204" pitchFamily="34" charset="0"/>
              </a:rPr>
              <a:t>Aware that fine wool from merino sheep in the German kingdom of Saxony was bringing the highest prices, </a:t>
            </a:r>
            <a:r>
              <a:rPr lang="en-GB" sz="2000" dirty="0" err="1">
                <a:latin typeface="Calibri" panose="020F0502020204030204" pitchFamily="34" charset="0"/>
                <a:cs typeface="Calibri" panose="020F0502020204030204" pitchFamily="34" charset="0"/>
              </a:rPr>
              <a:t>Forlong</a:t>
            </a:r>
            <a:r>
              <a:rPr lang="en-GB" sz="2000" dirty="0">
                <a:latin typeface="Calibri" panose="020F0502020204030204" pitchFamily="34" charset="0"/>
                <a:cs typeface="Calibri" panose="020F0502020204030204" pitchFamily="34" charset="0"/>
              </a:rPr>
              <a:t> went to Leipzig to study methods of sheep rearing and wool preparation. In 1828-30 Eliza walked through Saxony selecting and buying sheep for shipping to Australia. In 1831 Eliza settled with her husband and children in Van Diemen's Land at Kenilworth, near Campbell Town. They built sheep houses in the Saxon style, wells, a farmhouse and outbuildings. Their expertise was enhanced by the use of an instrument to measure wool. Never content with the size and situation of their land grants, the family conducted a war of letters with colonial officials. Although Eliza's pioneering and managerial skills were outstanding, it was her ability to select sheep that was special. The </a:t>
            </a:r>
            <a:r>
              <a:rPr lang="en-GB" sz="2000" dirty="0" err="1">
                <a:latin typeface="Calibri" panose="020F0502020204030204" pitchFamily="34" charset="0"/>
                <a:cs typeface="Calibri" panose="020F0502020204030204" pitchFamily="34" charset="0"/>
              </a:rPr>
              <a:t>Forlongs</a:t>
            </a:r>
            <a:r>
              <a:rPr lang="en-GB" sz="2000" dirty="0">
                <a:latin typeface="Calibri" panose="020F0502020204030204" pitchFamily="34" charset="0"/>
                <a:cs typeface="Calibri" panose="020F0502020204030204" pitchFamily="34" charset="0"/>
              </a:rPr>
              <a:t>' Saxon merinos were greatly sought after by breeders of fine-wooled sheep.</a:t>
            </a:r>
          </a:p>
        </p:txBody>
      </p:sp>
    </p:spTree>
    <p:extLst>
      <p:ext uri="{BB962C8B-B14F-4D97-AF65-F5344CB8AC3E}">
        <p14:creationId xmlns:p14="http://schemas.microsoft.com/office/powerpoint/2010/main" val="38679917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4D9FCCA-3A2E-8FAB-2FCC-B39169115EB7}"/>
              </a:ext>
            </a:extLst>
          </p:cNvPr>
          <p:cNvSpPr txBox="1">
            <a:spLocks/>
          </p:cNvSpPr>
          <p:nvPr/>
        </p:nvSpPr>
        <p:spPr>
          <a:xfrm>
            <a:off x="6096000" y="471704"/>
            <a:ext cx="4713190" cy="803823"/>
          </a:xfrm>
          <a:prstGeom prst="rect">
            <a:avLst/>
          </a:prstGeom>
        </p:spPr>
        <p:txBody>
          <a:bodyPr vert="horz" lIns="55449" tIns="27725" rIns="55449" bIns="27725" rtlCol="0" anchor="ctr">
            <a:normAutofit/>
          </a:bodyPr>
          <a:lstStyle>
            <a:lvl1pPr>
              <a:defRPr sz="4400">
                <a:solidFill>
                  <a:srgbClr val="555464"/>
                </a:solidFill>
                <a:latin typeface="Arsenica Antiqua DemiBold" pitchFamily="2" charset="0"/>
                <a:ea typeface="+mj-ea"/>
                <a:cs typeface="+mj-cs"/>
              </a:defRPr>
            </a:lvl1pPr>
          </a:lstStyle>
          <a:p>
            <a:r>
              <a:rPr lang="en-US" sz="2800" b="1" dirty="0">
                <a:latin typeface="Calibri" panose="020F0502020204030204" pitchFamily="34" charset="0"/>
                <a:cs typeface="Calibri" panose="020F0502020204030204" pitchFamily="34" charset="0"/>
              </a:rPr>
              <a:t>Task 1:  </a:t>
            </a:r>
            <a:r>
              <a:rPr lang="en-GB" sz="2800" b="1" dirty="0">
                <a:latin typeface="Calibri" panose="020F0502020204030204" pitchFamily="34" charset="0"/>
                <a:cs typeface="Calibri" panose="020F0502020204030204" pitchFamily="34" charset="0"/>
              </a:rPr>
              <a:t>GUIDED READING</a:t>
            </a:r>
            <a:endParaRPr lang="en-US" sz="2800" b="1" dirty="0">
              <a:latin typeface="Calibri" panose="020F0502020204030204" pitchFamily="34" charset="0"/>
              <a:cs typeface="Calibri" panose="020F0502020204030204" pitchFamily="34" charset="0"/>
            </a:endParaRPr>
          </a:p>
        </p:txBody>
      </p:sp>
      <p:sp>
        <p:nvSpPr>
          <p:cNvPr id="7" name="Rectangle 6">
            <a:extLst>
              <a:ext uri="{FF2B5EF4-FFF2-40B4-BE49-F238E27FC236}">
                <a16:creationId xmlns:a16="http://schemas.microsoft.com/office/drawing/2014/main" id="{3CECBB0A-A2EC-DC53-A04C-E1FB5F52F405}"/>
              </a:ext>
            </a:extLst>
          </p:cNvPr>
          <p:cNvSpPr/>
          <p:nvPr/>
        </p:nvSpPr>
        <p:spPr>
          <a:xfrm>
            <a:off x="6096000" y="1349652"/>
            <a:ext cx="5960800" cy="1986934"/>
          </a:xfrm>
          <a:prstGeom prst="rect">
            <a:avLst/>
          </a:prstGeom>
          <a:gradFill flip="none" rotWithShape="1">
            <a:gsLst>
              <a:gs pos="0">
                <a:srgbClr val="DBF6F5">
                  <a:alpha val="65000"/>
                </a:srgbClr>
              </a:gs>
              <a:gs pos="74000">
                <a:schemeClr val="accent1">
                  <a:lumMod val="45000"/>
                  <a:lumOff val="55000"/>
                </a:schemeClr>
              </a:gs>
              <a:gs pos="83000">
                <a:schemeClr val="accent1">
                  <a:lumMod val="45000"/>
                  <a:lumOff val="55000"/>
                </a:schemeClr>
              </a:gs>
              <a:gs pos="100000">
                <a:schemeClr val="accent1">
                  <a:lumMod val="30000"/>
                  <a:lumOff val="70000"/>
                </a:schemeClr>
              </a:gs>
            </a:gsLst>
            <a:lin ang="0" scaled="1"/>
            <a:tileRect/>
          </a:gradFill>
          <a:ln>
            <a:noFill/>
          </a:ln>
          <a:effectLst>
            <a:softEdge rad="127000"/>
          </a:effectLst>
        </p:spPr>
        <p:style>
          <a:lnRef idx="2">
            <a:schemeClr val="accent1">
              <a:shade val="15000"/>
            </a:schemeClr>
          </a:lnRef>
          <a:fillRef idx="1">
            <a:schemeClr val="accent1"/>
          </a:fillRef>
          <a:effectRef idx="0">
            <a:schemeClr val="accent1"/>
          </a:effectRef>
          <a:fontRef idx="minor">
            <a:schemeClr val="lt1"/>
          </a:fontRef>
        </p:style>
        <p:txBody>
          <a:bodyPr rIns="152813" rtlCol="0" anchor="ctr"/>
          <a:lstStyle/>
          <a:p>
            <a:pPr algn="r" rtl="0"/>
            <a:r>
              <a:rPr lang="en-GB" sz="2400" dirty="0">
                <a:solidFill>
                  <a:schemeClr val="tx1"/>
                </a:solidFill>
                <a:latin typeface="Calibri" panose="020F0502020204030204" pitchFamily="34" charset="0"/>
                <a:ea typeface="Twentieth Century"/>
                <a:cs typeface="Calibri" panose="020F0502020204030204" pitchFamily="34" charset="0"/>
                <a:sym typeface="Twentieth Century"/>
              </a:rPr>
              <a:t>George Grey was an explorer in </a:t>
            </a:r>
          </a:p>
          <a:p>
            <a:pPr algn="r" rtl="0"/>
            <a:r>
              <a:rPr lang="en-GB" sz="2400" dirty="0">
                <a:solidFill>
                  <a:schemeClr val="tx1"/>
                </a:solidFill>
                <a:latin typeface="Calibri" panose="020F0502020204030204" pitchFamily="34" charset="0"/>
                <a:ea typeface="Twentieth Century"/>
                <a:cs typeface="Calibri" panose="020F0502020204030204" pitchFamily="34" charset="0"/>
                <a:sym typeface="Twentieth Century"/>
              </a:rPr>
              <a:t>Western Australia in the 1830s. </a:t>
            </a:r>
          </a:p>
          <a:p>
            <a:pPr algn="r" rtl="0"/>
            <a:r>
              <a:rPr lang="en-GB" sz="2400" dirty="0">
                <a:solidFill>
                  <a:schemeClr val="tx1"/>
                </a:solidFill>
                <a:latin typeface="Calibri" panose="020F0502020204030204" pitchFamily="34" charset="0"/>
                <a:ea typeface="Twentieth Century"/>
                <a:cs typeface="Calibri" panose="020F0502020204030204" pitchFamily="34" charset="0"/>
                <a:sym typeface="Twentieth Century"/>
              </a:rPr>
              <a:t>He recorded his observations of Aboriginal settlements and Aboriginal agriculture. </a:t>
            </a:r>
            <a:endParaRPr lang="en-GB" sz="2400" dirty="0">
              <a:solidFill>
                <a:schemeClr val="tx1"/>
              </a:solidFill>
              <a:latin typeface="Calibri" panose="020F0502020204030204" pitchFamily="34" charset="0"/>
              <a:cs typeface="Calibri" panose="020F0502020204030204" pitchFamily="34" charset="0"/>
            </a:endParaRPr>
          </a:p>
          <a:p>
            <a:pPr algn="r"/>
            <a:endParaRPr lang="en-GB" sz="1092" dirty="0"/>
          </a:p>
        </p:txBody>
      </p:sp>
      <p:sp>
        <p:nvSpPr>
          <p:cNvPr id="8" name="Rectangle 7">
            <a:extLst>
              <a:ext uri="{FF2B5EF4-FFF2-40B4-BE49-F238E27FC236}">
                <a16:creationId xmlns:a16="http://schemas.microsoft.com/office/drawing/2014/main" id="{FB9BEFFB-674E-D4B1-7690-E2611EA27904}"/>
              </a:ext>
            </a:extLst>
          </p:cNvPr>
          <p:cNvSpPr/>
          <p:nvPr/>
        </p:nvSpPr>
        <p:spPr>
          <a:xfrm>
            <a:off x="5680130" y="3323495"/>
            <a:ext cx="6376669" cy="1753639"/>
          </a:xfrm>
          <a:prstGeom prst="rect">
            <a:avLst/>
          </a:prstGeom>
          <a:solidFill>
            <a:srgbClr val="E6FFFA"/>
          </a:solidFill>
          <a:ln>
            <a:noFill/>
          </a:ln>
        </p:spPr>
        <p:style>
          <a:lnRef idx="2">
            <a:schemeClr val="accent1">
              <a:shade val="15000"/>
            </a:schemeClr>
          </a:lnRef>
          <a:fillRef idx="1">
            <a:schemeClr val="accent1"/>
          </a:fillRef>
          <a:effectRef idx="0">
            <a:schemeClr val="accent1"/>
          </a:effectRef>
          <a:fontRef idx="minor">
            <a:schemeClr val="lt1"/>
          </a:fontRef>
        </p:style>
        <p:txBody>
          <a:bodyPr lIns="218304" rtlCol="0" anchor="ctr"/>
          <a:lstStyle/>
          <a:p>
            <a:pPr algn="r"/>
            <a:br>
              <a:rPr lang="en-GB" sz="2400" dirty="0">
                <a:solidFill>
                  <a:srgbClr val="8A989A"/>
                </a:solidFill>
                <a:latin typeface="Calibri" panose="020F0502020204030204" pitchFamily="34" charset="0"/>
                <a:cs typeface="Calibri" panose="020F0502020204030204" pitchFamily="34" charset="0"/>
              </a:rPr>
            </a:br>
            <a:endParaRPr lang="en-GB" sz="2400" dirty="0">
              <a:solidFill>
                <a:srgbClr val="8A989A"/>
              </a:solidFill>
              <a:latin typeface="Calibri" panose="020F0502020204030204" pitchFamily="34" charset="0"/>
              <a:cs typeface="Calibri" panose="020F0502020204030204" pitchFamily="34" charset="0"/>
            </a:endParaRPr>
          </a:p>
          <a:p>
            <a:pPr algn="r"/>
            <a:r>
              <a:rPr lang="en-GB" sz="2400" dirty="0">
                <a:solidFill>
                  <a:srgbClr val="8A989A"/>
                </a:solidFill>
                <a:latin typeface="Calibri" panose="020F0502020204030204" pitchFamily="34" charset="0"/>
                <a:cs typeface="Calibri" panose="020F0502020204030204" pitchFamily="34" charset="0"/>
              </a:rPr>
              <a:t>Read the extract from Grey’s Journals.</a:t>
            </a:r>
            <a:br>
              <a:rPr lang="en-GB" sz="2400" dirty="0">
                <a:solidFill>
                  <a:srgbClr val="8A989A"/>
                </a:solidFill>
                <a:latin typeface="Calibri" panose="020F0502020204030204" pitchFamily="34" charset="0"/>
                <a:cs typeface="Calibri" panose="020F0502020204030204" pitchFamily="34" charset="0"/>
              </a:rPr>
            </a:br>
            <a:r>
              <a:rPr lang="en-GB" sz="2400" dirty="0">
                <a:solidFill>
                  <a:srgbClr val="8A989A"/>
                </a:solidFill>
                <a:latin typeface="Calibri" panose="020F0502020204030204" pitchFamily="34" charset="0"/>
                <a:cs typeface="Calibri" panose="020F0502020204030204" pitchFamily="34" charset="0"/>
              </a:rPr>
              <a:t> </a:t>
            </a:r>
            <a:br>
              <a:rPr lang="en-GB" sz="2400" dirty="0">
                <a:solidFill>
                  <a:srgbClr val="8A989A"/>
                </a:solidFill>
                <a:latin typeface="Calibri" panose="020F0502020204030204" pitchFamily="34" charset="0"/>
                <a:cs typeface="Calibri" panose="020F0502020204030204" pitchFamily="34" charset="0"/>
              </a:rPr>
            </a:br>
            <a:r>
              <a:rPr lang="en-GB" sz="2400" dirty="0">
                <a:solidFill>
                  <a:srgbClr val="8A989A"/>
                </a:solidFill>
                <a:latin typeface="Calibri" panose="020F0502020204030204" pitchFamily="34" charset="0"/>
                <a:cs typeface="Calibri" panose="020F0502020204030204" pitchFamily="34" charset="0"/>
              </a:rPr>
              <a:t>Highlight key information and annotate </a:t>
            </a:r>
            <a:br>
              <a:rPr lang="en-GB" sz="2400" dirty="0">
                <a:solidFill>
                  <a:srgbClr val="8A989A"/>
                </a:solidFill>
                <a:latin typeface="Calibri" panose="020F0502020204030204" pitchFamily="34" charset="0"/>
                <a:cs typeface="Calibri" panose="020F0502020204030204" pitchFamily="34" charset="0"/>
              </a:rPr>
            </a:br>
            <a:r>
              <a:rPr lang="en-GB" sz="2400" dirty="0">
                <a:solidFill>
                  <a:srgbClr val="8A989A"/>
                </a:solidFill>
                <a:latin typeface="Calibri" panose="020F0502020204030204" pitchFamily="34" charset="0"/>
                <a:cs typeface="Calibri" panose="020F0502020204030204" pitchFamily="34" charset="0"/>
              </a:rPr>
              <a:t>the margins as instructed as you read</a:t>
            </a:r>
          </a:p>
          <a:p>
            <a:pPr algn="r"/>
            <a:r>
              <a:rPr lang="en-GB" sz="2400" dirty="0">
                <a:solidFill>
                  <a:srgbClr val="8A989A"/>
                </a:solidFill>
                <a:latin typeface="Calibri" panose="020F0502020204030204" pitchFamily="34" charset="0"/>
                <a:cs typeface="Calibri" panose="020F0502020204030204" pitchFamily="34" charset="0"/>
              </a:rPr>
              <a:t>.</a:t>
            </a:r>
          </a:p>
          <a:p>
            <a:pPr algn="r"/>
            <a:endParaRPr lang="en-GB" sz="1050" dirty="0">
              <a:latin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5924F01A-AC50-9902-C252-498B61F132B9}"/>
              </a:ext>
            </a:extLst>
          </p:cNvPr>
          <p:cNvSpPr/>
          <p:nvPr/>
        </p:nvSpPr>
        <p:spPr>
          <a:xfrm>
            <a:off x="1498772" y="5131171"/>
            <a:ext cx="10535367" cy="1712018"/>
          </a:xfrm>
          <a:prstGeom prst="rect">
            <a:avLst/>
          </a:prstGeom>
          <a:solidFill>
            <a:srgbClr val="E6FFFA"/>
          </a:solidFill>
          <a:ln>
            <a:noFill/>
          </a:ln>
        </p:spPr>
        <p:style>
          <a:lnRef idx="2">
            <a:schemeClr val="accent1">
              <a:shade val="15000"/>
            </a:schemeClr>
          </a:lnRef>
          <a:fillRef idx="1">
            <a:schemeClr val="accent1"/>
          </a:fillRef>
          <a:effectRef idx="0">
            <a:schemeClr val="accent1"/>
          </a:effectRef>
          <a:fontRef idx="minor">
            <a:schemeClr val="lt1"/>
          </a:fontRef>
        </p:style>
        <p:txBody>
          <a:bodyPr lIns="458439" rIns="130983" rtlCol="0" anchor="ctr"/>
          <a:lstStyle/>
          <a:p>
            <a:pPr algn="r"/>
            <a:endParaRPr lang="en-GB" sz="2400" dirty="0">
              <a:solidFill>
                <a:srgbClr val="8A989A"/>
              </a:solidFill>
              <a:latin typeface="Calibri" panose="020F0502020204030204" pitchFamily="34" charset="0"/>
              <a:cs typeface="Calibri" panose="020F0502020204030204" pitchFamily="34" charset="0"/>
            </a:endParaRPr>
          </a:p>
          <a:p>
            <a:pPr algn="r">
              <a:lnSpc>
                <a:spcPct val="150000"/>
              </a:lnSpc>
            </a:pPr>
            <a:r>
              <a:rPr lang="en-GB" sz="2400" dirty="0">
                <a:solidFill>
                  <a:srgbClr val="8A989A"/>
                </a:solidFill>
                <a:latin typeface="Calibri" panose="020F0502020204030204" pitchFamily="34" charset="0"/>
                <a:cs typeface="Calibri" panose="020F0502020204030204" pitchFamily="34" charset="0"/>
              </a:rPr>
              <a:t>Summarise in your own words what this source tells us about the Scottish perception of Aboriginal agriculture and settlements in Australia in the 1830s.</a:t>
            </a:r>
          </a:p>
          <a:p>
            <a:pPr algn="l"/>
            <a:endParaRPr lang="en-GB" sz="1050" dirty="0">
              <a:latin typeface="Calibri" panose="020F0502020204030204" pitchFamily="34" charset="0"/>
              <a:cs typeface="Calibri" panose="020F0502020204030204" pitchFamily="34" charset="0"/>
            </a:endParaRPr>
          </a:p>
        </p:txBody>
      </p:sp>
      <p:pic>
        <p:nvPicPr>
          <p:cNvPr id="11" name="Graphic 10" descr="Badge 1 outline">
            <a:extLst>
              <a:ext uri="{FF2B5EF4-FFF2-40B4-BE49-F238E27FC236}">
                <a16:creationId xmlns:a16="http://schemas.microsoft.com/office/drawing/2014/main" id="{16B3A718-5FCF-104A-48D3-00A45B71915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626047" y="3470898"/>
            <a:ext cx="554493" cy="554493"/>
          </a:xfrm>
          <a:prstGeom prst="rect">
            <a:avLst/>
          </a:prstGeom>
        </p:spPr>
      </p:pic>
      <p:pic>
        <p:nvPicPr>
          <p:cNvPr id="13" name="Graphic 12" descr="Badge outline">
            <a:extLst>
              <a:ext uri="{FF2B5EF4-FFF2-40B4-BE49-F238E27FC236}">
                <a16:creationId xmlns:a16="http://schemas.microsoft.com/office/drawing/2014/main" id="{BF932B27-0B17-F0CD-6503-416F70280E9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58077" y="4544480"/>
            <a:ext cx="554493" cy="554493"/>
          </a:xfrm>
          <a:prstGeom prst="rect">
            <a:avLst/>
          </a:prstGeom>
        </p:spPr>
      </p:pic>
      <p:pic>
        <p:nvPicPr>
          <p:cNvPr id="15" name="Graphic 14" descr="Storytelling outline">
            <a:extLst>
              <a:ext uri="{FF2B5EF4-FFF2-40B4-BE49-F238E27FC236}">
                <a16:creationId xmlns:a16="http://schemas.microsoft.com/office/drawing/2014/main" id="{C51B7748-2B34-6EAB-D400-0F2E7A93DF1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81798" y="4441934"/>
            <a:ext cx="785532" cy="785532"/>
          </a:xfrm>
          <a:prstGeom prst="rect">
            <a:avLst/>
          </a:prstGeom>
        </p:spPr>
      </p:pic>
      <p:pic>
        <p:nvPicPr>
          <p:cNvPr id="1032" name="Google Shape;1032;p5" descr="https://lh7-rt.googleusercontent.com/slidesz/AGV_vUd7vYlabYLAr-sw2CAyGz57NFFTSfzxQbMkLar9GYPAf1noUxwjKPwqQLeZI9Jx-L1KvY-aPBody4Vkdj0nqb3JIBDSOlVw90QGn9v-w6UOwKpxK1SkW_wMIKYWLNHFjRXvgnMNOw=s2048?key=3XDmccz6VSAPQMxNqXbObUYv"/>
          <p:cNvPicPr preferRelativeResize="0">
            <a:picLocks/>
          </p:cNvPicPr>
          <p:nvPr/>
        </p:nvPicPr>
        <p:blipFill rotWithShape="1">
          <a:blip r:embed="rId9" cstate="email">
            <a:alphaModFix/>
            <a:extLst>
              <a:ext uri="{28A0092B-C50C-407E-A947-70E740481C1C}">
                <a14:useLocalDpi xmlns:a14="http://schemas.microsoft.com/office/drawing/2010/main"/>
              </a:ext>
            </a:extLst>
          </a:blip>
          <a:stretch/>
        </p:blipFill>
        <p:spPr>
          <a:xfrm rot="314661">
            <a:off x="551070" y="1442066"/>
            <a:ext cx="5277482" cy="3273079"/>
          </a:xfrm>
          <a:prstGeom prst="rect">
            <a:avLst/>
          </a:prstGeom>
          <a:noFill/>
          <a:ln>
            <a:solidFill>
              <a:schemeClr val="tx2"/>
            </a:solidFill>
          </a:ln>
          <a:effectLst>
            <a:outerShdw blurRad="63500" sx="102000" sy="102000" algn="ctr" rotWithShape="0">
              <a:prstClr val="black">
                <a:alpha val="40000"/>
              </a:prstClr>
            </a:outerShdw>
          </a:effectLst>
        </p:spPr>
      </p:pic>
      <p:pic>
        <p:nvPicPr>
          <p:cNvPr id="3" name="Graphic 2" descr="Arrow: Straight outline">
            <a:extLst>
              <a:ext uri="{FF2B5EF4-FFF2-40B4-BE49-F238E27FC236}">
                <a16:creationId xmlns:a16="http://schemas.microsoft.com/office/drawing/2014/main" id="{A196EFB9-E6E7-21C8-C548-F47F3D03E0D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864961" y="1349651"/>
            <a:ext cx="1571063" cy="1155194"/>
          </a:xfrm>
          <a:prstGeom prst="rect">
            <a:avLst/>
          </a:prstGeom>
        </p:spPr>
      </p:pic>
      <p:pic>
        <p:nvPicPr>
          <p:cNvPr id="1026" name="Picture 2" descr="хайлайтер - Дизайн и разработка Иконки">
            <a:extLst>
              <a:ext uri="{FF2B5EF4-FFF2-40B4-BE49-F238E27FC236}">
                <a16:creationId xmlns:a16="http://schemas.microsoft.com/office/drawing/2014/main" id="{71F39D0D-D756-9EA0-E6C1-184D450FDF4E}"/>
              </a:ext>
            </a:extLst>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5836014" y="4119830"/>
            <a:ext cx="956750" cy="956750"/>
          </a:xfrm>
          <a:prstGeom prst="rect">
            <a:avLst/>
          </a:prstGeom>
          <a:noFill/>
          <a:extLst>
            <a:ext uri="{909E8E84-426E-40DD-AFC4-6F175D3DCCD1}">
              <a14:hiddenFill xmlns:a14="http://schemas.microsoft.com/office/drawing/2010/main">
                <a:solidFill>
                  <a:srgbClr val="FFFFFF"/>
                </a:solidFill>
              </a14:hiddenFill>
            </a:ext>
          </a:extLst>
        </p:spPr>
      </p:pic>
      <p:pic>
        <p:nvPicPr>
          <p:cNvPr id="10" name="Graphic 9" descr="Badge 3 outline">
            <a:extLst>
              <a:ext uri="{FF2B5EF4-FFF2-40B4-BE49-F238E27FC236}">
                <a16:creationId xmlns:a16="http://schemas.microsoft.com/office/drawing/2014/main" id="{E5C4E0C1-8D6C-6626-B8F1-76979FCEE2FE}"/>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752472" y="5600764"/>
            <a:ext cx="554493" cy="554493"/>
          </a:xfrm>
          <a:prstGeom prst="rect">
            <a:avLst/>
          </a:prstGeom>
        </p:spPr>
      </p:pic>
    </p:spTree>
    <p:extLst>
      <p:ext uri="{BB962C8B-B14F-4D97-AF65-F5344CB8AC3E}">
        <p14:creationId xmlns:p14="http://schemas.microsoft.com/office/powerpoint/2010/main" val="658573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CDFCF-C135-1C73-205C-B07FD9F21343}"/>
            </a:ext>
          </a:extLst>
        </p:cNvPr>
        <p:cNvGrpSpPr/>
        <p:nvPr/>
      </p:nvGrpSpPr>
      <p:grpSpPr>
        <a:xfrm>
          <a:off x="0" y="0"/>
          <a:ext cx="0" cy="0"/>
          <a:chOff x="0" y="0"/>
          <a:chExt cx="0" cy="0"/>
        </a:xfrm>
      </p:grpSpPr>
      <p:sp>
        <p:nvSpPr>
          <p:cNvPr id="7" name="Text Placeholder 6">
            <a:extLst>
              <a:ext uri="{FF2B5EF4-FFF2-40B4-BE49-F238E27FC236}">
                <a16:creationId xmlns:a16="http://schemas.microsoft.com/office/drawing/2014/main" id="{AF1E6E33-3231-A36C-94C5-DE5B05931644}"/>
              </a:ext>
            </a:extLst>
          </p:cNvPr>
          <p:cNvSpPr>
            <a:spLocks noGrp="1"/>
          </p:cNvSpPr>
          <p:nvPr>
            <p:ph type="body" sz="quarter" idx="12"/>
          </p:nvPr>
        </p:nvSpPr>
        <p:spPr>
          <a:xfrm>
            <a:off x="8175349" y="1588599"/>
            <a:ext cx="3604204" cy="4186666"/>
          </a:xfrm>
        </p:spPr>
        <p:txBody>
          <a:bodyPr>
            <a:normAutofit/>
          </a:bodyPr>
          <a:lstStyle/>
          <a:p>
            <a:pPr lvl="0" algn="l">
              <a:lnSpc>
                <a:spcPct val="110000"/>
              </a:lnSpc>
            </a:pPr>
            <a:r>
              <a:rPr lang="en-GB" sz="3200" dirty="0">
                <a:latin typeface="Calibri" panose="020F0502020204030204" pitchFamily="34" charset="0"/>
                <a:cs typeface="Calibri" panose="020F0502020204030204" pitchFamily="34" charset="0"/>
              </a:rPr>
              <a:t>What evidence of developed agriculture among Indigenous Australians has the writer, Grey, found?</a:t>
            </a:r>
          </a:p>
        </p:txBody>
      </p:sp>
      <p:sp>
        <p:nvSpPr>
          <p:cNvPr id="10" name="Text Placeholder 9">
            <a:extLst>
              <a:ext uri="{FF2B5EF4-FFF2-40B4-BE49-F238E27FC236}">
                <a16:creationId xmlns:a16="http://schemas.microsoft.com/office/drawing/2014/main" id="{A830E5B4-A3F9-1E8D-A5BE-2900407B8B6A}"/>
              </a:ext>
            </a:extLst>
          </p:cNvPr>
          <p:cNvSpPr>
            <a:spLocks noGrp="1"/>
          </p:cNvSpPr>
          <p:nvPr>
            <p:ph type="body" sz="quarter" idx="15"/>
          </p:nvPr>
        </p:nvSpPr>
        <p:spPr>
          <a:xfrm rot="21370705">
            <a:off x="1398772" y="5512668"/>
            <a:ext cx="5629743" cy="666797"/>
          </a:xfrm>
        </p:spPr>
        <p:txBody>
          <a:bodyPr>
            <a:normAutofit fontScale="62500" lnSpcReduction="20000"/>
          </a:bodyPr>
          <a:lstStyle/>
          <a:p>
            <a:r>
              <a:rPr lang="en-US" b="1" dirty="0">
                <a:latin typeface="Aptos"/>
              </a:rPr>
              <a:t>Source B: </a:t>
            </a:r>
            <a:r>
              <a:rPr lang="en-US" dirty="0">
                <a:latin typeface="Calibri"/>
              </a:rPr>
              <a:t>Adapted from </a:t>
            </a:r>
            <a:r>
              <a:rPr lang="en-US" b="1" dirty="0">
                <a:latin typeface="Calibri"/>
              </a:rPr>
              <a:t>George Grey, </a:t>
            </a:r>
            <a:r>
              <a:rPr lang="en-US" b="1" i="1" dirty="0">
                <a:latin typeface="Calibri"/>
              </a:rPr>
              <a:t>Journals of Two Expeditions of Discovery in Northwest and Western Australia During the Years 1837, 38, and 39</a:t>
            </a:r>
            <a:r>
              <a:rPr lang="en-US" b="1" dirty="0">
                <a:latin typeface="Calibri"/>
              </a:rPr>
              <a:t> (1841).</a:t>
            </a:r>
            <a:r>
              <a:rPr lang="en-US" dirty="0">
                <a:latin typeface="Calibri"/>
              </a:rPr>
              <a:t> </a:t>
            </a:r>
            <a:endParaRPr lang="en-GB" dirty="0"/>
          </a:p>
        </p:txBody>
      </p:sp>
      <p:sp>
        <p:nvSpPr>
          <p:cNvPr id="2" name="Title 1">
            <a:extLst>
              <a:ext uri="{FF2B5EF4-FFF2-40B4-BE49-F238E27FC236}">
                <a16:creationId xmlns:a16="http://schemas.microsoft.com/office/drawing/2014/main" id="{BDF214DC-D4AB-2354-2BF8-B311089643CC}"/>
              </a:ext>
            </a:extLst>
          </p:cNvPr>
          <p:cNvSpPr txBox="1">
            <a:spLocks/>
          </p:cNvSpPr>
          <p:nvPr/>
        </p:nvSpPr>
        <p:spPr>
          <a:xfrm>
            <a:off x="8175349" y="477860"/>
            <a:ext cx="3269989" cy="617602"/>
          </a:xfrm>
          <a:prstGeom prst="rect">
            <a:avLst/>
          </a:prstGeom>
        </p:spPr>
        <p:txBody>
          <a:bodyPr vert="horz" lIns="55449" tIns="27725" rIns="55449" bIns="27725" rtlCol="0" anchor="b">
            <a:normAutofit/>
          </a:bodyPr>
          <a:lstStyle>
            <a:lvl1pPr>
              <a:defRPr sz="4400">
                <a:solidFill>
                  <a:srgbClr val="555464"/>
                </a:solidFill>
                <a:latin typeface="Arsenica Antiqua DemiBold" pitchFamily="2" charset="0"/>
                <a:ea typeface="+mj-ea"/>
                <a:cs typeface="+mj-cs"/>
              </a:defRPr>
            </a:lvl1pPr>
          </a:lstStyle>
          <a:p>
            <a:r>
              <a:rPr lang="en-US" sz="2800" b="1" dirty="0">
                <a:solidFill>
                  <a:schemeClr val="bg1"/>
                </a:solidFill>
                <a:latin typeface="Calibri" panose="020F0502020204030204" pitchFamily="34" charset="0"/>
                <a:cs typeface="Calibri" panose="020F0502020204030204" pitchFamily="34" charset="0"/>
              </a:rPr>
              <a:t>Worksheet 1:</a:t>
            </a:r>
          </a:p>
        </p:txBody>
      </p:sp>
      <p:sp>
        <p:nvSpPr>
          <p:cNvPr id="3" name="Content Placeholder 2">
            <a:extLst>
              <a:ext uri="{FF2B5EF4-FFF2-40B4-BE49-F238E27FC236}">
                <a16:creationId xmlns:a16="http://schemas.microsoft.com/office/drawing/2014/main" id="{954B496C-7FDC-C861-D461-DAD396D70D73}"/>
              </a:ext>
            </a:extLst>
          </p:cNvPr>
          <p:cNvSpPr txBox="1">
            <a:spLocks/>
          </p:cNvSpPr>
          <p:nvPr/>
        </p:nvSpPr>
        <p:spPr>
          <a:xfrm>
            <a:off x="12608143" y="3799023"/>
            <a:ext cx="2949262" cy="1462496"/>
          </a:xfrm>
          <a:prstGeom prst="rect">
            <a:avLst/>
          </a:prstGeom>
        </p:spPr>
        <p:txBody>
          <a:bodyPr vert="horz" lIns="55449" tIns="27725" rIns="55449" bIns="27725" rtlCol="0" anchor="t">
            <a:normAutofit/>
          </a:bodyPr>
          <a:lstStyle>
            <a:lvl1pPr marL="285750" indent="-285750">
              <a:lnSpc>
                <a:spcPct val="130000"/>
              </a:lnSpc>
              <a:buFont typeface="Arial" panose="020B0604020202020204" pitchFamily="34" charset="0"/>
              <a:buChar char="•"/>
              <a:defRPr sz="2400">
                <a:solidFill>
                  <a:srgbClr val="555464"/>
                </a:solidFill>
                <a:latin typeface="Gabarito" pitchFamily="2" charset="77"/>
                <a:ea typeface="+mn-ea"/>
                <a:cs typeface="+mn-cs"/>
              </a:defRPr>
            </a:lvl1pPr>
            <a:lvl2pPr marL="9144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2pPr>
            <a:lvl3pPr marL="13716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3pPr>
            <a:lvl4pPr marL="1828800" indent="-457200">
              <a:lnSpc>
                <a:spcPct val="130000"/>
              </a:lnSpc>
              <a:buFont typeface="Arial" panose="020B0604020202020204" pitchFamily="34" charset="0"/>
              <a:buChar char="•"/>
              <a:defRPr sz="2000">
                <a:solidFill>
                  <a:srgbClr val="555464"/>
                </a:solidFill>
                <a:latin typeface="Gabarito" pitchFamily="2" charset="77"/>
                <a:ea typeface="+mn-ea"/>
                <a:cs typeface="+mn-cs"/>
              </a:defRPr>
            </a:lvl4pPr>
            <a:lvl5pPr marL="2286000" indent="-457200">
              <a:lnSpc>
                <a:spcPct val="130000"/>
              </a:lnSpc>
              <a:buFont typeface="Arial" panose="020B0604020202020204" pitchFamily="34" charset="0"/>
              <a:buChar char="•"/>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buFont typeface="Wingdings" panose="05000000000000000000" pitchFamily="2" charset="2"/>
              <a:buChar char="Ø"/>
            </a:pPr>
            <a:endParaRPr lang="en-US" sz="1213" b="1" dirty="0">
              <a:solidFill>
                <a:schemeClr val="bg1"/>
              </a:solidFill>
            </a:endParaRPr>
          </a:p>
        </p:txBody>
      </p:sp>
      <p:sp>
        <p:nvSpPr>
          <p:cNvPr id="5" name="TextBox 4">
            <a:extLst>
              <a:ext uri="{FF2B5EF4-FFF2-40B4-BE49-F238E27FC236}">
                <a16:creationId xmlns:a16="http://schemas.microsoft.com/office/drawing/2014/main" id="{E67E231C-D75E-F82D-DA26-73F0014F1668}"/>
              </a:ext>
            </a:extLst>
          </p:cNvPr>
          <p:cNvSpPr txBox="1"/>
          <p:nvPr/>
        </p:nvSpPr>
        <p:spPr>
          <a:xfrm rot="21337700">
            <a:off x="1028932" y="1082830"/>
            <a:ext cx="6369420" cy="4154984"/>
          </a:xfrm>
          <a:prstGeom prst="rect">
            <a:avLst/>
          </a:prstGeom>
          <a:noFill/>
        </p:spPr>
        <p:txBody>
          <a:bodyPr wrap="square">
            <a:spAutoFit/>
          </a:bodyPr>
          <a:lstStyle/>
          <a:p>
            <a:r>
              <a:rPr lang="en-GB" sz="2400" dirty="0">
                <a:latin typeface="Calibri" panose="020F0502020204030204" pitchFamily="34" charset="0"/>
                <a:cs typeface="Calibri" panose="020F0502020204030204" pitchFamily="34" charset="0"/>
              </a:rPr>
              <a:t>“We fell in with the native path we quitted yesterday; which now became quite wide, well beaten and differing altogether by its permanent character, from any I had seen in the southern part of this continent … And as we wound along the native path my wonder augmented [grew]; the path increased in breadth and its beaten appearance, whilst along the side we found frequent wells, some of which were ten and twelve feet [3-4 metres] deep, and were altogether executed in a superior manner.</a:t>
            </a:r>
          </a:p>
        </p:txBody>
      </p:sp>
    </p:spTree>
    <p:extLst>
      <p:ext uri="{BB962C8B-B14F-4D97-AF65-F5344CB8AC3E}">
        <p14:creationId xmlns:p14="http://schemas.microsoft.com/office/powerpoint/2010/main" val="27052539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E632B-38A4-10C3-7CA7-A3B148B9BCA2}"/>
            </a:ext>
          </a:extLst>
        </p:cNvPr>
        <p:cNvGrpSpPr/>
        <p:nvPr/>
      </p:nvGrpSpPr>
      <p:grpSpPr>
        <a:xfrm>
          <a:off x="0" y="0"/>
          <a:ext cx="0" cy="0"/>
          <a:chOff x="0" y="0"/>
          <a:chExt cx="0" cy="0"/>
        </a:xfrm>
      </p:grpSpPr>
      <p:sp>
        <p:nvSpPr>
          <p:cNvPr id="7" name="Text Placeholder 6">
            <a:extLst>
              <a:ext uri="{FF2B5EF4-FFF2-40B4-BE49-F238E27FC236}">
                <a16:creationId xmlns:a16="http://schemas.microsoft.com/office/drawing/2014/main" id="{1C10D1BF-DA14-0AEA-30F6-0F59C5AF9539}"/>
              </a:ext>
            </a:extLst>
          </p:cNvPr>
          <p:cNvSpPr>
            <a:spLocks noGrp="1"/>
          </p:cNvSpPr>
          <p:nvPr>
            <p:ph type="body" sz="quarter" idx="12"/>
          </p:nvPr>
        </p:nvSpPr>
        <p:spPr>
          <a:xfrm>
            <a:off x="8002550" y="1051284"/>
            <a:ext cx="3842072" cy="4186666"/>
          </a:xfrm>
        </p:spPr>
        <p:txBody>
          <a:bodyPr>
            <a:normAutofit fontScale="92500" lnSpcReduction="20000"/>
          </a:bodyPr>
          <a:lstStyle/>
          <a:p>
            <a:pPr algn="l"/>
            <a:r>
              <a:rPr lang="en-GB" dirty="0">
                <a:solidFill>
                  <a:srgbClr val="EBF2F5"/>
                </a:solidFill>
                <a:latin typeface="Calibri" panose="020F0502020204030204" pitchFamily="34" charset="0"/>
                <a:cs typeface="Calibri" panose="020F0502020204030204" pitchFamily="34" charset="0"/>
              </a:rPr>
              <a:t>Grey has found more evidence of Aboriginal Agriculture but says,</a:t>
            </a:r>
          </a:p>
          <a:p>
            <a:pPr algn="l"/>
            <a:endParaRPr lang="en-GB" i="1" dirty="0">
              <a:solidFill>
                <a:srgbClr val="EBF2F5"/>
              </a:solidFill>
              <a:latin typeface="Calibri" panose="020F0502020204030204" pitchFamily="34" charset="0"/>
              <a:cs typeface="Calibri" panose="020F0502020204030204" pitchFamily="34" charset="0"/>
            </a:endParaRPr>
          </a:p>
          <a:p>
            <a:pPr algn="l"/>
            <a:r>
              <a:rPr lang="en-GB" i="1" dirty="0">
                <a:solidFill>
                  <a:srgbClr val="EBF2F5"/>
                </a:solidFill>
                <a:latin typeface="Calibri" panose="020F0502020204030204" pitchFamily="34" charset="0"/>
                <a:cs typeface="Calibri" panose="020F0502020204030204" pitchFamily="34" charset="0"/>
              </a:rPr>
              <a:t>“more had been done… than I could believe it was in the power of uncivilised man to accomplish.”</a:t>
            </a:r>
          </a:p>
          <a:p>
            <a:pPr algn="l"/>
            <a:endParaRPr lang="en-GB" i="1" dirty="0">
              <a:solidFill>
                <a:srgbClr val="EBF2F5"/>
              </a:solidFill>
              <a:latin typeface="Calibri" panose="020F0502020204030204" pitchFamily="34" charset="0"/>
              <a:cs typeface="Calibri" panose="020F0502020204030204" pitchFamily="34" charset="0"/>
            </a:endParaRPr>
          </a:p>
          <a:p>
            <a:pPr algn="l"/>
            <a:r>
              <a:rPr lang="en-GB" dirty="0">
                <a:solidFill>
                  <a:srgbClr val="EBF2F5"/>
                </a:solidFill>
                <a:latin typeface="Calibri" panose="020F0502020204030204" pitchFamily="34" charset="0"/>
                <a:cs typeface="Calibri" panose="020F0502020204030204" pitchFamily="34" charset="0"/>
              </a:rPr>
              <a:t>Why do you think he finds it so hard to believe the evidence of his own eyes?</a:t>
            </a:r>
            <a:endParaRPr lang="en-GB" dirty="0">
              <a:latin typeface="Calibri" panose="020F0502020204030204" pitchFamily="34" charset="0"/>
              <a:cs typeface="Calibri" panose="020F0502020204030204" pitchFamily="34" charset="0"/>
            </a:endParaRPr>
          </a:p>
        </p:txBody>
      </p:sp>
      <p:sp>
        <p:nvSpPr>
          <p:cNvPr id="10" name="Text Placeholder 9">
            <a:extLst>
              <a:ext uri="{FF2B5EF4-FFF2-40B4-BE49-F238E27FC236}">
                <a16:creationId xmlns:a16="http://schemas.microsoft.com/office/drawing/2014/main" id="{65B56543-F5C8-5AAE-D414-5FBDFE6843E9}"/>
              </a:ext>
            </a:extLst>
          </p:cNvPr>
          <p:cNvSpPr>
            <a:spLocks noGrp="1"/>
          </p:cNvSpPr>
          <p:nvPr>
            <p:ph type="body" sz="quarter" idx="15"/>
          </p:nvPr>
        </p:nvSpPr>
        <p:spPr>
          <a:xfrm rot="21370705">
            <a:off x="1452657" y="5556595"/>
            <a:ext cx="5629743" cy="666797"/>
          </a:xfrm>
        </p:spPr>
        <p:txBody>
          <a:bodyPr>
            <a:normAutofit fontScale="92500"/>
          </a:bodyPr>
          <a:lstStyle/>
          <a:p>
            <a:r>
              <a:rPr lang="en-US" b="1" dirty="0">
                <a:latin typeface="Aptos"/>
              </a:rPr>
              <a:t>Source C: </a:t>
            </a:r>
            <a:r>
              <a:rPr lang="en-US" dirty="0">
                <a:latin typeface="Calibri"/>
              </a:rPr>
              <a:t>Adapted from </a:t>
            </a:r>
            <a:r>
              <a:rPr lang="en-US" b="1" dirty="0">
                <a:latin typeface="Calibri"/>
              </a:rPr>
              <a:t>George Grey, </a:t>
            </a:r>
            <a:r>
              <a:rPr lang="en-US" b="1" i="1" dirty="0">
                <a:latin typeface="Calibri"/>
              </a:rPr>
              <a:t>Journals </a:t>
            </a:r>
            <a:r>
              <a:rPr lang="en-US" b="1" dirty="0">
                <a:latin typeface="Calibri"/>
              </a:rPr>
              <a:t>(1841).</a:t>
            </a:r>
            <a:r>
              <a:rPr lang="en-US" dirty="0">
                <a:latin typeface="Calibri"/>
              </a:rPr>
              <a:t> </a:t>
            </a:r>
            <a:endParaRPr lang="en-GB" dirty="0"/>
          </a:p>
        </p:txBody>
      </p:sp>
      <p:sp>
        <p:nvSpPr>
          <p:cNvPr id="3" name="Content Placeholder 2">
            <a:extLst>
              <a:ext uri="{FF2B5EF4-FFF2-40B4-BE49-F238E27FC236}">
                <a16:creationId xmlns:a16="http://schemas.microsoft.com/office/drawing/2014/main" id="{74498C4C-772F-2BB9-F521-F68FAFA44263}"/>
              </a:ext>
            </a:extLst>
          </p:cNvPr>
          <p:cNvSpPr txBox="1">
            <a:spLocks/>
          </p:cNvSpPr>
          <p:nvPr/>
        </p:nvSpPr>
        <p:spPr>
          <a:xfrm>
            <a:off x="12608143" y="3799023"/>
            <a:ext cx="2949262" cy="1462496"/>
          </a:xfrm>
          <a:prstGeom prst="rect">
            <a:avLst/>
          </a:prstGeom>
        </p:spPr>
        <p:txBody>
          <a:bodyPr vert="horz" lIns="55449" tIns="27725" rIns="55449" bIns="27725" rtlCol="0" anchor="t">
            <a:normAutofit/>
          </a:bodyPr>
          <a:lstStyle>
            <a:lvl1pPr marL="285750" indent="-285750">
              <a:lnSpc>
                <a:spcPct val="130000"/>
              </a:lnSpc>
              <a:buFont typeface="Arial" panose="020B0604020202020204" pitchFamily="34" charset="0"/>
              <a:buChar char="•"/>
              <a:defRPr sz="2400">
                <a:solidFill>
                  <a:srgbClr val="555464"/>
                </a:solidFill>
                <a:latin typeface="Gabarito" pitchFamily="2" charset="77"/>
                <a:ea typeface="+mn-ea"/>
                <a:cs typeface="+mn-cs"/>
              </a:defRPr>
            </a:lvl1pPr>
            <a:lvl2pPr marL="9144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2pPr>
            <a:lvl3pPr marL="13716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3pPr>
            <a:lvl4pPr marL="1828800" indent="-457200">
              <a:lnSpc>
                <a:spcPct val="130000"/>
              </a:lnSpc>
              <a:buFont typeface="Arial" panose="020B0604020202020204" pitchFamily="34" charset="0"/>
              <a:buChar char="•"/>
              <a:defRPr sz="2000">
                <a:solidFill>
                  <a:srgbClr val="555464"/>
                </a:solidFill>
                <a:latin typeface="Gabarito" pitchFamily="2" charset="77"/>
                <a:ea typeface="+mn-ea"/>
                <a:cs typeface="+mn-cs"/>
              </a:defRPr>
            </a:lvl4pPr>
            <a:lvl5pPr marL="2286000" indent="-457200">
              <a:lnSpc>
                <a:spcPct val="130000"/>
              </a:lnSpc>
              <a:buFont typeface="Arial" panose="020B0604020202020204" pitchFamily="34" charset="0"/>
              <a:buChar char="•"/>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buFont typeface="Wingdings" panose="05000000000000000000" pitchFamily="2" charset="2"/>
              <a:buChar char="Ø"/>
            </a:pPr>
            <a:endParaRPr lang="en-US" sz="1213" b="1" dirty="0">
              <a:solidFill>
                <a:schemeClr val="bg1"/>
              </a:solidFill>
            </a:endParaRPr>
          </a:p>
        </p:txBody>
      </p:sp>
      <p:sp>
        <p:nvSpPr>
          <p:cNvPr id="4" name="TextBox 3">
            <a:extLst>
              <a:ext uri="{FF2B5EF4-FFF2-40B4-BE49-F238E27FC236}">
                <a16:creationId xmlns:a16="http://schemas.microsoft.com/office/drawing/2014/main" id="{87D2FF08-FE42-ABE3-8AA8-3FA8D5FD5093}"/>
              </a:ext>
            </a:extLst>
          </p:cNvPr>
          <p:cNvSpPr txBox="1"/>
          <p:nvPr/>
        </p:nvSpPr>
        <p:spPr>
          <a:xfrm rot="21374663">
            <a:off x="1074135" y="886996"/>
            <a:ext cx="6282574" cy="4708981"/>
          </a:xfrm>
          <a:prstGeom prst="rect">
            <a:avLst/>
          </a:prstGeom>
          <a:noFill/>
        </p:spPr>
        <p:txBody>
          <a:bodyPr wrap="square">
            <a:spAutoFit/>
          </a:bodyPr>
          <a:lstStyle/>
          <a:p>
            <a:r>
              <a:rPr lang="en-GB" sz="2000" dirty="0">
                <a:latin typeface="Calibri" panose="020F0502020204030204" pitchFamily="34" charset="0"/>
                <a:cs typeface="Calibri" panose="020F0502020204030204" pitchFamily="34" charset="0"/>
              </a:rPr>
              <a:t>“We now crossed the dry bed of a stream, and from that emerged upon a tract of light fertile soil quite overrun with yam plants, the root of which is a favourite article of food with the natives. This was the first time we had seen this plant on our journey and now for three and a half consecutive miles traversed a piece of land, literally perforated with holes the natives made to dig this root; indeed we could with difficulty walk across it on that account whilst the tract extended east and west as far as we could see.</a:t>
            </a:r>
          </a:p>
          <a:p>
            <a:r>
              <a:rPr lang="en-GB" sz="2000" dirty="0">
                <a:latin typeface="Calibri" panose="020F0502020204030204" pitchFamily="34" charset="0"/>
                <a:cs typeface="Calibri" panose="020F0502020204030204" pitchFamily="34" charset="0"/>
              </a:rPr>
              <a:t>It was now evident that we had entered the most thickly populated district of Australia that I had yet observed, and … more had been done to secure provision from the ground by hard manual labour than I could believe it in the power of uncivilized man to accomplish.</a:t>
            </a:r>
          </a:p>
        </p:txBody>
      </p:sp>
    </p:spTree>
    <p:extLst>
      <p:ext uri="{BB962C8B-B14F-4D97-AF65-F5344CB8AC3E}">
        <p14:creationId xmlns:p14="http://schemas.microsoft.com/office/powerpoint/2010/main" val="26387417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BB3FCC-3AB7-97E8-447D-4EE31F863F0F}"/>
            </a:ext>
          </a:extLst>
        </p:cNvPr>
        <p:cNvGrpSpPr/>
        <p:nvPr/>
      </p:nvGrpSpPr>
      <p:grpSpPr>
        <a:xfrm>
          <a:off x="0" y="0"/>
          <a:ext cx="0" cy="0"/>
          <a:chOff x="0" y="0"/>
          <a:chExt cx="0" cy="0"/>
        </a:xfrm>
      </p:grpSpPr>
      <p:sp>
        <p:nvSpPr>
          <p:cNvPr id="7" name="Text Placeholder 6">
            <a:extLst>
              <a:ext uri="{FF2B5EF4-FFF2-40B4-BE49-F238E27FC236}">
                <a16:creationId xmlns:a16="http://schemas.microsoft.com/office/drawing/2014/main" id="{B65F3AB0-895A-45FC-79CE-621BA647AA9A}"/>
              </a:ext>
            </a:extLst>
          </p:cNvPr>
          <p:cNvSpPr>
            <a:spLocks noGrp="1"/>
          </p:cNvSpPr>
          <p:nvPr>
            <p:ph type="body" sz="quarter" idx="12"/>
          </p:nvPr>
        </p:nvSpPr>
        <p:spPr>
          <a:xfrm>
            <a:off x="8122313" y="1749534"/>
            <a:ext cx="3472410" cy="4186666"/>
          </a:xfrm>
        </p:spPr>
        <p:txBody>
          <a:bodyPr>
            <a:normAutofit/>
          </a:bodyPr>
          <a:lstStyle/>
          <a:p>
            <a:pPr algn="l">
              <a:buFont typeface="Wingdings" panose="05000000000000000000" pitchFamily="2" charset="2"/>
              <a:buChar char="Ø"/>
            </a:pPr>
            <a:r>
              <a:rPr lang="en-GB" sz="3600" dirty="0">
                <a:solidFill>
                  <a:srgbClr val="EBF2F5"/>
                </a:solidFill>
                <a:latin typeface="Calibri" panose="020F0502020204030204" pitchFamily="34" charset="0"/>
                <a:cs typeface="Calibri" panose="020F0502020204030204" pitchFamily="34" charset="0"/>
              </a:rPr>
              <a:t> What do they mean by ‘fixed places of residence’?</a:t>
            </a:r>
          </a:p>
          <a:p>
            <a:pPr algn="l">
              <a:lnSpc>
                <a:spcPct val="110000"/>
              </a:lnSpc>
              <a:buFont typeface="Arial" panose="05050102010706020507" pitchFamily="18" charset="2"/>
              <a:buChar char="•"/>
            </a:pPr>
            <a:endParaRPr lang="en-GB" sz="3600" kern="100" dirty="0">
              <a:latin typeface="Calibri" panose="020F0502020204030204" pitchFamily="34" charset="0"/>
              <a:cs typeface="Calibri" panose="020F0502020204030204" pitchFamily="34" charset="0"/>
            </a:endParaRPr>
          </a:p>
          <a:p>
            <a:pPr algn="l">
              <a:lnSpc>
                <a:spcPct val="110000"/>
              </a:lnSpc>
              <a:buFont typeface="Arial" panose="05050102010706020507" pitchFamily="18" charset="2"/>
              <a:buChar char="•"/>
            </a:pPr>
            <a:endParaRPr lang="en-GB" sz="3600" kern="100" dirty="0">
              <a:latin typeface="Calibri" panose="020F0502020204030204" pitchFamily="34" charset="0"/>
              <a:cs typeface="Calibri" panose="020F0502020204030204" pitchFamily="34" charset="0"/>
            </a:endParaRPr>
          </a:p>
          <a:p>
            <a:pPr lvl="0" algn="l">
              <a:lnSpc>
                <a:spcPct val="110000"/>
              </a:lnSpc>
              <a:buFont typeface="Arial" panose="05050102010706020507" pitchFamily="18" charset="2"/>
              <a:buChar char="•"/>
            </a:pPr>
            <a:endParaRPr lang="en-GB" sz="3600" dirty="0">
              <a:latin typeface="Calibri" panose="020F0502020204030204" pitchFamily="34" charset="0"/>
              <a:cs typeface="Calibri" panose="020F0502020204030204" pitchFamily="34" charset="0"/>
            </a:endParaRPr>
          </a:p>
        </p:txBody>
      </p:sp>
      <p:sp>
        <p:nvSpPr>
          <p:cNvPr id="10" name="Text Placeholder 9">
            <a:extLst>
              <a:ext uri="{FF2B5EF4-FFF2-40B4-BE49-F238E27FC236}">
                <a16:creationId xmlns:a16="http://schemas.microsoft.com/office/drawing/2014/main" id="{DDE77059-C23C-A3E0-1621-28ED223EE0AB}"/>
              </a:ext>
            </a:extLst>
          </p:cNvPr>
          <p:cNvSpPr>
            <a:spLocks noGrp="1"/>
          </p:cNvSpPr>
          <p:nvPr>
            <p:ph type="body" sz="quarter" idx="15"/>
          </p:nvPr>
        </p:nvSpPr>
        <p:spPr>
          <a:xfrm rot="21370705">
            <a:off x="1491187" y="5602802"/>
            <a:ext cx="5629743" cy="666797"/>
          </a:xfrm>
        </p:spPr>
        <p:txBody>
          <a:bodyPr>
            <a:normAutofit fontScale="92500"/>
          </a:bodyPr>
          <a:lstStyle/>
          <a:p>
            <a:r>
              <a:rPr lang="en-US" b="1" dirty="0">
                <a:latin typeface="Aptos"/>
              </a:rPr>
              <a:t>Source D: </a:t>
            </a:r>
            <a:r>
              <a:rPr lang="en-US" dirty="0">
                <a:latin typeface="Calibri"/>
              </a:rPr>
              <a:t>Adapted from </a:t>
            </a:r>
            <a:r>
              <a:rPr lang="en-US" b="1" dirty="0">
                <a:latin typeface="Calibri"/>
              </a:rPr>
              <a:t>George Grey, </a:t>
            </a:r>
            <a:r>
              <a:rPr lang="en-US" b="1" i="1" dirty="0">
                <a:latin typeface="Calibri"/>
              </a:rPr>
              <a:t>Journals </a:t>
            </a:r>
            <a:r>
              <a:rPr lang="en-US" b="1" dirty="0">
                <a:latin typeface="Calibri"/>
              </a:rPr>
              <a:t>(1841).</a:t>
            </a:r>
            <a:r>
              <a:rPr lang="en-US" dirty="0">
                <a:latin typeface="Calibri"/>
              </a:rPr>
              <a:t> </a:t>
            </a:r>
            <a:endParaRPr lang="en-GB" dirty="0"/>
          </a:p>
        </p:txBody>
      </p:sp>
      <p:sp>
        <p:nvSpPr>
          <p:cNvPr id="3" name="Content Placeholder 2">
            <a:extLst>
              <a:ext uri="{FF2B5EF4-FFF2-40B4-BE49-F238E27FC236}">
                <a16:creationId xmlns:a16="http://schemas.microsoft.com/office/drawing/2014/main" id="{468631BF-1BBB-E11B-D4ED-F3A288817A73}"/>
              </a:ext>
            </a:extLst>
          </p:cNvPr>
          <p:cNvSpPr txBox="1">
            <a:spLocks/>
          </p:cNvSpPr>
          <p:nvPr/>
        </p:nvSpPr>
        <p:spPr>
          <a:xfrm>
            <a:off x="12608143" y="3799023"/>
            <a:ext cx="2949262" cy="1462496"/>
          </a:xfrm>
          <a:prstGeom prst="rect">
            <a:avLst/>
          </a:prstGeom>
        </p:spPr>
        <p:txBody>
          <a:bodyPr vert="horz" lIns="55449" tIns="27725" rIns="55449" bIns="27725" rtlCol="0" anchor="t">
            <a:normAutofit/>
          </a:bodyPr>
          <a:lstStyle>
            <a:lvl1pPr marL="285750" indent="-285750">
              <a:lnSpc>
                <a:spcPct val="130000"/>
              </a:lnSpc>
              <a:buFont typeface="Arial" panose="020B0604020202020204" pitchFamily="34" charset="0"/>
              <a:buChar char="•"/>
              <a:defRPr sz="2400">
                <a:solidFill>
                  <a:srgbClr val="555464"/>
                </a:solidFill>
                <a:latin typeface="Gabarito" pitchFamily="2" charset="77"/>
                <a:ea typeface="+mn-ea"/>
                <a:cs typeface="+mn-cs"/>
              </a:defRPr>
            </a:lvl1pPr>
            <a:lvl2pPr marL="9144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2pPr>
            <a:lvl3pPr marL="13716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3pPr>
            <a:lvl4pPr marL="1828800" indent="-457200">
              <a:lnSpc>
                <a:spcPct val="130000"/>
              </a:lnSpc>
              <a:buFont typeface="Arial" panose="020B0604020202020204" pitchFamily="34" charset="0"/>
              <a:buChar char="•"/>
              <a:defRPr sz="2000">
                <a:solidFill>
                  <a:srgbClr val="555464"/>
                </a:solidFill>
                <a:latin typeface="Gabarito" pitchFamily="2" charset="77"/>
                <a:ea typeface="+mn-ea"/>
                <a:cs typeface="+mn-cs"/>
              </a:defRPr>
            </a:lvl4pPr>
            <a:lvl5pPr marL="2286000" indent="-457200">
              <a:lnSpc>
                <a:spcPct val="130000"/>
              </a:lnSpc>
              <a:buFont typeface="Arial" panose="020B0604020202020204" pitchFamily="34" charset="0"/>
              <a:buChar char="•"/>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buFont typeface="Wingdings" panose="05000000000000000000" pitchFamily="2" charset="2"/>
              <a:buChar char="Ø"/>
            </a:pPr>
            <a:endParaRPr lang="en-US" sz="1213" b="1" dirty="0">
              <a:solidFill>
                <a:schemeClr val="bg1"/>
              </a:solidFill>
            </a:endParaRPr>
          </a:p>
        </p:txBody>
      </p:sp>
      <p:sp>
        <p:nvSpPr>
          <p:cNvPr id="2" name="TextBox 1">
            <a:extLst>
              <a:ext uri="{FF2B5EF4-FFF2-40B4-BE49-F238E27FC236}">
                <a16:creationId xmlns:a16="http://schemas.microsoft.com/office/drawing/2014/main" id="{84294F2F-A7EF-8931-21B1-AF04286CED04}"/>
              </a:ext>
            </a:extLst>
          </p:cNvPr>
          <p:cNvSpPr txBox="1"/>
          <p:nvPr/>
        </p:nvSpPr>
        <p:spPr>
          <a:xfrm rot="21337700">
            <a:off x="1087705" y="1228398"/>
            <a:ext cx="6369420" cy="4401205"/>
          </a:xfrm>
          <a:prstGeom prst="rect">
            <a:avLst/>
          </a:prstGeom>
          <a:noFill/>
        </p:spPr>
        <p:txBody>
          <a:bodyPr wrap="square">
            <a:spAutoFit/>
          </a:bodyPr>
          <a:lstStyle/>
          <a:p>
            <a:r>
              <a:rPr lang="en-GB" sz="2800" dirty="0">
                <a:latin typeface="Calibri" panose="020F0502020204030204" pitchFamily="34" charset="0"/>
                <a:cs typeface="Calibri" panose="020F0502020204030204" pitchFamily="34" charset="0"/>
              </a:rPr>
              <a:t>“After crossing a limestone range we came upon another equally fertile yam ground and passed two native villages, or as the men termed them, towns – the huts of which were very nicely plastered over the outside with clay and clods of turf, so that although now uninhabited they were evidently intended for fixed places of residence.”</a:t>
            </a:r>
          </a:p>
          <a:p>
            <a:endParaRPr lang="en-GB"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349871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4ACC81F-CCEF-7617-7EBE-9DD3544BF2CC}"/>
              </a:ext>
            </a:extLst>
          </p:cNvPr>
          <p:cNvSpPr txBox="1"/>
          <p:nvPr/>
        </p:nvSpPr>
        <p:spPr>
          <a:xfrm>
            <a:off x="964246" y="1779687"/>
            <a:ext cx="10335125" cy="4093428"/>
          </a:xfrm>
          <a:prstGeom prst="rect">
            <a:avLst/>
          </a:prstGeom>
          <a:noFill/>
        </p:spPr>
        <p:txBody>
          <a:bodyPr wrap="square" rtlCol="0">
            <a:spAutoFit/>
          </a:bodyPr>
          <a:lstStyle/>
          <a:p>
            <a:pPr algn="ctr"/>
            <a:r>
              <a:rPr lang="en-US" sz="3200" dirty="0">
                <a:latin typeface="Calibri" panose="020F0502020204030204" pitchFamily="34" charset="0"/>
                <a:cs typeface="Calibri" panose="020F0502020204030204" pitchFamily="34" charset="0"/>
              </a:rPr>
              <a:t>There is a puzzle here:</a:t>
            </a:r>
          </a:p>
          <a:p>
            <a:pPr algn="ctr"/>
            <a:endParaRPr lang="en-US" sz="3200" dirty="0">
              <a:latin typeface="Calibri" panose="020F0502020204030204" pitchFamily="34" charset="0"/>
              <a:cs typeface="Calibri" panose="020F0502020204030204" pitchFamily="34" charset="0"/>
            </a:endParaRPr>
          </a:p>
          <a:p>
            <a:pPr algn="ctr"/>
            <a:r>
              <a:rPr lang="en-US" sz="3200" dirty="0">
                <a:latin typeface="Calibri" panose="020F0502020204030204" pitchFamily="34" charset="0"/>
                <a:cs typeface="Calibri" panose="020F0502020204030204" pitchFamily="34" charset="0"/>
              </a:rPr>
              <a:t>The settlers </a:t>
            </a:r>
            <a:r>
              <a:rPr lang="en-US" sz="3200" dirty="0" err="1">
                <a:latin typeface="Calibri" panose="020F0502020204030204" pitchFamily="34" charset="0"/>
                <a:cs typeface="Calibri" panose="020F0502020204030204" pitchFamily="34" charset="0"/>
              </a:rPr>
              <a:t>recognise</a:t>
            </a:r>
            <a:r>
              <a:rPr lang="en-US" sz="3200" dirty="0">
                <a:latin typeface="Calibri" panose="020F0502020204030204" pitchFamily="34" charset="0"/>
                <a:cs typeface="Calibri" panose="020F0502020204030204" pitchFamily="34" charset="0"/>
              </a:rPr>
              <a:t> that the Aboriginal Australians </a:t>
            </a:r>
          </a:p>
          <a:p>
            <a:pPr algn="ctr"/>
            <a:r>
              <a:rPr lang="en-US" sz="3200" dirty="0">
                <a:latin typeface="Calibri" panose="020F0502020204030204" pitchFamily="34" charset="0"/>
                <a:cs typeface="Calibri" panose="020F0502020204030204" pitchFamily="34" charset="0"/>
              </a:rPr>
              <a:t>are farming and developing the land, </a:t>
            </a:r>
          </a:p>
          <a:p>
            <a:pPr algn="ctr"/>
            <a:r>
              <a:rPr lang="en-US" sz="3200" dirty="0">
                <a:latin typeface="Calibri" panose="020F0502020204030204" pitchFamily="34" charset="0"/>
                <a:cs typeface="Calibri" panose="020F0502020204030204" pitchFamily="34" charset="0"/>
              </a:rPr>
              <a:t>but they find it hard to admit this.</a:t>
            </a:r>
          </a:p>
          <a:p>
            <a:pPr algn="ctr"/>
            <a:endParaRPr lang="en-US" sz="3200" dirty="0">
              <a:latin typeface="Calibri" panose="020F0502020204030204" pitchFamily="34" charset="0"/>
              <a:cs typeface="Calibri" panose="020F0502020204030204" pitchFamily="34" charset="0"/>
            </a:endParaRPr>
          </a:p>
          <a:p>
            <a:pPr algn="ctr"/>
            <a:r>
              <a:rPr lang="en-US" sz="3200" b="1" dirty="0">
                <a:latin typeface="Calibri" panose="020F0502020204030204" pitchFamily="34" charset="0"/>
                <a:cs typeface="Calibri" panose="020F0502020204030204" pitchFamily="34" charset="0"/>
              </a:rPr>
              <a:t>Why might this be?</a:t>
            </a:r>
          </a:p>
          <a:p>
            <a:pPr algn="ctr"/>
            <a:endParaRPr lang="en-US" dirty="0">
              <a:latin typeface="Calibri" panose="020F0502020204030204" pitchFamily="34" charset="0"/>
              <a:cs typeface="Calibri" panose="020F0502020204030204" pitchFamily="34" charset="0"/>
            </a:endParaRPr>
          </a:p>
          <a:p>
            <a:pPr algn="ctr"/>
            <a:endParaRPr lang="en-US" dirty="0"/>
          </a:p>
        </p:txBody>
      </p:sp>
    </p:spTree>
    <p:extLst>
      <p:ext uri="{BB962C8B-B14F-4D97-AF65-F5344CB8AC3E}">
        <p14:creationId xmlns:p14="http://schemas.microsoft.com/office/powerpoint/2010/main" val="31500863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a:extLst>
              <a:ext uri="{FF2B5EF4-FFF2-40B4-BE49-F238E27FC236}">
                <a16:creationId xmlns:a16="http://schemas.microsoft.com/office/drawing/2014/main" id="{1EA9631A-9A35-5C2D-1FC3-23B9EE44A4DF}"/>
              </a:ext>
            </a:extLst>
          </p:cNvPr>
          <p:cNvSpPr>
            <a:spLocks noGrp="1"/>
          </p:cNvSpPr>
          <p:nvPr>
            <p:ph type="body" sz="quarter" idx="13"/>
          </p:nvPr>
        </p:nvSpPr>
        <p:spPr>
          <a:xfrm>
            <a:off x="2861458" y="1164821"/>
            <a:ext cx="6684721" cy="3648487"/>
          </a:xfrm>
        </p:spPr>
        <p:txBody>
          <a:bodyPr>
            <a:normAutofit/>
          </a:bodyPr>
          <a:lstStyle/>
          <a:p>
            <a:r>
              <a:rPr lang="en-GB" sz="10066" dirty="0">
                <a:latin typeface="Calibri" panose="020F0502020204030204" pitchFamily="34" charset="0"/>
                <a:cs typeface="Calibri" panose="020F0502020204030204" pitchFamily="34" charset="0"/>
              </a:rPr>
              <a:t>Terra Nullius</a:t>
            </a:r>
            <a:endParaRPr lang="en-GB" sz="291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DB8674F2-9141-E64D-99C5-F9F06D9A5E87}"/>
              </a:ext>
            </a:extLst>
          </p:cNvPr>
          <p:cNvSpPr txBox="1"/>
          <p:nvPr/>
        </p:nvSpPr>
        <p:spPr>
          <a:xfrm>
            <a:off x="782109" y="4239555"/>
            <a:ext cx="11228483" cy="2107885"/>
          </a:xfrm>
          <a:prstGeom prst="rect">
            <a:avLst/>
          </a:prstGeom>
          <a:solidFill>
            <a:srgbClr val="DBDBDB"/>
          </a:solidFill>
        </p:spPr>
        <p:txBody>
          <a:bodyPr wrap="square" rtlCol="0">
            <a:spAutoFit/>
          </a:bodyPr>
          <a:lstStyle/>
          <a:p>
            <a:r>
              <a:rPr lang="en-GB" sz="2183" dirty="0">
                <a:latin typeface="Calibri" panose="020F0502020204030204" pitchFamily="34" charset="0"/>
                <a:cs typeface="Calibri" panose="020F0502020204030204" pitchFamily="34" charset="0"/>
              </a:rPr>
              <a:t>Settlers argued that Australia was ‘Terra </a:t>
            </a:r>
            <a:r>
              <a:rPr lang="en-GB" sz="2183" dirty="0" err="1">
                <a:latin typeface="Calibri" panose="020F0502020204030204" pitchFamily="34" charset="0"/>
                <a:cs typeface="Calibri" panose="020F0502020204030204" pitchFamily="34" charset="0"/>
              </a:rPr>
              <a:t>Nullis</a:t>
            </a:r>
            <a:r>
              <a:rPr lang="en-GB" sz="2183" dirty="0">
                <a:latin typeface="Calibri" panose="020F0502020204030204" pitchFamily="34" charset="0"/>
                <a:cs typeface="Calibri" panose="020F0502020204030204" pitchFamily="34" charset="0"/>
              </a:rPr>
              <a:t>’ which is Latin for ‘land belonging to no one.’ They made this claim because, unlike Europeans, Aboriginal Australians did not keep paper records of who owned which land.</a:t>
            </a:r>
          </a:p>
          <a:p>
            <a:endParaRPr lang="en-GB" sz="2183" u="sng" dirty="0">
              <a:latin typeface="Calibri" panose="020F0502020204030204" pitchFamily="34" charset="0"/>
              <a:cs typeface="Calibri" panose="020F0502020204030204" pitchFamily="34" charset="0"/>
            </a:endParaRPr>
          </a:p>
          <a:p>
            <a:r>
              <a:rPr lang="en-GB" sz="2183" dirty="0">
                <a:latin typeface="Calibri" panose="020F0502020204030204" pitchFamily="34" charset="0"/>
                <a:cs typeface="Calibri" panose="020F0502020204030204" pitchFamily="34" charset="0"/>
              </a:rPr>
              <a:t>Based on what you have learned – do you think Terra Nullius was an accurate description of Australia when the settlers arrived?  If it was not true, why did Europeans claim it to be?</a:t>
            </a:r>
          </a:p>
        </p:txBody>
      </p:sp>
    </p:spTree>
    <p:extLst>
      <p:ext uri="{BB962C8B-B14F-4D97-AF65-F5344CB8AC3E}">
        <p14:creationId xmlns:p14="http://schemas.microsoft.com/office/powerpoint/2010/main" val="26009170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9ED5AD4-7830-0865-CEBB-F4B7C8F86AE2}"/>
              </a:ext>
            </a:extLst>
          </p:cNvPr>
          <p:cNvSpPr>
            <a:spLocks noGrp="1"/>
          </p:cNvSpPr>
          <p:nvPr>
            <p:ph type="body" sz="quarter" idx="10"/>
          </p:nvPr>
        </p:nvSpPr>
        <p:spPr>
          <a:xfrm>
            <a:off x="2815250" y="-366288"/>
            <a:ext cx="12174194" cy="2310387"/>
          </a:xfrm>
        </p:spPr>
        <p:txBody>
          <a:bodyPr>
            <a:normAutofit/>
          </a:bodyPr>
          <a:lstStyle/>
          <a:p>
            <a:r>
              <a:rPr lang="en-GB" sz="4800" b="1" dirty="0">
                <a:latin typeface="Calibri" panose="020F0502020204030204" pitchFamily="34" charset="0"/>
                <a:cs typeface="Calibri" panose="020F0502020204030204" pitchFamily="34" charset="0"/>
              </a:rPr>
              <a:t>Dark Emu, </a:t>
            </a:r>
            <a:br>
              <a:rPr lang="en-GB" sz="4800" b="1" dirty="0">
                <a:latin typeface="Calibri" panose="020F0502020204030204" pitchFamily="34" charset="0"/>
                <a:cs typeface="Calibri" panose="020F0502020204030204" pitchFamily="34" charset="0"/>
              </a:rPr>
            </a:br>
            <a:r>
              <a:rPr lang="en-GB" sz="4800" b="1" dirty="0">
                <a:latin typeface="Calibri" panose="020F0502020204030204" pitchFamily="34" charset="0"/>
                <a:cs typeface="Calibri" panose="020F0502020204030204" pitchFamily="34" charset="0"/>
              </a:rPr>
              <a:t>2014</a:t>
            </a:r>
          </a:p>
        </p:txBody>
      </p:sp>
      <p:sp>
        <p:nvSpPr>
          <p:cNvPr id="4" name="Google Shape;1047;p8">
            <a:extLst>
              <a:ext uri="{FF2B5EF4-FFF2-40B4-BE49-F238E27FC236}">
                <a16:creationId xmlns:a16="http://schemas.microsoft.com/office/drawing/2014/main" id="{74A2DE43-4733-3A6A-3F8A-B66FC753403B}"/>
              </a:ext>
            </a:extLst>
          </p:cNvPr>
          <p:cNvSpPr txBox="1">
            <a:spLocks/>
          </p:cNvSpPr>
          <p:nvPr/>
        </p:nvSpPr>
        <p:spPr>
          <a:xfrm>
            <a:off x="133899" y="39097"/>
            <a:ext cx="9719390" cy="1499616"/>
          </a:xfrm>
          <a:prstGeom prst="rect">
            <a:avLst/>
          </a:prstGeom>
          <a:noFill/>
          <a:ln>
            <a:noFill/>
          </a:ln>
        </p:spPr>
        <p:txBody>
          <a:bodyPr spcFirstLastPara="1" vert="horz" wrap="square" lIns="91419" tIns="45697" rIns="91419" bIns="45697" rtlCol="0" anchor="ctr" anchorCtr="0">
            <a:normAutofit/>
          </a:bodyPr>
          <a:lstStyle>
            <a:lvl1pPr>
              <a:defRPr sz="4400">
                <a:solidFill>
                  <a:srgbClr val="555464"/>
                </a:solidFill>
                <a:latin typeface="Arsenica Antiqua DemiBold" pitchFamily="2" charset="0"/>
                <a:ea typeface="+mj-ea"/>
                <a:cs typeface="+mj-cs"/>
              </a:defRPr>
            </a:lvl1pPr>
          </a:lstStyle>
          <a:p>
            <a:pPr algn="l" rtl="0">
              <a:lnSpc>
                <a:spcPct val="80000"/>
              </a:lnSpc>
              <a:buClr>
                <a:srgbClr val="0C0C0C"/>
              </a:buClr>
              <a:buSzPts val="5000"/>
            </a:pPr>
            <a:r>
              <a:rPr lang="en-GB" sz="2800" dirty="0">
                <a:latin typeface="Calibri" panose="020F0502020204030204" pitchFamily="34" charset="0"/>
                <a:cs typeface="Calibri" panose="020F0502020204030204" pitchFamily="34" charset="0"/>
              </a:rPr>
              <a:t>Worksheet 2:</a:t>
            </a:r>
          </a:p>
        </p:txBody>
      </p:sp>
      <p:pic>
        <p:nvPicPr>
          <p:cNvPr id="5" name="Google Shape;1048;p8">
            <a:extLst>
              <a:ext uri="{FF2B5EF4-FFF2-40B4-BE49-F238E27FC236}">
                <a16:creationId xmlns:a16="http://schemas.microsoft.com/office/drawing/2014/main" id="{3A82DAC1-631E-FD22-02D6-75DCEDFA7312}"/>
              </a:ext>
            </a:extLst>
          </p:cNvPr>
          <p:cNvPicPr preferRelativeResize="0"/>
          <p:nvPr/>
        </p:nvPicPr>
        <p:blipFill rotWithShape="1">
          <a:blip r:embed="rId3">
            <a:alphaModFix/>
          </a:blip>
          <a:srcRect/>
          <a:stretch/>
        </p:blipFill>
        <p:spPr>
          <a:xfrm>
            <a:off x="782109" y="1238098"/>
            <a:ext cx="3587497" cy="5101990"/>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0454000C-6996-38D5-7BA9-DDB3CE2AC6C5}"/>
              </a:ext>
            </a:extLst>
          </p:cNvPr>
          <p:cNvSpPr txBox="1"/>
          <p:nvPr/>
        </p:nvSpPr>
        <p:spPr>
          <a:xfrm>
            <a:off x="5310468" y="1801201"/>
            <a:ext cx="6284254" cy="4524315"/>
          </a:xfrm>
          <a:prstGeom prst="rect">
            <a:avLst/>
          </a:prstGeom>
          <a:solidFill>
            <a:srgbClr val="DBDBDB"/>
          </a:solidFill>
        </p:spPr>
        <p:txBody>
          <a:bodyPr wrap="square">
            <a:spAutoFit/>
          </a:bodyPr>
          <a:lstStyle/>
          <a:p>
            <a:r>
              <a:rPr lang="en-GB" sz="2400" dirty="0">
                <a:latin typeface="Calibri" panose="020F0502020204030204" pitchFamily="34" charset="0"/>
                <a:cs typeface="Calibri" panose="020F0502020204030204" pitchFamily="34" charset="0"/>
              </a:rPr>
              <a:t>In the book, </a:t>
            </a:r>
            <a:r>
              <a:rPr lang="en-GB" sz="2400" i="1" dirty="0">
                <a:latin typeface="Calibri" panose="020F0502020204030204" pitchFamily="34" charset="0"/>
                <a:cs typeface="Calibri" panose="020F0502020204030204" pitchFamily="34" charset="0"/>
              </a:rPr>
              <a:t>Dark Emu</a:t>
            </a:r>
            <a:r>
              <a:rPr lang="en-GB" sz="2400" dirty="0">
                <a:latin typeface="Calibri" panose="020F0502020204030204" pitchFamily="34" charset="0"/>
                <a:cs typeface="Calibri" panose="020F0502020204030204" pitchFamily="34" charset="0"/>
              </a:rPr>
              <a:t>, Bruce Pascoe offers evidence </a:t>
            </a:r>
            <a:r>
              <a:rPr lang="en-GB" sz="2400" dirty="0">
                <a:solidFill>
                  <a:srgbClr val="1F1F1F"/>
                </a:solidFill>
                <a:latin typeface="Calibri" panose="020F0502020204030204" pitchFamily="34" charset="0"/>
                <a:cs typeface="Calibri" panose="020F0502020204030204" pitchFamily="34" charset="0"/>
              </a:rPr>
              <a:t>that Aboriginal people right across the continent were using domesticated plants, sowing, harvesting, irrigating and storing crops. Pascoe uses accounts from settlers and explorers like the one you have just read.</a:t>
            </a:r>
            <a:endParaRPr lang="en-GB" sz="2400" dirty="0">
              <a:latin typeface="Calibri" panose="020F0502020204030204" pitchFamily="34" charset="0"/>
              <a:cs typeface="Calibri" panose="020F0502020204030204" pitchFamily="34" charset="0"/>
            </a:endParaRPr>
          </a:p>
          <a:p>
            <a:endParaRPr lang="en-GB" sz="2400" dirty="0">
              <a:solidFill>
                <a:srgbClr val="1F1F1F"/>
              </a:solidFill>
              <a:latin typeface="Calibri" panose="020F0502020204030204" pitchFamily="34" charset="0"/>
              <a:cs typeface="Calibri" panose="020F0502020204030204" pitchFamily="34" charset="0"/>
            </a:endParaRPr>
          </a:p>
          <a:p>
            <a:r>
              <a:rPr lang="en-GB" sz="2400" dirty="0">
                <a:solidFill>
                  <a:srgbClr val="1F1F1F"/>
                </a:solidFill>
                <a:latin typeface="Calibri" panose="020F0502020204030204" pitchFamily="34" charset="0"/>
                <a:cs typeface="Calibri" panose="020F0502020204030204" pitchFamily="34" charset="0"/>
              </a:rPr>
              <a:t>He argues that Europeans claimed that Aboriginal Australians were ‘hunter-gathers’ who were not using the land ‘properly’ and so had no right to it). </a:t>
            </a:r>
          </a:p>
          <a:p>
            <a:endParaRPr lang="en-GB" sz="2400" dirty="0">
              <a:solidFill>
                <a:srgbClr val="1F1F1F"/>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753652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37E5D59-ED22-074A-9FD4-27F7C12DFC5F}"/>
              </a:ext>
            </a:extLst>
          </p:cNvPr>
          <p:cNvSpPr>
            <a:spLocks noGrp="1"/>
          </p:cNvSpPr>
          <p:nvPr>
            <p:ph type="body" sz="quarter" idx="10"/>
          </p:nvPr>
        </p:nvSpPr>
        <p:spPr>
          <a:xfrm>
            <a:off x="135201" y="2113550"/>
            <a:ext cx="12174194" cy="1386232"/>
          </a:xfrm>
        </p:spPr>
        <p:txBody>
          <a:bodyPr>
            <a:normAutofit fontScale="92500" lnSpcReduction="20000"/>
          </a:bodyPr>
          <a:lstStyle/>
          <a:p>
            <a:r>
              <a:rPr lang="en-GB" dirty="0">
                <a:latin typeface="Calibri" panose="020F0502020204030204" pitchFamily="34" charset="0"/>
                <a:cs typeface="Calibri" panose="020F0502020204030204" pitchFamily="34" charset="0"/>
              </a:rPr>
              <a:t>So where did the idea of Terra Nullius </a:t>
            </a:r>
          </a:p>
          <a:p>
            <a:r>
              <a:rPr lang="en-GB" dirty="0">
                <a:latin typeface="Calibri" panose="020F0502020204030204" pitchFamily="34" charset="0"/>
                <a:cs typeface="Calibri" panose="020F0502020204030204" pitchFamily="34" charset="0"/>
              </a:rPr>
              <a:t>come from?</a:t>
            </a: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C12D9262-782C-CB8F-44E8-2574855D46C9}"/>
              </a:ext>
            </a:extLst>
          </p:cNvPr>
          <p:cNvSpPr txBox="1"/>
          <p:nvPr/>
        </p:nvSpPr>
        <p:spPr>
          <a:xfrm>
            <a:off x="1660056" y="2966923"/>
            <a:ext cx="8640849" cy="2555700"/>
          </a:xfrm>
          <a:prstGeom prst="rect">
            <a:avLst/>
          </a:prstGeom>
          <a:solidFill>
            <a:srgbClr val="DBDBDB"/>
          </a:solidFill>
        </p:spPr>
        <p:txBody>
          <a:bodyPr wrap="square" rtlCol="0">
            <a:spAutoFit/>
          </a:bodyPr>
          <a:lstStyle/>
          <a:p>
            <a:r>
              <a:rPr lang="en-GB" sz="2668" dirty="0">
                <a:latin typeface="Calibri" panose="020F0502020204030204" pitchFamily="34" charset="0"/>
                <a:cs typeface="Calibri" panose="020F0502020204030204" pitchFamily="34" charset="0"/>
              </a:rPr>
              <a:t>Pascoe suggests that, by the time later settlers arrived in Australia, the land </a:t>
            </a:r>
            <a:r>
              <a:rPr lang="en-GB" sz="2668" i="1" dirty="0">
                <a:latin typeface="Calibri" panose="020F0502020204030204" pitchFamily="34" charset="0"/>
                <a:cs typeface="Calibri" panose="020F0502020204030204" pitchFamily="34" charset="0"/>
              </a:rPr>
              <a:t>had </a:t>
            </a:r>
            <a:r>
              <a:rPr lang="en-GB" sz="2668" dirty="0">
                <a:latin typeface="Calibri" panose="020F0502020204030204" pitchFamily="34" charset="0"/>
                <a:cs typeface="Calibri" panose="020F0502020204030204" pitchFamily="34" charset="0"/>
              </a:rPr>
              <a:t>become unproductive, but it had not always been so.</a:t>
            </a:r>
          </a:p>
          <a:p>
            <a:endParaRPr lang="en-GB" sz="2668" dirty="0">
              <a:latin typeface="Calibri" panose="020F0502020204030204" pitchFamily="34" charset="0"/>
              <a:cs typeface="Calibri" panose="020F0502020204030204" pitchFamily="34" charset="0"/>
            </a:endParaRPr>
          </a:p>
          <a:p>
            <a:r>
              <a:rPr lang="en-GB" sz="2668" dirty="0">
                <a:latin typeface="Calibri" panose="020F0502020204030204" pitchFamily="34" charset="0"/>
                <a:cs typeface="Calibri" panose="020F0502020204030204" pitchFamily="34" charset="0"/>
              </a:rPr>
              <a:t>We will now look at the settler accounts that Pascoe offers to support this view…</a:t>
            </a:r>
          </a:p>
        </p:txBody>
      </p:sp>
    </p:spTree>
    <p:extLst>
      <p:ext uri="{BB962C8B-B14F-4D97-AF65-F5344CB8AC3E}">
        <p14:creationId xmlns:p14="http://schemas.microsoft.com/office/powerpoint/2010/main" val="25243301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1FD5569-A92D-0815-EB5F-7969CBB71980}"/>
              </a:ext>
            </a:extLst>
          </p:cNvPr>
          <p:cNvSpPr>
            <a:spLocks noGrp="1"/>
          </p:cNvSpPr>
          <p:nvPr>
            <p:ph type="body" sz="quarter" idx="10"/>
          </p:nvPr>
        </p:nvSpPr>
        <p:spPr>
          <a:xfrm>
            <a:off x="17379" y="350373"/>
            <a:ext cx="12174194" cy="2680049"/>
          </a:xfrm>
        </p:spPr>
        <p:txBody>
          <a:bodyPr>
            <a:normAutofit/>
          </a:bodyPr>
          <a:lstStyle/>
          <a:p>
            <a:r>
              <a:rPr lang="en-GB" sz="4800" dirty="0">
                <a:latin typeface="Calibri" panose="020F0502020204030204" pitchFamily="34" charset="0"/>
                <a:cs typeface="Calibri" panose="020F0502020204030204" pitchFamily="34" charset="0"/>
              </a:rPr>
              <a:t>Isaac Batey’s account</a:t>
            </a:r>
          </a:p>
        </p:txBody>
      </p:sp>
      <p:sp>
        <p:nvSpPr>
          <p:cNvPr id="5" name="TextBox 4">
            <a:extLst>
              <a:ext uri="{FF2B5EF4-FFF2-40B4-BE49-F238E27FC236}">
                <a16:creationId xmlns:a16="http://schemas.microsoft.com/office/drawing/2014/main" id="{67BD64EB-AC64-1AA5-11D4-A2CC71C4D2A6}"/>
              </a:ext>
            </a:extLst>
          </p:cNvPr>
          <p:cNvSpPr txBox="1"/>
          <p:nvPr/>
        </p:nvSpPr>
        <p:spPr>
          <a:xfrm>
            <a:off x="1798680" y="2251695"/>
            <a:ext cx="8927140" cy="3825406"/>
          </a:xfrm>
          <a:prstGeom prst="rect">
            <a:avLst/>
          </a:prstGeom>
          <a:solidFill>
            <a:srgbClr val="DBDBDB"/>
          </a:solidFill>
        </p:spPr>
        <p:txBody>
          <a:bodyPr wrap="square">
            <a:spAutoFit/>
          </a:bodyPr>
          <a:lstStyle/>
          <a:p>
            <a:pPr algn="l" rtl="0"/>
            <a:r>
              <a:rPr lang="en-GB" sz="2400" dirty="0">
                <a:solidFill>
                  <a:schemeClr val="dk1"/>
                </a:solidFill>
                <a:latin typeface="Calibri" panose="020F0502020204030204" pitchFamily="34" charset="0"/>
                <a:ea typeface="Twentieth Century"/>
                <a:cs typeface="Calibri" panose="020F0502020204030204" pitchFamily="34" charset="0"/>
                <a:sym typeface="Twentieth Century"/>
              </a:rPr>
              <a:t>Colonist Isaac Batey, writing in 1846, compared the Australia he saw around him with the one he remembered as a young man. He remembered the women harvesting and cleaning the tubers in vast quantities but he noted the disappearance of the yam and its cause:</a:t>
            </a:r>
            <a:endParaRPr lang="en-GB" sz="2400" dirty="0">
              <a:latin typeface="Calibri" panose="020F0502020204030204" pitchFamily="34" charset="0"/>
              <a:cs typeface="Calibri" panose="020F0502020204030204" pitchFamily="34" charset="0"/>
            </a:endParaRPr>
          </a:p>
          <a:p>
            <a:pPr algn="l" rtl="0"/>
            <a:endParaRPr lang="en-GB" sz="2400" dirty="0">
              <a:solidFill>
                <a:schemeClr val="dk1"/>
              </a:solidFill>
              <a:latin typeface="Calibri" panose="020F0502020204030204" pitchFamily="34" charset="0"/>
              <a:ea typeface="Twentieth Century"/>
              <a:cs typeface="Calibri" panose="020F0502020204030204" pitchFamily="34" charset="0"/>
              <a:sym typeface="Twentieth Century"/>
            </a:endParaRPr>
          </a:p>
          <a:p>
            <a:pPr marL="457179" lvl="1"/>
            <a:r>
              <a:rPr lang="en-GB" sz="2400" i="1" dirty="0">
                <a:solidFill>
                  <a:schemeClr val="dk1"/>
                </a:solidFill>
                <a:latin typeface="Calibri" panose="020F0502020204030204" pitchFamily="34" charset="0"/>
                <a:ea typeface="Twentieth Century"/>
                <a:cs typeface="Calibri" panose="020F0502020204030204" pitchFamily="34" charset="0"/>
                <a:sym typeface="Twentieth Century"/>
              </a:rPr>
              <a:t>It has been intimated that our domestic animals had eaten them out, yet there was another factor of destruction in the soil becoming hardened with the continuous tramping of sheep, cattle or horses .... When I first came here I started a vegetable garden, the soil dug like ashes.</a:t>
            </a:r>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614616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18F3D3-5C44-254D-7F12-826970CBC450}"/>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2D285E2A-8478-0B65-538A-CDC32E0B4841}"/>
              </a:ext>
            </a:extLst>
          </p:cNvPr>
          <p:cNvSpPr>
            <a:spLocks noGrp="1"/>
          </p:cNvSpPr>
          <p:nvPr>
            <p:ph type="body" sz="quarter" idx="10"/>
          </p:nvPr>
        </p:nvSpPr>
        <p:spPr>
          <a:xfrm>
            <a:off x="17379" y="439273"/>
            <a:ext cx="12174194" cy="2680049"/>
          </a:xfrm>
        </p:spPr>
        <p:txBody>
          <a:bodyPr>
            <a:normAutofit/>
          </a:bodyPr>
          <a:lstStyle/>
          <a:p>
            <a:r>
              <a:rPr lang="en-GB" sz="4800" dirty="0">
                <a:latin typeface="Calibri" panose="020F0502020204030204" pitchFamily="34" charset="0"/>
                <a:cs typeface="Calibri" panose="020F0502020204030204" pitchFamily="34" charset="0"/>
              </a:rPr>
              <a:t>G. T. Lloyd’s account</a:t>
            </a:r>
          </a:p>
        </p:txBody>
      </p:sp>
      <p:sp>
        <p:nvSpPr>
          <p:cNvPr id="5" name="TextBox 4">
            <a:extLst>
              <a:ext uri="{FF2B5EF4-FFF2-40B4-BE49-F238E27FC236}">
                <a16:creationId xmlns:a16="http://schemas.microsoft.com/office/drawing/2014/main" id="{B84E69BA-7231-A15E-BB5C-D8D17D76A1E6}"/>
              </a:ext>
            </a:extLst>
          </p:cNvPr>
          <p:cNvSpPr txBox="1"/>
          <p:nvPr/>
        </p:nvSpPr>
        <p:spPr>
          <a:xfrm>
            <a:off x="1752472" y="2551053"/>
            <a:ext cx="8927140" cy="3108543"/>
          </a:xfrm>
          <a:prstGeom prst="rect">
            <a:avLst/>
          </a:prstGeom>
          <a:solidFill>
            <a:srgbClr val="DBDBDB"/>
          </a:solidFill>
        </p:spPr>
        <p:txBody>
          <a:bodyPr wrap="square">
            <a:spAutoFit/>
          </a:bodyPr>
          <a:lstStyle/>
          <a:p>
            <a:pPr marL="457179" lvl="1"/>
            <a:r>
              <a:rPr lang="en-GB" sz="2800" dirty="0">
                <a:solidFill>
                  <a:schemeClr val="dk1"/>
                </a:solidFill>
                <a:latin typeface="Calibri" panose="020F0502020204030204" pitchFamily="34" charset="0"/>
                <a:ea typeface="Twentieth Century"/>
                <a:cs typeface="Calibri" panose="020F0502020204030204" pitchFamily="34" charset="0"/>
                <a:sym typeface="Twentieth Century"/>
              </a:rPr>
              <a:t>[In the past] </a:t>
            </a:r>
            <a:r>
              <a:rPr lang="en-GB" sz="2800" i="1" dirty="0">
                <a:solidFill>
                  <a:schemeClr val="dk1"/>
                </a:solidFill>
                <a:latin typeface="Calibri" panose="020F0502020204030204" pitchFamily="34" charset="0"/>
                <a:ea typeface="Twentieth Century"/>
                <a:cs typeface="Calibri" panose="020F0502020204030204" pitchFamily="34" charset="0"/>
                <a:sym typeface="Twentieth Century"/>
              </a:rPr>
              <a:t>‘the ground had been so protected by mosses and lichen so thick that it was difficult to ride across the country at any pace exceeding the “farmers” jog trot … With the onslaught of the sharp little hooves and teeth of herbivore sheep, goats, pigs and cattle driven in by the settlers, the ground covers were destroyed and the dews ceased’.</a:t>
            </a:r>
            <a:endParaRPr lang="en-GB"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03198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35B92E7-998D-FD88-B876-6E6574266903}"/>
              </a:ext>
            </a:extLst>
          </p:cNvPr>
          <p:cNvSpPr>
            <a:spLocks noGrp="1"/>
          </p:cNvSpPr>
          <p:nvPr>
            <p:ph type="body" sz="quarter" idx="10"/>
          </p:nvPr>
        </p:nvSpPr>
        <p:spPr>
          <a:xfrm>
            <a:off x="412447" y="194458"/>
            <a:ext cx="10396743" cy="693116"/>
          </a:xfrm>
        </p:spPr>
        <p:txBody>
          <a:bodyPr>
            <a:normAutofit/>
          </a:bodyPr>
          <a:lstStyle/>
          <a:p>
            <a:r>
              <a:rPr lang="en-GB" sz="2400" dirty="0">
                <a:latin typeface="Calibri" panose="020F0502020204030204" pitchFamily="34" charset="0"/>
                <a:cs typeface="Calibri" panose="020F0502020204030204" pitchFamily="34" charset="0"/>
              </a:rPr>
              <a:t>Thinking Points</a:t>
            </a:r>
          </a:p>
        </p:txBody>
      </p:sp>
      <p:graphicFrame>
        <p:nvGraphicFramePr>
          <p:cNvPr id="8" name="Content Placeholder 2">
            <a:extLst>
              <a:ext uri="{FF2B5EF4-FFF2-40B4-BE49-F238E27FC236}">
                <a16:creationId xmlns:a16="http://schemas.microsoft.com/office/drawing/2014/main" id="{1EB2E207-5D6A-14EB-DBFA-C3AB8AE83D1C}"/>
              </a:ext>
            </a:extLst>
          </p:cNvPr>
          <p:cNvGraphicFramePr>
            <a:graphicFrameLocks/>
          </p:cNvGraphicFramePr>
          <p:nvPr>
            <p:extLst>
              <p:ext uri="{D42A27DB-BD31-4B8C-83A1-F6EECF244321}">
                <p14:modId xmlns:p14="http://schemas.microsoft.com/office/powerpoint/2010/main" val="1791361764"/>
              </p:ext>
            </p:extLst>
          </p:nvPr>
        </p:nvGraphicFramePr>
        <p:xfrm>
          <a:off x="942823" y="1247608"/>
          <a:ext cx="10306354" cy="47228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263681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A7A35B-413A-1ABA-AF59-C077F7ABD7DC}"/>
            </a:ext>
          </a:extLst>
        </p:cNvPr>
        <p:cNvGrpSpPr/>
        <p:nvPr/>
      </p:nvGrpSpPr>
      <p:grpSpPr>
        <a:xfrm>
          <a:off x="0" y="0"/>
          <a:ext cx="0" cy="0"/>
          <a:chOff x="0" y="0"/>
          <a:chExt cx="0" cy="0"/>
        </a:xfrm>
      </p:grpSpPr>
      <p:sp>
        <p:nvSpPr>
          <p:cNvPr id="10" name="Text Placeholder 9">
            <a:extLst>
              <a:ext uri="{FF2B5EF4-FFF2-40B4-BE49-F238E27FC236}">
                <a16:creationId xmlns:a16="http://schemas.microsoft.com/office/drawing/2014/main" id="{41D836FC-17EE-E8EF-32C8-9786FE4BDC98}"/>
              </a:ext>
            </a:extLst>
          </p:cNvPr>
          <p:cNvSpPr>
            <a:spLocks noGrp="1"/>
          </p:cNvSpPr>
          <p:nvPr>
            <p:ph type="body" sz="quarter" idx="15"/>
          </p:nvPr>
        </p:nvSpPr>
        <p:spPr>
          <a:xfrm rot="21370705">
            <a:off x="1557876" y="5412440"/>
            <a:ext cx="5691712" cy="666797"/>
          </a:xfrm>
        </p:spPr>
        <p:txBody>
          <a:bodyPr>
            <a:normAutofit fontScale="92500"/>
          </a:bodyPr>
          <a:lstStyle/>
          <a:p>
            <a:r>
              <a:rPr lang="en-GB" sz="2400" dirty="0">
                <a:latin typeface="Calibri" panose="020F0502020204030204" pitchFamily="34" charset="0"/>
                <a:cs typeface="Calibri" panose="020F0502020204030204" pitchFamily="34" charset="0"/>
              </a:rPr>
              <a:t>The new Oxford wall maps of Australia, 1920s</a:t>
            </a:r>
          </a:p>
        </p:txBody>
      </p:sp>
      <p:sp>
        <p:nvSpPr>
          <p:cNvPr id="7" name="Text Placeholder 6">
            <a:extLst>
              <a:ext uri="{FF2B5EF4-FFF2-40B4-BE49-F238E27FC236}">
                <a16:creationId xmlns:a16="http://schemas.microsoft.com/office/drawing/2014/main" id="{78674AF3-3A52-941A-EE6F-0D2173AECADC}"/>
              </a:ext>
            </a:extLst>
          </p:cNvPr>
          <p:cNvSpPr>
            <a:spLocks noGrp="1"/>
          </p:cNvSpPr>
          <p:nvPr>
            <p:ph type="body" sz="quarter" idx="12"/>
          </p:nvPr>
        </p:nvSpPr>
        <p:spPr>
          <a:xfrm>
            <a:off x="7713272" y="1488274"/>
            <a:ext cx="4066281" cy="4186666"/>
          </a:xfrm>
        </p:spPr>
        <p:txBody>
          <a:bodyPr>
            <a:normAutofit/>
          </a:bodyPr>
          <a:lstStyle/>
          <a:p>
            <a:r>
              <a:rPr lang="en-US" dirty="0">
                <a:latin typeface="Calibri" panose="020F0502020204030204" pitchFamily="34" charset="0"/>
                <a:ea typeface="STXingkai"/>
                <a:cs typeface="Calibri" panose="020F0502020204030204" pitchFamily="34" charset="0"/>
              </a:rPr>
              <a:t>Compare this map with the map shown in the starter task. Do you think the introduction of the Merino sheep represents progress?</a:t>
            </a:r>
          </a:p>
          <a:p>
            <a:endParaRPr lang="en-US" dirty="0">
              <a:latin typeface="Calibri" panose="020F0502020204030204" pitchFamily="34" charset="0"/>
              <a:ea typeface="STXingkai"/>
              <a:cs typeface="Calibri" panose="020F0502020204030204" pitchFamily="34" charset="0"/>
            </a:endParaRPr>
          </a:p>
          <a:p>
            <a:r>
              <a:rPr lang="en-US" dirty="0">
                <a:latin typeface="Calibri" panose="020F0502020204030204" pitchFamily="34" charset="0"/>
                <a:ea typeface="STXingkai"/>
                <a:cs typeface="Calibri" panose="020F0502020204030204" pitchFamily="34" charset="0"/>
              </a:rPr>
              <a:t>Answer </a:t>
            </a:r>
            <a:r>
              <a:rPr lang="en-US" b="1" i="1" dirty="0">
                <a:latin typeface="Calibri" panose="020F0502020204030204" pitchFamily="34" charset="0"/>
                <a:ea typeface="STXingkai"/>
                <a:cs typeface="Calibri" panose="020F0502020204030204" pitchFamily="34" charset="0"/>
              </a:rPr>
              <a:t>Yes</a:t>
            </a:r>
            <a:r>
              <a:rPr lang="en-US" dirty="0">
                <a:latin typeface="Calibri" panose="020F0502020204030204" pitchFamily="34" charset="0"/>
                <a:ea typeface="STXingkai"/>
                <a:cs typeface="Calibri" panose="020F0502020204030204" pitchFamily="34" charset="0"/>
              </a:rPr>
              <a:t> or </a:t>
            </a:r>
            <a:r>
              <a:rPr lang="en-US" b="1" i="1" dirty="0">
                <a:latin typeface="Calibri" panose="020F0502020204030204" pitchFamily="34" charset="0"/>
                <a:ea typeface="STXingkai"/>
                <a:cs typeface="Calibri" panose="020F0502020204030204" pitchFamily="34" charset="0"/>
              </a:rPr>
              <a:t>No </a:t>
            </a:r>
            <a:r>
              <a:rPr lang="en-US" dirty="0">
                <a:latin typeface="Calibri" panose="020F0502020204030204" pitchFamily="34" charset="0"/>
                <a:ea typeface="STXingkai"/>
                <a:cs typeface="Calibri" panose="020F0502020204030204" pitchFamily="34" charset="0"/>
              </a:rPr>
              <a:t>and give a supporting reason</a:t>
            </a:r>
          </a:p>
        </p:txBody>
      </p:sp>
      <p:sp>
        <p:nvSpPr>
          <p:cNvPr id="8" name="Text Placeholder 7">
            <a:extLst>
              <a:ext uri="{FF2B5EF4-FFF2-40B4-BE49-F238E27FC236}">
                <a16:creationId xmlns:a16="http://schemas.microsoft.com/office/drawing/2014/main" id="{62807726-EE04-9799-32CC-D9112708D0A9}"/>
              </a:ext>
            </a:extLst>
          </p:cNvPr>
          <p:cNvSpPr>
            <a:spLocks noGrp="1"/>
          </p:cNvSpPr>
          <p:nvPr>
            <p:ph type="body" sz="quarter" idx="13"/>
          </p:nvPr>
        </p:nvSpPr>
        <p:spPr>
          <a:xfrm>
            <a:off x="6841305" y="748951"/>
            <a:ext cx="4354140" cy="739323"/>
          </a:xfrm>
        </p:spPr>
        <p:txBody>
          <a:bodyPr>
            <a:normAutofit/>
          </a:bodyPr>
          <a:lstStyle/>
          <a:p>
            <a:r>
              <a:rPr lang="en-GB" sz="3200" b="1" dirty="0">
                <a:latin typeface="Calibri" panose="020F0502020204030204" pitchFamily="34" charset="0"/>
                <a:cs typeface="Calibri" panose="020F0502020204030204" pitchFamily="34" charset="0"/>
              </a:rPr>
              <a:t>Plenary task</a:t>
            </a:r>
          </a:p>
        </p:txBody>
      </p:sp>
      <p:pic>
        <p:nvPicPr>
          <p:cNvPr id="3" name="Picture 2" descr="A map showing sheep and wheat growing areas of Australia, published in the 1920s&#10;">
            <a:extLst>
              <a:ext uri="{FF2B5EF4-FFF2-40B4-BE49-F238E27FC236}">
                <a16:creationId xmlns:a16="http://schemas.microsoft.com/office/drawing/2014/main" id="{31E66EBF-65BA-2DAC-4B5D-CF19305E290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21289160">
            <a:off x="1192962" y="887621"/>
            <a:ext cx="5912260" cy="4617730"/>
          </a:xfrm>
          <a:prstGeom prst="rect">
            <a:avLst/>
          </a:prstGeom>
        </p:spPr>
      </p:pic>
    </p:spTree>
    <p:extLst>
      <p:ext uri="{BB962C8B-B14F-4D97-AF65-F5344CB8AC3E}">
        <p14:creationId xmlns:p14="http://schemas.microsoft.com/office/powerpoint/2010/main" val="2765240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59E1E2F-96EC-B890-9C85-E5C175820CBE}"/>
              </a:ext>
            </a:extLst>
          </p:cNvPr>
          <p:cNvSpPr>
            <a:spLocks noGrp="1"/>
          </p:cNvSpPr>
          <p:nvPr>
            <p:ph type="body" sz="quarter" idx="12"/>
          </p:nvPr>
        </p:nvSpPr>
        <p:spPr>
          <a:xfrm>
            <a:off x="428" y="1857936"/>
            <a:ext cx="7599625" cy="3766702"/>
          </a:xfrm>
        </p:spPr>
        <p:txBody>
          <a:bodyPr>
            <a:normAutofit/>
          </a:bodyPr>
          <a:lstStyle/>
          <a:p>
            <a:r>
              <a:rPr lang="en-GB" sz="4800" dirty="0">
                <a:latin typeface="Calibri" panose="020F0502020204030204" pitchFamily="34" charset="0"/>
                <a:cs typeface="Calibri" panose="020F0502020204030204" pitchFamily="34" charset="0"/>
              </a:rPr>
              <a:t>Did the introduction of Merino sheep to Australia by Eliza </a:t>
            </a:r>
            <a:r>
              <a:rPr lang="en-GB" sz="4800" dirty="0" err="1">
                <a:latin typeface="Calibri" panose="020F0502020204030204" pitchFamily="34" charset="0"/>
                <a:cs typeface="Calibri" panose="020F0502020204030204" pitchFamily="34" charset="0"/>
              </a:rPr>
              <a:t>Forlong</a:t>
            </a:r>
            <a:r>
              <a:rPr lang="en-GB" sz="4800" dirty="0">
                <a:latin typeface="Calibri" panose="020F0502020204030204" pitchFamily="34" charset="0"/>
                <a:cs typeface="Calibri" panose="020F0502020204030204" pitchFamily="34" charset="0"/>
              </a:rPr>
              <a:t> represent progress?</a:t>
            </a:r>
          </a:p>
          <a:p>
            <a:endParaRPr lang="en-GB" sz="4800" dirty="0">
              <a:latin typeface="Calibri" panose="020F0502020204030204" pitchFamily="34" charset="0"/>
              <a:cs typeface="Calibri" panose="020F0502020204030204" pitchFamily="34" charset="0"/>
            </a:endParaRPr>
          </a:p>
        </p:txBody>
      </p:sp>
      <p:pic>
        <p:nvPicPr>
          <p:cNvPr id="5" name="Content Placeholder 8" descr="undefined">
            <a:extLst>
              <a:ext uri="{FF2B5EF4-FFF2-40B4-BE49-F238E27FC236}">
                <a16:creationId xmlns:a16="http://schemas.microsoft.com/office/drawing/2014/main" id="{2BC48219-98C9-932E-1336-21AC51884498}"/>
              </a:ext>
            </a:extLst>
          </p:cNvPr>
          <p:cNvPicPr>
            <a:picLocks noChangeAspect="1"/>
          </p:cNvPicPr>
          <p:nvPr/>
        </p:nvPicPr>
        <p:blipFill>
          <a:blip r:embed="rId3" cstate="email">
            <a:extLst>
              <a:ext uri="{BEBA8EAE-BF5A-486C-A8C5-ECC9F3942E4B}">
                <a14:imgProps xmlns:a14="http://schemas.microsoft.com/office/drawing/2010/main">
                  <a14:imgLayer r:embed="rId4">
                    <a14:imgEffect>
                      <a14:saturation sat="300000"/>
                    </a14:imgEffect>
                  </a14:imgLayer>
                </a14:imgProps>
              </a:ext>
              <a:ext uri="{28A0092B-C50C-407E-A947-70E740481C1C}">
                <a14:useLocalDpi xmlns:a14="http://schemas.microsoft.com/office/drawing/2010/main"/>
              </a:ext>
            </a:extLst>
          </a:blip>
          <a:stretch>
            <a:fillRect/>
          </a:stretch>
        </p:blipFill>
        <p:spPr>
          <a:xfrm>
            <a:off x="7667063" y="795158"/>
            <a:ext cx="4091943" cy="5452514"/>
          </a:xfrm>
          <a:prstGeom prst="rect">
            <a:avLst/>
          </a:prstGeom>
        </p:spPr>
      </p:pic>
      <p:pic>
        <p:nvPicPr>
          <p:cNvPr id="6" name="Content Placeholder 8" descr="undefined">
            <a:extLst>
              <a:ext uri="{FF2B5EF4-FFF2-40B4-BE49-F238E27FC236}">
                <a16:creationId xmlns:a16="http://schemas.microsoft.com/office/drawing/2014/main" id="{5EA86E11-D895-F45F-EE2C-FAF245C13F8C}"/>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5629" b="97186" l="7625" r="90000">
                        <a14:foregroundMark x1="18875" y1="72983" x2="18250" y2="87805"/>
                        <a14:foregroundMark x1="18250" y1="87805" x2="28875" y2="92683"/>
                        <a14:foregroundMark x1="28875" y1="92683" x2="52625" y2="97186"/>
                        <a14:foregroundMark x1="52625" y1="97186" x2="66375" y2="90338"/>
                        <a14:foregroundMark x1="66375" y1="90338" x2="70000" y2="53189"/>
                        <a14:foregroundMark x1="70000" y1="53189" x2="68250" y2="50188"/>
                        <a14:foregroundMark x1="15750" y1="81989" x2="15000" y2="91370"/>
                        <a14:foregroundMark x1="15000" y1="91370" x2="53000" y2="98874"/>
                        <a14:foregroundMark x1="53000" y1="98874" x2="67375" y2="92964"/>
                        <a14:foregroundMark x1="67375" y1="92964" x2="75750" y2="63508"/>
                        <a14:foregroundMark x1="75750" y1="63508" x2="75625" y2="62289"/>
                        <a14:foregroundMark x1="12000" y1="83021" x2="23750" y2="92777"/>
                        <a14:foregroundMark x1="23750" y1="92777" x2="60875" y2="97186"/>
                        <a14:foregroundMark x1="60875" y1="97186" x2="71875" y2="89587"/>
                        <a14:foregroundMark x1="71875" y1="89587" x2="73500" y2="85647"/>
                        <a14:foregroundMark x1="66125" y1="8255" x2="66375" y2="58443"/>
                        <a14:foregroundMark x1="71375" y1="5722" x2="68000" y2="8537"/>
                        <a14:foregroundMark x1="61250" y1="7317" x2="63875" y2="11257"/>
                        <a14:foregroundMark x1="61250" y1="5629" x2="67500" y2="7036"/>
                        <a14:foregroundMark x1="48375" y1="55253" x2="29625" y2="54690"/>
                        <a14:foregroundMark x1="29625" y1="54690" x2="18875" y2="58818"/>
                        <a14:foregroundMark x1="18875" y1="58818" x2="19875" y2="68386"/>
                        <a14:foregroundMark x1="19875" y1="68386" x2="20375" y2="68574"/>
                        <a14:foregroundMark x1="77750" y1="81707" x2="72750" y2="86585"/>
                        <a14:foregroundMark x1="11375" y1="83302" x2="7750" y2="88368"/>
                        <a14:foregroundMark x1="8250" y1="92120" x2="12375" y2="94747"/>
                        <a14:foregroundMark x1="8625" y1="94278" x2="9625" y2="95966"/>
                        <a14:foregroundMark x1="7625" y1="92214" x2="7625" y2="93715"/>
                        <a14:foregroundMark x1="69875" y1="12008" x2="69500" y2="11820"/>
                        <a14:foregroundMark x1="54125" y1="20732" x2="52750" y2="26735"/>
                        <a14:foregroundMark x1="53250" y1="30863" x2="53500" y2="27486"/>
                        <a14:foregroundMark x1="54000" y1="33959" x2="54250" y2="30582"/>
                        <a14:foregroundMark x1="73000" y1="30582" x2="72625" y2="29925"/>
                        <a14:backgroundMark x1="58250" y1="16698" x2="57250" y2="13696"/>
                        <a14:backgroundMark x1="57375" y1="11632" x2="56875" y2="10882"/>
                        <a14:backgroundMark x1="58125" y1="12852" x2="57625" y2="11914"/>
                        <a14:backgroundMark x1="72250" y1="11538" x2="75500" y2="8630"/>
                        <a14:backgroundMark x1="74625" y1="9006" x2="75125" y2="8537"/>
                        <a14:backgroundMark x1="74625" y1="8724" x2="74625" y2="8724"/>
                        <a14:backgroundMark x1="66875" y1="4690" x2="66250" y2="4784"/>
                        <a14:backgroundMark x1="69750" y1="17073" x2="70375" y2="17730"/>
                        <a14:backgroundMark x1="59500" y1="16979" x2="58750" y2="16510"/>
                        <a14:backgroundMark x1="55750" y1="18856" x2="55125" y2="18668"/>
                        <a14:backgroundMark x1="51625" y1="37899" x2="48625" y2="26642"/>
                        <a14:backgroundMark x1="56375" y1="18386" x2="56375" y2="18386"/>
                        <a14:backgroundMark x1="9750" y1="43715" x2="11500" y2="72420"/>
                        <a14:backgroundMark x1="16000" y1="48218" x2="37250" y2="46529"/>
                        <a14:backgroundMark x1="37250" y1="46529" x2="43625" y2="42777"/>
                        <a14:backgroundMark x1="43625" y1="42777" x2="46875" y2="38555"/>
                        <a14:backgroundMark x1="46875" y1="38555" x2="47000" y2="38086"/>
                      </a14:backgroundRemoval>
                    </a14:imgEffect>
                  </a14:imgLayer>
                </a14:imgProps>
              </a:ext>
            </a:extLst>
          </a:blip>
          <a:stretch>
            <a:fillRect/>
          </a:stretch>
        </p:blipFill>
        <p:spPr>
          <a:xfrm>
            <a:off x="6558078" y="-186677"/>
            <a:ext cx="5996733" cy="7050607"/>
          </a:xfrm>
          <a:prstGeom prst="rect">
            <a:avLst/>
          </a:prstGeom>
          <a:effectLst>
            <a:outerShdw blurRad="50800" dist="38100" dir="18900000" algn="bl" rotWithShape="0">
              <a:prstClr val="black">
                <a:alpha val="40000"/>
              </a:prstClr>
            </a:outerShdw>
          </a:effectLst>
        </p:spPr>
      </p:pic>
    </p:spTree>
    <p:extLst>
      <p:ext uri="{BB962C8B-B14F-4D97-AF65-F5344CB8AC3E}">
        <p14:creationId xmlns:p14="http://schemas.microsoft.com/office/powerpoint/2010/main" val="28160257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a:extLst>
              <a:ext uri="{FF2B5EF4-FFF2-40B4-BE49-F238E27FC236}">
                <a16:creationId xmlns:a16="http://schemas.microsoft.com/office/drawing/2014/main" id="{9C3A2ACF-9D93-E529-D917-3FE3D3CBE4A5}"/>
              </a:ext>
            </a:extLst>
          </p:cNvPr>
          <p:cNvSpPr>
            <a:spLocks noChangeArrowheads="1"/>
          </p:cNvSpPr>
          <p:nvPr/>
        </p:nvSpPr>
        <p:spPr bwMode="auto">
          <a:xfrm>
            <a:off x="565047" y="555926"/>
            <a:ext cx="5183285" cy="72953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4" tIns="45717" rIns="91434" bIns="45717" numCol="1" anchor="ctr" anchorCtr="0" compatLnSpc="1">
            <a:prstTxWarp prst="textNoShape">
              <a:avLst/>
            </a:prstTxWarp>
            <a:spAutoFit/>
          </a:bodyPr>
          <a:lstStyle/>
          <a:p>
            <a:pPr defTabSz="914358" eaLnBrk="0" fontAlgn="base" hangingPunct="0">
              <a:spcBef>
                <a:spcPct val="0"/>
              </a:spcBef>
              <a:spcAft>
                <a:spcPct val="0"/>
              </a:spcAft>
            </a:pPr>
            <a:endParaRPr lang="en-US" altLang="en-US" sz="2668" dirty="0">
              <a:latin typeface="Arial" panose="020B0604020202020204" pitchFamily="34" charset="0"/>
            </a:endParaRPr>
          </a:p>
          <a:p>
            <a:pPr defTabSz="914358" eaLnBrk="0" fontAlgn="base" hangingPunct="0">
              <a:spcBef>
                <a:spcPct val="0"/>
              </a:spcBef>
              <a:spcAft>
                <a:spcPct val="0"/>
              </a:spcAft>
            </a:pPr>
            <a:br>
              <a:rPr lang="en-US" altLang="en-US" sz="2668" dirty="0">
                <a:latin typeface="Arial" panose="020B0604020202020204" pitchFamily="34" charset="0"/>
              </a:rPr>
            </a:br>
            <a:endParaRPr lang="en-US" altLang="en-US" sz="2668" dirty="0">
              <a:latin typeface="Arial" panose="020B0604020202020204" pitchFamily="34" charset="0"/>
            </a:endParaRPr>
          </a:p>
          <a:p>
            <a:pPr defTabSz="914358" eaLnBrk="0" fontAlgn="base" hangingPunct="0">
              <a:spcBef>
                <a:spcPct val="0"/>
              </a:spcBef>
              <a:spcAft>
                <a:spcPct val="0"/>
              </a:spcAft>
            </a:pPr>
            <a:endParaRPr lang="en-US" altLang="en-US" sz="1940" dirty="0">
              <a:latin typeface="Arial" panose="020B0604020202020204" pitchFamily="34" charset="0"/>
            </a:endParaRPr>
          </a:p>
          <a:p>
            <a:pPr defTabSz="914358" eaLnBrk="0" fontAlgn="base" hangingPunct="0">
              <a:spcBef>
                <a:spcPct val="0"/>
              </a:spcBef>
              <a:spcAft>
                <a:spcPct val="0"/>
              </a:spcAft>
            </a:pPr>
            <a:endParaRPr lang="en-US" altLang="en-US" sz="1940" dirty="0">
              <a:latin typeface="Arial" panose="020B0604020202020204" pitchFamily="34" charset="0"/>
            </a:endParaRPr>
          </a:p>
          <a:p>
            <a:pPr defTabSz="914358" eaLnBrk="0" fontAlgn="base" hangingPunct="0">
              <a:spcBef>
                <a:spcPct val="0"/>
              </a:spcBef>
              <a:spcAft>
                <a:spcPct val="0"/>
              </a:spcAft>
            </a:pPr>
            <a:endParaRPr lang="en-US" altLang="en-US" sz="1940" dirty="0">
              <a:latin typeface="Arial" panose="020B0604020202020204" pitchFamily="34" charset="0"/>
            </a:endParaRPr>
          </a:p>
          <a:p>
            <a:pPr defTabSz="914358" eaLnBrk="0" fontAlgn="base" hangingPunct="0">
              <a:spcBef>
                <a:spcPct val="0"/>
              </a:spcBef>
              <a:spcAft>
                <a:spcPct val="0"/>
              </a:spcAft>
            </a:pPr>
            <a:endParaRPr lang="en-US" altLang="en-US" sz="1940" dirty="0">
              <a:latin typeface="Arial" panose="020B0604020202020204" pitchFamily="34" charset="0"/>
            </a:endParaRPr>
          </a:p>
          <a:p>
            <a:pPr defTabSz="914358" eaLnBrk="0" fontAlgn="base" hangingPunct="0">
              <a:spcBef>
                <a:spcPct val="0"/>
              </a:spcBef>
              <a:spcAft>
                <a:spcPct val="0"/>
              </a:spcAft>
            </a:pPr>
            <a:endParaRPr lang="en-US" altLang="en-US" sz="1940" dirty="0">
              <a:latin typeface="Arial" panose="020B0604020202020204" pitchFamily="34" charset="0"/>
            </a:endParaRPr>
          </a:p>
          <a:p>
            <a:pPr defTabSz="914358" eaLnBrk="0" fontAlgn="base" hangingPunct="0">
              <a:spcBef>
                <a:spcPct val="0"/>
              </a:spcBef>
              <a:spcAft>
                <a:spcPct val="0"/>
              </a:spcAft>
            </a:pPr>
            <a:endParaRPr lang="en-US" altLang="en-US" sz="2668" dirty="0">
              <a:latin typeface="Arial" panose="020B0604020202020204" pitchFamily="34" charset="0"/>
            </a:endParaRPr>
          </a:p>
          <a:p>
            <a:pPr defTabSz="914358" eaLnBrk="0" fontAlgn="base" hangingPunct="0">
              <a:spcBef>
                <a:spcPct val="0"/>
              </a:spcBef>
              <a:spcAft>
                <a:spcPct val="0"/>
              </a:spcAft>
            </a:pPr>
            <a:br>
              <a:rPr lang="en-US" altLang="en-US" sz="2668" dirty="0">
                <a:latin typeface="Arial" panose="020B0604020202020204" pitchFamily="34" charset="0"/>
              </a:rPr>
            </a:br>
            <a:endParaRPr lang="en-US" altLang="en-US" sz="2668" dirty="0">
              <a:latin typeface="Arial" panose="020B0604020202020204" pitchFamily="34" charset="0"/>
            </a:endParaRPr>
          </a:p>
          <a:p>
            <a:pPr defTabSz="914358" eaLnBrk="0" fontAlgn="base" hangingPunct="0">
              <a:spcBef>
                <a:spcPct val="0"/>
              </a:spcBef>
              <a:spcAft>
                <a:spcPct val="0"/>
              </a:spcAft>
            </a:pPr>
            <a:endParaRPr lang="en-US" altLang="en-US" sz="1940" dirty="0">
              <a:latin typeface="Arial" panose="020B0604020202020204" pitchFamily="34" charset="0"/>
            </a:endParaRPr>
          </a:p>
          <a:p>
            <a:pPr defTabSz="914358" eaLnBrk="0" fontAlgn="base" hangingPunct="0">
              <a:spcBef>
                <a:spcPct val="0"/>
              </a:spcBef>
              <a:spcAft>
                <a:spcPct val="0"/>
              </a:spcAft>
            </a:pPr>
            <a:endParaRPr lang="en-US" altLang="en-US" sz="1940" dirty="0">
              <a:latin typeface="Arial" panose="020B0604020202020204" pitchFamily="34" charset="0"/>
            </a:endParaRPr>
          </a:p>
          <a:p>
            <a:pPr defTabSz="914358" eaLnBrk="0" fontAlgn="base" hangingPunct="0">
              <a:spcBef>
                <a:spcPct val="0"/>
              </a:spcBef>
              <a:spcAft>
                <a:spcPct val="0"/>
              </a:spcAft>
            </a:pPr>
            <a:endParaRPr lang="en-US" altLang="en-US" sz="2668" dirty="0">
              <a:latin typeface="Arial" panose="020B0604020202020204" pitchFamily="34" charset="0"/>
            </a:endParaRPr>
          </a:p>
          <a:p>
            <a:pPr defTabSz="914358" eaLnBrk="0" fontAlgn="base" hangingPunct="0">
              <a:spcBef>
                <a:spcPct val="0"/>
              </a:spcBef>
              <a:spcAft>
                <a:spcPct val="0"/>
              </a:spcAft>
            </a:pPr>
            <a:endParaRPr lang="en-US" altLang="en-US" sz="1940" dirty="0">
              <a:latin typeface="Arial" panose="020B0604020202020204" pitchFamily="34" charset="0"/>
            </a:endParaRPr>
          </a:p>
          <a:p>
            <a:pPr defTabSz="914358" eaLnBrk="0" fontAlgn="base" hangingPunct="0">
              <a:spcBef>
                <a:spcPct val="0"/>
              </a:spcBef>
              <a:spcAft>
                <a:spcPct val="0"/>
              </a:spcAft>
            </a:pPr>
            <a:br>
              <a:rPr lang="en-US" altLang="en-US" sz="2668" dirty="0">
                <a:latin typeface="Arial" panose="020B0604020202020204" pitchFamily="34" charset="0"/>
              </a:rPr>
            </a:br>
            <a:endParaRPr lang="en-US" altLang="en-US" sz="1940" dirty="0">
              <a:latin typeface="Arial" panose="020B0604020202020204" pitchFamily="34" charset="0"/>
            </a:endParaRPr>
          </a:p>
          <a:p>
            <a:pPr defTabSz="914358" eaLnBrk="0" fontAlgn="base" hangingPunct="0">
              <a:spcBef>
                <a:spcPct val="0"/>
              </a:spcBef>
              <a:spcAft>
                <a:spcPct val="0"/>
              </a:spcAft>
            </a:pPr>
            <a:endParaRPr lang="en-US" altLang="en-US" sz="2668" dirty="0">
              <a:latin typeface="Arial" panose="020B0604020202020204" pitchFamily="34" charset="0"/>
            </a:endParaRPr>
          </a:p>
          <a:p>
            <a:pPr defTabSz="914358" eaLnBrk="0" fontAlgn="base" hangingPunct="0">
              <a:spcBef>
                <a:spcPct val="0"/>
              </a:spcBef>
              <a:spcAft>
                <a:spcPct val="0"/>
              </a:spcAft>
            </a:pPr>
            <a:br>
              <a:rPr lang="en-US" altLang="en-US" sz="2668" dirty="0">
                <a:latin typeface="Arial" panose="020B0604020202020204" pitchFamily="34" charset="0"/>
              </a:rPr>
            </a:br>
            <a:endParaRPr lang="en-US" altLang="en-US" sz="2668" dirty="0">
              <a:latin typeface="Arial" panose="020B0604020202020204" pitchFamily="34" charset="0"/>
            </a:endParaRPr>
          </a:p>
        </p:txBody>
      </p:sp>
      <p:sp>
        <p:nvSpPr>
          <p:cNvPr id="4" name="TextBox 3">
            <a:extLst>
              <a:ext uri="{FF2B5EF4-FFF2-40B4-BE49-F238E27FC236}">
                <a16:creationId xmlns:a16="http://schemas.microsoft.com/office/drawing/2014/main" id="{7B238CEA-AFB5-3214-6A97-EF1461E1123D}"/>
              </a:ext>
            </a:extLst>
          </p:cNvPr>
          <p:cNvSpPr txBox="1"/>
          <p:nvPr/>
        </p:nvSpPr>
        <p:spPr>
          <a:xfrm>
            <a:off x="2538003" y="120556"/>
            <a:ext cx="6211618" cy="1099975"/>
          </a:xfrm>
          <a:prstGeom prst="rect">
            <a:avLst/>
          </a:prstGeom>
          <a:noFill/>
        </p:spPr>
        <p:txBody>
          <a:bodyPr wrap="square" lIns="91434" tIns="45717" rIns="91434" bIns="45717" anchor="t">
            <a:spAutoFit/>
          </a:bodyPr>
          <a:lstStyle/>
          <a:p>
            <a:pPr rtl="0">
              <a:buNone/>
            </a:pPr>
            <a:r>
              <a:rPr lang="en-GB" sz="2668" dirty="0">
                <a:solidFill>
                  <a:srgbClr val="000000"/>
                </a:solidFill>
                <a:latin typeface="Calibri" panose="020F0502020204030204" pitchFamily="34" charset="0"/>
                <a:cs typeface="Calibri" panose="020F0502020204030204" pitchFamily="34" charset="0"/>
              </a:rPr>
              <a:t>HIGHER HISTORY</a:t>
            </a:r>
            <a:r>
              <a:rPr lang="en-GB" sz="1940" dirty="0">
                <a:solidFill>
                  <a:srgbClr val="000000"/>
                </a:solidFill>
                <a:latin typeface="Calibri" panose="020F0502020204030204" pitchFamily="34" charset="0"/>
                <a:cs typeface="Calibri" panose="020F0502020204030204" pitchFamily="34" charset="0"/>
              </a:rPr>
              <a:t>:</a:t>
            </a:r>
            <a:r>
              <a:rPr lang="en-GB" sz="2668" dirty="0">
                <a:solidFill>
                  <a:srgbClr val="000000"/>
                </a:solidFill>
                <a:latin typeface="Calibri" panose="020F0502020204030204" pitchFamily="34" charset="0"/>
                <a:cs typeface="Calibri" panose="020F0502020204030204" pitchFamily="34" charset="0"/>
              </a:rPr>
              <a:t> HOW FULLY</a:t>
            </a:r>
            <a:endParaRPr lang="en-GB" sz="1940" dirty="0">
              <a:latin typeface="Calibri" panose="020F0502020204030204" pitchFamily="34" charset="0"/>
              <a:cs typeface="Calibri" panose="020F0502020204030204" pitchFamily="34" charset="0"/>
            </a:endParaRPr>
          </a:p>
          <a:p>
            <a:pPr>
              <a:buNone/>
            </a:pPr>
            <a:br>
              <a:rPr lang="en-GB" sz="1940" dirty="0">
                <a:latin typeface="Calibri" panose="020F0502020204030204" pitchFamily="34" charset="0"/>
                <a:cs typeface="Calibri" panose="020F0502020204030204" pitchFamily="34" charset="0"/>
              </a:rPr>
            </a:br>
            <a:endParaRPr lang="en-US" sz="1940"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66A45748-9496-DF6B-C154-43438D988563}"/>
              </a:ext>
            </a:extLst>
          </p:cNvPr>
          <p:cNvGraphicFramePr>
            <a:graphicFrameLocks noGrp="1"/>
          </p:cNvGraphicFramePr>
          <p:nvPr>
            <p:extLst>
              <p:ext uri="{D42A27DB-BD31-4B8C-83A1-F6EECF244321}">
                <p14:modId xmlns:p14="http://schemas.microsoft.com/office/powerpoint/2010/main" val="1454454432"/>
              </p:ext>
            </p:extLst>
          </p:nvPr>
        </p:nvGraphicFramePr>
        <p:xfrm>
          <a:off x="348946" y="1220531"/>
          <a:ext cx="11430607" cy="4651748"/>
        </p:xfrm>
        <a:graphic>
          <a:graphicData uri="http://schemas.openxmlformats.org/drawingml/2006/table">
            <a:tbl>
              <a:tblPr/>
              <a:tblGrid>
                <a:gridCol w="11430607">
                  <a:extLst>
                    <a:ext uri="{9D8B030D-6E8A-4147-A177-3AD203B41FA5}">
                      <a16:colId xmlns:a16="http://schemas.microsoft.com/office/drawing/2014/main" val="1974020673"/>
                    </a:ext>
                  </a:extLst>
                </a:gridCol>
              </a:tblGrid>
              <a:tr h="4520309">
                <a:tc>
                  <a:txBody>
                    <a:bodyPr/>
                    <a:lstStyle/>
                    <a:p>
                      <a:pPr lvl="0">
                        <a:lnSpc>
                          <a:spcPct val="150000"/>
                        </a:lnSpc>
                        <a:buNone/>
                      </a:pPr>
                      <a:r>
                        <a:rPr lang="en-GB" sz="2000" b="0" i="0" u="none" strike="noStrike" noProof="0" dirty="0">
                          <a:solidFill>
                            <a:srgbClr val="000000"/>
                          </a:solidFill>
                          <a:effectLst/>
                          <a:latin typeface="Calibri" panose="020F0502020204030204" pitchFamily="34" charset="0"/>
                          <a:cs typeface="Calibri" panose="020F0502020204030204" pitchFamily="34" charset="0"/>
                        </a:rPr>
                        <a:t>Eliza </a:t>
                      </a:r>
                      <a:r>
                        <a:rPr lang="en-GB" sz="2000" b="0" i="0" u="none" strike="noStrike" noProof="0" dirty="0" err="1">
                          <a:solidFill>
                            <a:srgbClr val="000000"/>
                          </a:solidFill>
                          <a:effectLst/>
                          <a:latin typeface="Calibri" panose="020F0502020204030204" pitchFamily="34" charset="0"/>
                          <a:cs typeface="Calibri" panose="020F0502020204030204" pitchFamily="34" charset="0"/>
                        </a:rPr>
                        <a:t>Forlong</a:t>
                      </a:r>
                      <a:r>
                        <a:rPr lang="en-GB" sz="2000" b="0" i="0" u="none" strike="noStrike" noProof="0" dirty="0">
                          <a:solidFill>
                            <a:srgbClr val="000000"/>
                          </a:solidFill>
                          <a:effectLst/>
                          <a:latin typeface="Calibri" panose="020F0502020204030204" pitchFamily="34" charset="0"/>
                          <a:cs typeface="Calibri" panose="020F0502020204030204" pitchFamily="34" charset="0"/>
                        </a:rPr>
                        <a:t>, pastoralist, is often regarded as the ‘mother of the Australian fine wool industry’. Aware that fine wool from merino sheep in the German kingdom of Saxony was bringing the highest prices, </a:t>
                      </a:r>
                      <a:r>
                        <a:rPr lang="en-GB" sz="2000" b="0" i="0" u="none" strike="noStrike" noProof="0" dirty="0" err="1">
                          <a:solidFill>
                            <a:srgbClr val="000000"/>
                          </a:solidFill>
                          <a:effectLst/>
                          <a:latin typeface="Calibri" panose="020F0502020204030204" pitchFamily="34" charset="0"/>
                          <a:cs typeface="Calibri" panose="020F0502020204030204" pitchFamily="34" charset="0"/>
                        </a:rPr>
                        <a:t>Forlong</a:t>
                      </a:r>
                      <a:r>
                        <a:rPr lang="en-GB" sz="2000" b="0" i="0" u="none" strike="noStrike" noProof="0" dirty="0">
                          <a:solidFill>
                            <a:srgbClr val="000000"/>
                          </a:solidFill>
                          <a:effectLst/>
                          <a:latin typeface="Calibri" panose="020F0502020204030204" pitchFamily="34" charset="0"/>
                          <a:cs typeface="Calibri" panose="020F0502020204030204" pitchFamily="34" charset="0"/>
                        </a:rPr>
                        <a:t> went to Leipzig to study methods of sheep rearing and wool preparation. In 1828-30 Eliza walked through Saxony selecting and buying sheep for shipping to Australia. In 1831 Eliza settled with her husband and children in Van Diemen's Land at Kenilworth, near Campbell Town. They built sheep houses in the Saxon style, wells, a farmhouse and outbuildings. Their expertise was enhanced by the use of an instrument to measure wool. Never content with the size and situation of their land grants, the family conducted a war of letters with colonial officials. Although Eliza's pioneering and managerial skills were outstanding, it was her ability to select sheep that was special. The </a:t>
                      </a:r>
                      <a:r>
                        <a:rPr lang="en-GB" sz="2000" b="0" i="0" u="none" strike="noStrike" noProof="0" dirty="0" err="1">
                          <a:solidFill>
                            <a:srgbClr val="000000"/>
                          </a:solidFill>
                          <a:effectLst/>
                          <a:latin typeface="Calibri" panose="020F0502020204030204" pitchFamily="34" charset="0"/>
                          <a:cs typeface="Calibri" panose="020F0502020204030204" pitchFamily="34" charset="0"/>
                        </a:rPr>
                        <a:t>Forlongs</a:t>
                      </a:r>
                      <a:r>
                        <a:rPr lang="en-GB" sz="2000" b="0" i="0" u="none" strike="noStrike" noProof="0" dirty="0">
                          <a:solidFill>
                            <a:srgbClr val="000000"/>
                          </a:solidFill>
                          <a:effectLst/>
                          <a:latin typeface="Calibri" panose="020F0502020204030204" pitchFamily="34" charset="0"/>
                          <a:cs typeface="Calibri" panose="020F0502020204030204" pitchFamily="34" charset="0"/>
                        </a:rPr>
                        <a:t>' Saxon merinos were greatly sought after by breeders of fine-wooled sheep.</a:t>
                      </a:r>
                      <a:endParaRPr lang="en-US" sz="2800" noProof="0" dirty="0">
                        <a:latin typeface="Calibri" panose="020F0502020204030204" pitchFamily="34" charset="0"/>
                        <a:cs typeface="Calibri" panose="020F0502020204030204" pitchFamily="34" charset="0"/>
                      </a:endParaRPr>
                    </a:p>
                  </a:txBody>
                  <a:tcPr marL="63496" marR="63496" marT="63496" marB="6349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07911980"/>
                  </a:ext>
                </a:extLst>
              </a:tr>
            </a:tbl>
          </a:graphicData>
        </a:graphic>
      </p:graphicFrame>
      <p:sp>
        <p:nvSpPr>
          <p:cNvPr id="9" name="TextBox 8">
            <a:extLst>
              <a:ext uri="{FF2B5EF4-FFF2-40B4-BE49-F238E27FC236}">
                <a16:creationId xmlns:a16="http://schemas.microsoft.com/office/drawing/2014/main" id="{0F748888-A336-1740-FA27-A1E0A55EA6F9}"/>
              </a:ext>
            </a:extLst>
          </p:cNvPr>
          <p:cNvSpPr txBox="1"/>
          <p:nvPr/>
        </p:nvSpPr>
        <p:spPr>
          <a:xfrm>
            <a:off x="348946" y="850842"/>
            <a:ext cx="7610302" cy="353623"/>
          </a:xfrm>
          <a:prstGeom prst="rect">
            <a:avLst/>
          </a:prstGeom>
          <a:noFill/>
        </p:spPr>
        <p:txBody>
          <a:bodyPr wrap="square">
            <a:spAutoFit/>
          </a:bodyPr>
          <a:lstStyle/>
          <a:p>
            <a:pPr defTabSz="914358" eaLnBrk="0" fontAlgn="base" hangingPunct="0">
              <a:spcBef>
                <a:spcPct val="0"/>
              </a:spcBef>
              <a:spcAft>
                <a:spcPct val="0"/>
              </a:spcAft>
            </a:pPr>
            <a:r>
              <a:rPr lang="en-US" altLang="en-US" sz="1698" b="1" dirty="0">
                <a:solidFill>
                  <a:srgbClr val="000000"/>
                </a:solidFill>
                <a:latin typeface="Calibri" panose="020F0502020204030204" pitchFamily="34" charset="0"/>
                <a:ea typeface="Calibri"/>
                <a:cs typeface="Calibri" panose="020F0502020204030204" pitchFamily="34" charset="0"/>
              </a:rPr>
              <a:t>Source A </a:t>
            </a:r>
            <a:r>
              <a:rPr lang="en-US" altLang="en-US" sz="1698" dirty="0">
                <a:solidFill>
                  <a:srgbClr val="000000"/>
                </a:solidFill>
                <a:latin typeface="Calibri" panose="020F0502020204030204" pitchFamily="34" charset="0"/>
                <a:ea typeface="Calibri"/>
                <a:cs typeface="Calibri" panose="020F0502020204030204" pitchFamily="34" charset="0"/>
              </a:rPr>
              <a:t>is from the </a:t>
            </a:r>
            <a:r>
              <a:rPr lang="en-US" altLang="en-US" sz="1698" i="1" dirty="0">
                <a:solidFill>
                  <a:srgbClr val="000000"/>
                </a:solidFill>
                <a:latin typeface="Calibri" panose="020F0502020204030204" pitchFamily="34" charset="0"/>
                <a:ea typeface="Calibri"/>
                <a:cs typeface="Calibri" panose="020F0502020204030204" pitchFamily="34" charset="0"/>
              </a:rPr>
              <a:t>Australian Dictionary of Biography</a:t>
            </a:r>
            <a:r>
              <a:rPr lang="en-US" altLang="en-US" sz="1698" dirty="0">
                <a:solidFill>
                  <a:srgbClr val="000000"/>
                </a:solidFill>
                <a:latin typeface="Calibri" panose="020F0502020204030204" pitchFamily="34" charset="0"/>
                <a:ea typeface="Calibri"/>
                <a:cs typeface="Calibri" panose="020F0502020204030204" pitchFamily="34" charset="0"/>
              </a:rPr>
              <a:t> (2005).</a:t>
            </a:r>
            <a:endParaRPr lang="en-US" altLang="en-US" sz="1455" dirty="0">
              <a:latin typeface="Calibri" panose="020F0502020204030204" pitchFamily="34" charset="0"/>
              <a:ea typeface="Calibri"/>
              <a:cs typeface="Calibri" panose="020F0502020204030204" pitchFamily="34" charset="0"/>
            </a:endParaRPr>
          </a:p>
        </p:txBody>
      </p:sp>
      <p:sp>
        <p:nvSpPr>
          <p:cNvPr id="13" name="TextBox 12">
            <a:extLst>
              <a:ext uri="{FF2B5EF4-FFF2-40B4-BE49-F238E27FC236}">
                <a16:creationId xmlns:a16="http://schemas.microsoft.com/office/drawing/2014/main" id="{6E867CAF-7597-69F5-FA78-08631E14E137}"/>
              </a:ext>
            </a:extLst>
          </p:cNvPr>
          <p:cNvSpPr txBox="1"/>
          <p:nvPr/>
        </p:nvSpPr>
        <p:spPr>
          <a:xfrm>
            <a:off x="348946" y="205296"/>
            <a:ext cx="6094723" cy="260392"/>
          </a:xfrm>
          <a:prstGeom prst="rect">
            <a:avLst/>
          </a:prstGeom>
          <a:noFill/>
        </p:spPr>
        <p:txBody>
          <a:bodyPr wrap="square">
            <a:spAutoFit/>
          </a:bodyPr>
          <a:lstStyle/>
          <a:p>
            <a:pPr defTabSz="914358" eaLnBrk="0" fontAlgn="base" hangingPunct="0">
              <a:spcBef>
                <a:spcPct val="0"/>
              </a:spcBef>
              <a:spcAft>
                <a:spcPct val="0"/>
              </a:spcAft>
            </a:pPr>
            <a:r>
              <a:rPr lang="en-US" altLang="en-US" sz="1092" b="1" dirty="0">
                <a:solidFill>
                  <a:srgbClr val="000000"/>
                </a:solidFill>
                <a:latin typeface="Calibri" panose="020F0502020204030204" pitchFamily="34" charset="0"/>
                <a:ea typeface="Calibri"/>
                <a:cs typeface="Calibri" panose="020F0502020204030204" pitchFamily="34" charset="0"/>
              </a:rPr>
              <a:t>Migration and empire, 1830-1939</a:t>
            </a:r>
            <a:endParaRPr lang="en-US" altLang="en-US" sz="970" dirty="0">
              <a:latin typeface="Calibri" panose="020F0502020204030204" pitchFamily="34" charset="0"/>
              <a:ea typeface="Calibri"/>
              <a:cs typeface="Calibri" panose="020F0502020204030204" pitchFamily="34" charset="0"/>
            </a:endParaRPr>
          </a:p>
        </p:txBody>
      </p:sp>
      <p:sp>
        <p:nvSpPr>
          <p:cNvPr id="15" name="TextBox 14">
            <a:extLst>
              <a:ext uri="{FF2B5EF4-FFF2-40B4-BE49-F238E27FC236}">
                <a16:creationId xmlns:a16="http://schemas.microsoft.com/office/drawing/2014/main" id="{EC903B0D-55B4-9A93-8544-D59C21233C12}"/>
              </a:ext>
            </a:extLst>
          </p:cNvPr>
          <p:cNvSpPr txBox="1"/>
          <p:nvPr/>
        </p:nvSpPr>
        <p:spPr>
          <a:xfrm>
            <a:off x="1304438" y="5904508"/>
            <a:ext cx="9319989" cy="428259"/>
          </a:xfrm>
          <a:prstGeom prst="rect">
            <a:avLst/>
          </a:prstGeom>
          <a:noFill/>
        </p:spPr>
        <p:txBody>
          <a:bodyPr wrap="square">
            <a:spAutoFit/>
          </a:bodyPr>
          <a:lstStyle/>
          <a:p>
            <a:pPr defTabSz="914358" eaLnBrk="0" fontAlgn="base" hangingPunct="0">
              <a:spcBef>
                <a:spcPct val="0"/>
              </a:spcBef>
              <a:spcAft>
                <a:spcPct val="0"/>
              </a:spcAft>
            </a:pPr>
            <a:r>
              <a:rPr lang="en-US" altLang="en-US" sz="2183" dirty="0">
                <a:solidFill>
                  <a:srgbClr val="000000"/>
                </a:solidFill>
                <a:latin typeface="Calibri" panose="020F0502020204030204" pitchFamily="34" charset="0"/>
                <a:ea typeface="Calibri"/>
                <a:cs typeface="Calibri" panose="020F0502020204030204" pitchFamily="34" charset="0"/>
              </a:rPr>
              <a:t>How fully does </a:t>
            </a:r>
            <a:r>
              <a:rPr lang="en-US" altLang="en-US" sz="2183" b="1" dirty="0">
                <a:solidFill>
                  <a:srgbClr val="000000"/>
                </a:solidFill>
                <a:latin typeface="Calibri" panose="020F0502020204030204" pitchFamily="34" charset="0"/>
                <a:ea typeface="Calibri"/>
                <a:cs typeface="Calibri" panose="020F0502020204030204" pitchFamily="34" charset="0"/>
              </a:rPr>
              <a:t>Source A</a:t>
            </a:r>
            <a:r>
              <a:rPr lang="en-US" altLang="en-US" sz="2183" dirty="0">
                <a:solidFill>
                  <a:srgbClr val="000000"/>
                </a:solidFill>
                <a:latin typeface="Calibri" panose="020F0502020204030204" pitchFamily="34" charset="0"/>
                <a:ea typeface="Calibri"/>
                <a:cs typeface="Calibri" panose="020F0502020204030204" pitchFamily="34" charset="0"/>
              </a:rPr>
              <a:t> explain the impact of Scots on Australia before 1939? </a:t>
            </a:r>
            <a:endParaRPr lang="en-US" altLang="en-US" sz="1940" dirty="0">
              <a:latin typeface="Calibri" panose="020F0502020204030204" pitchFamily="34" charset="0"/>
              <a:ea typeface="Calibri"/>
              <a:cs typeface="Calibri" panose="020F0502020204030204" pitchFamily="34" charset="0"/>
            </a:endParaRPr>
          </a:p>
        </p:txBody>
      </p:sp>
      <p:sp>
        <p:nvSpPr>
          <p:cNvPr id="17" name="TextBox 16">
            <a:extLst>
              <a:ext uri="{FF2B5EF4-FFF2-40B4-BE49-F238E27FC236}">
                <a16:creationId xmlns:a16="http://schemas.microsoft.com/office/drawing/2014/main" id="{765630CD-26C0-5B02-B491-E1FDB6242E8B}"/>
              </a:ext>
            </a:extLst>
          </p:cNvPr>
          <p:cNvSpPr txBox="1"/>
          <p:nvPr/>
        </p:nvSpPr>
        <p:spPr>
          <a:xfrm>
            <a:off x="1139320" y="6420349"/>
            <a:ext cx="8055968" cy="353623"/>
          </a:xfrm>
          <a:prstGeom prst="rect">
            <a:avLst/>
          </a:prstGeom>
          <a:noFill/>
        </p:spPr>
        <p:txBody>
          <a:bodyPr wrap="square">
            <a:spAutoFit/>
          </a:bodyPr>
          <a:lstStyle/>
          <a:p>
            <a:pPr defTabSz="914358" eaLnBrk="0" fontAlgn="base" hangingPunct="0">
              <a:spcBef>
                <a:spcPct val="0"/>
              </a:spcBef>
              <a:spcAft>
                <a:spcPct val="0"/>
              </a:spcAft>
            </a:pPr>
            <a:r>
              <a:rPr lang="en-US" altLang="en-US" sz="1698" i="1" dirty="0">
                <a:solidFill>
                  <a:srgbClr val="000000"/>
                </a:solidFill>
                <a:latin typeface="Calibri" panose="020F0502020204030204" pitchFamily="34" charset="0"/>
                <a:ea typeface="Calibri"/>
                <a:cs typeface="Calibri" panose="020F0502020204030204" pitchFamily="34" charset="0"/>
              </a:rPr>
              <a:t>Use the source and recalled knowledge.</a:t>
            </a:r>
            <a:r>
              <a:rPr lang="en-US" altLang="en-US" sz="1698" dirty="0">
                <a:solidFill>
                  <a:srgbClr val="000000"/>
                </a:solidFill>
                <a:latin typeface="Calibri" panose="020F0502020204030204" pitchFamily="34" charset="0"/>
                <a:ea typeface="Calibri"/>
                <a:cs typeface="Calibri" panose="020F0502020204030204" pitchFamily="34" charset="0"/>
              </a:rPr>
              <a:t>                                 [</a:t>
            </a:r>
            <a:r>
              <a:rPr lang="en-US" altLang="en-US" sz="1698" b="1" dirty="0">
                <a:solidFill>
                  <a:srgbClr val="000000"/>
                </a:solidFill>
                <a:latin typeface="Calibri" panose="020F0502020204030204" pitchFamily="34" charset="0"/>
                <a:ea typeface="Calibri"/>
                <a:cs typeface="Calibri" panose="020F0502020204030204" pitchFamily="34" charset="0"/>
              </a:rPr>
              <a:t>10 marks</a:t>
            </a:r>
            <a:r>
              <a:rPr lang="en-US" altLang="en-US" sz="1698" dirty="0">
                <a:solidFill>
                  <a:srgbClr val="000000"/>
                </a:solidFill>
                <a:latin typeface="Calibri" panose="020F0502020204030204" pitchFamily="34" charset="0"/>
                <a:ea typeface="Calibri"/>
                <a:cs typeface="Calibri" panose="020F0502020204030204" pitchFamily="34" charset="0"/>
              </a:rPr>
              <a:t>]</a:t>
            </a:r>
            <a:endParaRPr lang="en-US" altLang="en-US" sz="1455" dirty="0">
              <a:latin typeface="Calibri" panose="020F0502020204030204" pitchFamily="34" charset="0"/>
              <a:ea typeface="Calibri"/>
              <a:cs typeface="Calibri" panose="020F0502020204030204" pitchFamily="34" charset="0"/>
            </a:endParaRPr>
          </a:p>
        </p:txBody>
      </p:sp>
    </p:spTree>
    <p:extLst>
      <p:ext uri="{BB962C8B-B14F-4D97-AF65-F5344CB8AC3E}">
        <p14:creationId xmlns:p14="http://schemas.microsoft.com/office/powerpoint/2010/main" val="35076506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D7A5F855-1082-FBD8-CA48-17C6BE578B56}"/>
              </a:ext>
            </a:extLst>
          </p:cNvPr>
          <p:cNvSpPr>
            <a:spLocks noGrp="1"/>
          </p:cNvSpPr>
          <p:nvPr>
            <p:ph type="body" sz="quarter" idx="11"/>
          </p:nvPr>
        </p:nvSpPr>
        <p:spPr/>
        <p:txBody>
          <a:bodyPr/>
          <a:lstStyle/>
          <a:p>
            <a:r>
              <a:rPr lang="en-GB" dirty="0"/>
              <a:t>Impact on Australia</a:t>
            </a:r>
          </a:p>
        </p:txBody>
      </p:sp>
      <p:sp>
        <p:nvSpPr>
          <p:cNvPr id="7" name="Text Placeholder 6">
            <a:extLst>
              <a:ext uri="{FF2B5EF4-FFF2-40B4-BE49-F238E27FC236}">
                <a16:creationId xmlns:a16="http://schemas.microsoft.com/office/drawing/2014/main" id="{ED815A17-10A5-B386-5C99-86D468B14C1D}"/>
              </a:ext>
            </a:extLst>
          </p:cNvPr>
          <p:cNvSpPr>
            <a:spLocks noGrp="1"/>
          </p:cNvSpPr>
          <p:nvPr>
            <p:ph type="body" sz="quarter" idx="10"/>
          </p:nvPr>
        </p:nvSpPr>
        <p:spPr/>
        <p:txBody>
          <a:bodyPr>
            <a:normAutofit/>
          </a:bodyPr>
          <a:lstStyle/>
          <a:p>
            <a:r>
              <a:rPr lang="en-US" sz="5400" dirty="0">
                <a:solidFill>
                  <a:schemeClr val="bg2">
                    <a:lumMod val="25000"/>
                  </a:schemeClr>
                </a:solidFill>
                <a:latin typeface="Calibri" panose="020F0502020204030204" pitchFamily="34" charset="0"/>
                <a:cs typeface="Calibri" panose="020F0502020204030204" pitchFamily="34" charset="0"/>
              </a:rPr>
              <a:t>For the Teacher</a:t>
            </a:r>
            <a:br>
              <a:rPr lang="en-US" sz="5400" dirty="0">
                <a:solidFill>
                  <a:schemeClr val="bg2">
                    <a:lumMod val="25000"/>
                  </a:schemeClr>
                </a:solidFill>
                <a:latin typeface="Calibri" panose="020F0502020204030204" pitchFamily="34" charset="0"/>
                <a:cs typeface="Calibri" panose="020F0502020204030204" pitchFamily="34" charset="0"/>
              </a:rPr>
            </a:br>
            <a:br>
              <a:rPr lang="en-US" sz="5400" dirty="0">
                <a:solidFill>
                  <a:schemeClr val="bg2">
                    <a:lumMod val="25000"/>
                  </a:schemeClr>
                </a:solidFill>
                <a:latin typeface="Calibri" panose="020F0502020204030204" pitchFamily="34" charset="0"/>
                <a:cs typeface="Calibri" panose="020F0502020204030204" pitchFamily="34" charset="0"/>
              </a:rPr>
            </a:br>
            <a:r>
              <a:rPr lang="en-US" sz="5400" dirty="0">
                <a:solidFill>
                  <a:schemeClr val="bg2">
                    <a:lumMod val="25000"/>
                  </a:schemeClr>
                </a:solidFill>
                <a:latin typeface="Calibri" panose="020F0502020204030204" pitchFamily="34" charset="0"/>
                <a:cs typeface="Calibri" panose="020F0502020204030204" pitchFamily="34" charset="0"/>
              </a:rPr>
              <a:t>Lesson Plans</a:t>
            </a:r>
            <a:endParaRPr lang="en-GB" sz="5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847991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E3289823-E98B-9E65-ADF5-92DC3ED658E8}"/>
              </a:ext>
            </a:extLst>
          </p:cNvPr>
          <p:cNvGraphicFramePr>
            <a:graphicFrameLocks noGrp="1"/>
          </p:cNvGraphicFramePr>
          <p:nvPr>
            <p:extLst>
              <p:ext uri="{D42A27DB-BD31-4B8C-83A1-F6EECF244321}">
                <p14:modId xmlns:p14="http://schemas.microsoft.com/office/powerpoint/2010/main" val="559494984"/>
              </p:ext>
            </p:extLst>
          </p:nvPr>
        </p:nvGraphicFramePr>
        <p:xfrm>
          <a:off x="1489" y="3133"/>
          <a:ext cx="12191143" cy="20354033"/>
        </p:xfrm>
        <a:graphic>
          <a:graphicData uri="http://schemas.openxmlformats.org/drawingml/2006/table">
            <a:tbl>
              <a:tblPr bandRow="1">
                <a:tableStyleId>{5C22544A-7EE6-4342-B048-85BDC9FD1C3A}</a:tableStyleId>
              </a:tblPr>
              <a:tblGrid>
                <a:gridCol w="1111172">
                  <a:extLst>
                    <a:ext uri="{9D8B030D-6E8A-4147-A177-3AD203B41FA5}">
                      <a16:colId xmlns:a16="http://schemas.microsoft.com/office/drawing/2014/main" val="2267091178"/>
                    </a:ext>
                  </a:extLst>
                </a:gridCol>
                <a:gridCol w="4428814">
                  <a:extLst>
                    <a:ext uri="{9D8B030D-6E8A-4147-A177-3AD203B41FA5}">
                      <a16:colId xmlns:a16="http://schemas.microsoft.com/office/drawing/2014/main" val="2192394226"/>
                    </a:ext>
                  </a:extLst>
                </a:gridCol>
                <a:gridCol w="4698669">
                  <a:extLst>
                    <a:ext uri="{9D8B030D-6E8A-4147-A177-3AD203B41FA5}">
                      <a16:colId xmlns:a16="http://schemas.microsoft.com/office/drawing/2014/main" val="2702207393"/>
                    </a:ext>
                  </a:extLst>
                </a:gridCol>
                <a:gridCol w="1952488">
                  <a:extLst>
                    <a:ext uri="{9D8B030D-6E8A-4147-A177-3AD203B41FA5}">
                      <a16:colId xmlns:a16="http://schemas.microsoft.com/office/drawing/2014/main" val="2440574597"/>
                    </a:ext>
                  </a:extLst>
                </a:gridCol>
              </a:tblGrid>
              <a:tr h="930648">
                <a:tc gridSpan="4">
                  <a:txBody>
                    <a:bodyPr/>
                    <a:lstStyle/>
                    <a:p>
                      <a:pPr algn="ctr" rtl="0" fontAlgn="t">
                        <a:buNone/>
                      </a:pPr>
                      <a:r>
                        <a:rPr lang="en-US" sz="1800" b="1" dirty="0">
                          <a:effectLst/>
                          <a:latin typeface="Calibri" panose="020F0502020204030204" pitchFamily="34" charset="0"/>
                          <a:cs typeface="Calibri" panose="020F0502020204030204" pitchFamily="34" charset="0"/>
                        </a:rPr>
                        <a:t>Lesson Level Enquiry Question</a:t>
                      </a:r>
                      <a:endParaRPr lang="en-US" sz="1800" dirty="0">
                        <a:effectLst/>
                        <a:latin typeface="Calibri" panose="020F0502020204030204" pitchFamily="34" charset="0"/>
                        <a:cs typeface="Calibri" panose="020F0502020204030204" pitchFamily="34" charset="0"/>
                      </a:endParaRPr>
                    </a:p>
                    <a:p>
                      <a:pPr algn="ctr" rtl="0" fontAlgn="t">
                        <a:buNone/>
                      </a:pPr>
                      <a:br>
                        <a:rPr lang="en-US" sz="1800" dirty="0">
                          <a:effectLst/>
                          <a:latin typeface="Calibri" panose="020F0502020204030204" pitchFamily="34" charset="0"/>
                          <a:cs typeface="Calibri" panose="020F0502020204030204" pitchFamily="34" charset="0"/>
                        </a:rPr>
                      </a:br>
                      <a:r>
                        <a:rPr lang="en-US" sz="1500" b="1" i="1" dirty="0">
                          <a:solidFill>
                            <a:srgbClr val="C00000"/>
                          </a:solidFill>
                          <a:effectLst/>
                          <a:latin typeface="Calibri" panose="020F0502020204030204" pitchFamily="34" charset="0"/>
                          <a:cs typeface="Calibri" panose="020F0502020204030204" pitchFamily="34" charset="0"/>
                        </a:rPr>
                        <a:t>Why was the concept of terra nullius useful for Scottish settlers?</a:t>
                      </a:r>
                      <a:endParaRPr lang="en-US" sz="1900" dirty="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43762292"/>
                  </a:ext>
                </a:extLst>
              </a:tr>
              <a:tr h="2309405">
                <a:tc>
                  <a:txBody>
                    <a:bodyPr/>
                    <a:lstStyle/>
                    <a:p>
                      <a:pPr rtl="0" fontAlgn="t">
                        <a:buNone/>
                      </a:pPr>
                      <a:r>
                        <a:rPr lang="en-US" sz="1100" b="1">
                          <a:effectLst/>
                          <a:latin typeface="Calibri" panose="020F0502020204030204" pitchFamily="34" charset="0"/>
                          <a:cs typeface="Calibri" panose="020F0502020204030204" pitchFamily="34" charset="0"/>
                        </a:rPr>
                        <a:t>Purpose:</a:t>
                      </a:r>
                      <a:r>
                        <a:rPr lang="en-US" sz="1100">
                          <a:effectLst/>
                          <a:latin typeface="Calibri" panose="020F0502020204030204" pitchFamily="34" charset="0"/>
                          <a:cs typeface="Calibri" panose="020F0502020204030204" pitchFamily="34" charset="0"/>
                        </a:rPr>
                        <a:t> </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gridSpan="3">
                  <a:txBody>
                    <a:bodyPr/>
                    <a:lstStyle/>
                    <a:p>
                      <a:pPr rtl="0" fontAlgn="t">
                        <a:buNone/>
                      </a:pPr>
                      <a:r>
                        <a:rPr lang="en-US" sz="1100" i="1" dirty="0">
                          <a:effectLst/>
                          <a:latin typeface="Calibri" panose="020F0502020204030204" pitchFamily="34" charset="0"/>
                          <a:cs typeface="Calibri" panose="020F0502020204030204" pitchFamily="34" charset="0"/>
                        </a:rPr>
                        <a:t>Do not link to syllabus</a:t>
                      </a:r>
                      <a:endParaRPr lang="en-US" sz="1800" dirty="0">
                        <a:effectLst/>
                        <a:latin typeface="Calibri" panose="020F0502020204030204" pitchFamily="34" charset="0"/>
                        <a:cs typeface="Calibri" panose="020F0502020204030204" pitchFamily="34" charset="0"/>
                      </a:endParaRPr>
                    </a:p>
                    <a:p>
                      <a:pPr rtl="0" fontAlgn="t">
                        <a:buNone/>
                      </a:pPr>
                      <a:r>
                        <a:rPr lang="en-US" sz="1200" i="1" dirty="0">
                          <a:effectLst/>
                          <a:latin typeface="Calibri" panose="020F0502020204030204" pitchFamily="34" charset="0"/>
                          <a:cs typeface="Calibri" panose="020F0502020204030204" pitchFamily="34" charset="0"/>
                        </a:rPr>
                        <a:t>If a pupil asks, ‘Why do I need to know this?’, what will you reply?</a:t>
                      </a:r>
                      <a:endParaRPr lang="en-US" sz="1900" dirty="0">
                        <a:effectLst/>
                        <a:latin typeface="Calibri" panose="020F0502020204030204" pitchFamily="34" charset="0"/>
                        <a:cs typeface="Calibri" panose="020F0502020204030204" pitchFamily="34" charset="0"/>
                      </a:endParaRPr>
                    </a:p>
                    <a:p>
                      <a:pPr rtl="0" fontAlgn="t">
                        <a:buNone/>
                      </a:pPr>
                      <a:br>
                        <a:rPr lang="en-US" sz="1900" dirty="0">
                          <a:effectLst/>
                          <a:latin typeface="Calibri" panose="020F0502020204030204" pitchFamily="34" charset="0"/>
                          <a:cs typeface="Calibri" panose="020F0502020204030204" pitchFamily="34" charset="0"/>
                        </a:rPr>
                      </a:br>
                      <a:r>
                        <a:rPr lang="en-US" sz="1200" b="1" dirty="0">
                          <a:effectLst/>
                          <a:latin typeface="Calibri" panose="020F0502020204030204" pitchFamily="34" charset="0"/>
                          <a:cs typeface="Calibri" panose="020F0502020204030204" pitchFamily="34" charset="0"/>
                        </a:rPr>
                        <a:t>To explore the contradiction of the view of land from settler and indigenous eyes</a:t>
                      </a:r>
                      <a:endParaRPr lang="en-US" sz="1900" dirty="0">
                        <a:effectLst/>
                        <a:latin typeface="Calibri" panose="020F0502020204030204" pitchFamily="34" charset="0"/>
                        <a:cs typeface="Calibri" panose="020F0502020204030204" pitchFamily="34" charset="0"/>
                      </a:endParaRPr>
                    </a:p>
                    <a:p>
                      <a:pPr rtl="0" fontAlgn="base">
                        <a:buFont typeface="Arial" panose="020B0604020202020204" pitchFamily="34" charset="0"/>
                        <a:buChar char="•"/>
                      </a:pPr>
                      <a:r>
                        <a:rPr lang="en-US" sz="1200" dirty="0">
                          <a:solidFill>
                            <a:srgbClr val="153D63"/>
                          </a:solidFill>
                          <a:effectLst/>
                          <a:latin typeface="Calibri" panose="020F0502020204030204" pitchFamily="34" charset="0"/>
                          <a:cs typeface="Calibri" panose="020F0502020204030204" pitchFamily="34" charset="0"/>
                        </a:rPr>
                        <a:t>To frame indigenous agriculture as sophisticated and sustainable; to juxtapose sustainability and sophistication of aboriginal practices against the impacts of imported Scottish agricultural practices.</a:t>
                      </a:r>
                    </a:p>
                    <a:p>
                      <a:pPr rtl="0" fontAlgn="base">
                        <a:buFont typeface="Arial" panose="020B0604020202020204" pitchFamily="34" charset="0"/>
                        <a:buChar char="•"/>
                      </a:pPr>
                      <a:r>
                        <a:rPr lang="en-US" sz="1200" dirty="0">
                          <a:solidFill>
                            <a:srgbClr val="153D63"/>
                          </a:solidFill>
                          <a:effectLst/>
                          <a:latin typeface="Calibri" panose="020F0502020204030204" pitchFamily="34" charset="0"/>
                          <a:cs typeface="Calibri" panose="020F0502020204030204" pitchFamily="34" charset="0"/>
                        </a:rPr>
                        <a:t>To highlight the role of profitable land-use in framing of </a:t>
                      </a:r>
                      <a:r>
                        <a:rPr lang="en-US" sz="1200" dirty="0" err="1">
                          <a:solidFill>
                            <a:srgbClr val="153D63"/>
                          </a:solidFill>
                          <a:effectLst/>
                          <a:latin typeface="Calibri" panose="020F0502020204030204" pitchFamily="34" charset="0"/>
                          <a:cs typeface="Calibri" panose="020F0502020204030204" pitchFamily="34" charset="0"/>
                        </a:rPr>
                        <a:t>civilisation</a:t>
                      </a:r>
                      <a:r>
                        <a:rPr lang="en-US" sz="1200" dirty="0">
                          <a:solidFill>
                            <a:srgbClr val="153D63"/>
                          </a:solidFill>
                          <a:effectLst/>
                          <a:latin typeface="Calibri" panose="020F0502020204030204" pitchFamily="34" charset="0"/>
                          <a:cs typeface="Calibri" panose="020F0502020204030204" pitchFamily="34" charset="0"/>
                        </a:rPr>
                        <a:t> and </a:t>
                      </a:r>
                      <a:r>
                        <a:rPr lang="en-US" sz="1200" dirty="0" err="1">
                          <a:solidFill>
                            <a:srgbClr val="153D63"/>
                          </a:solidFill>
                          <a:effectLst/>
                          <a:latin typeface="Calibri" panose="020F0502020204030204" pitchFamily="34" charset="0"/>
                          <a:cs typeface="Calibri" panose="020F0502020204030204" pitchFamily="34" charset="0"/>
                        </a:rPr>
                        <a:t>civilised</a:t>
                      </a:r>
                      <a:r>
                        <a:rPr lang="en-US" sz="1200" dirty="0">
                          <a:solidFill>
                            <a:srgbClr val="153D63"/>
                          </a:solidFill>
                          <a:effectLst/>
                          <a:latin typeface="Calibri" panose="020F0502020204030204" pitchFamily="34" charset="0"/>
                          <a:cs typeface="Calibri" panose="020F0502020204030204" pitchFamily="34" charset="0"/>
                        </a:rPr>
                        <a:t> peoples – how this was </a:t>
                      </a:r>
                      <a:r>
                        <a:rPr lang="en-US" sz="1200" dirty="0" err="1">
                          <a:solidFill>
                            <a:srgbClr val="153D63"/>
                          </a:solidFill>
                          <a:effectLst/>
                          <a:latin typeface="Calibri" panose="020F0502020204030204" pitchFamily="34" charset="0"/>
                          <a:cs typeface="Calibri" panose="020F0502020204030204" pitchFamily="34" charset="0"/>
                        </a:rPr>
                        <a:t>utilised</a:t>
                      </a:r>
                      <a:r>
                        <a:rPr lang="en-US" sz="1200" dirty="0">
                          <a:solidFill>
                            <a:srgbClr val="153D63"/>
                          </a:solidFill>
                          <a:effectLst/>
                          <a:latin typeface="Calibri" panose="020F0502020204030204" pitchFamily="34" charset="0"/>
                          <a:cs typeface="Calibri" panose="020F0502020204030204" pitchFamily="34" charset="0"/>
                        </a:rPr>
                        <a:t> by Scots, despite evidence to the contrary, to </a:t>
                      </a:r>
                      <a:r>
                        <a:rPr lang="en-US" sz="1200" dirty="0" err="1">
                          <a:solidFill>
                            <a:srgbClr val="153D63"/>
                          </a:solidFill>
                          <a:effectLst/>
                          <a:latin typeface="Calibri" panose="020F0502020204030204" pitchFamily="34" charset="0"/>
                          <a:cs typeface="Calibri" panose="020F0502020204030204" pitchFamily="34" charset="0"/>
                        </a:rPr>
                        <a:t>legitimise</a:t>
                      </a:r>
                      <a:r>
                        <a:rPr lang="en-US" sz="1200" dirty="0">
                          <a:solidFill>
                            <a:srgbClr val="153D63"/>
                          </a:solidFill>
                          <a:effectLst/>
                          <a:latin typeface="Calibri" panose="020F0502020204030204" pitchFamily="34" charset="0"/>
                          <a:cs typeface="Calibri" panose="020F0502020204030204" pitchFamily="34" charset="0"/>
                        </a:rPr>
                        <a:t> land appropriation.</a:t>
                      </a:r>
                    </a:p>
                    <a:p>
                      <a:pPr rtl="0" fontAlgn="base">
                        <a:buFont typeface="Arial" panose="020B0604020202020204" pitchFamily="34" charset="0"/>
                        <a:buChar char="•"/>
                      </a:pPr>
                      <a:r>
                        <a:rPr lang="en-US" sz="1200" dirty="0">
                          <a:solidFill>
                            <a:srgbClr val="153D63"/>
                          </a:solidFill>
                          <a:effectLst/>
                          <a:latin typeface="Calibri" panose="020F0502020204030204" pitchFamily="34" charset="0"/>
                          <a:cs typeface="Calibri" panose="020F0502020204030204" pitchFamily="34" charset="0"/>
                        </a:rPr>
                        <a:t>To draw links between colonialism, climate and sustainability.</a:t>
                      </a:r>
                    </a:p>
                    <a:p>
                      <a:pPr rtl="0" fontAlgn="base">
                        <a:spcAft>
                          <a:spcPts val="800"/>
                        </a:spcAft>
                        <a:buFont typeface="Arial" panose="020B0604020202020204" pitchFamily="34" charset="0"/>
                        <a:buChar char="•"/>
                      </a:pPr>
                      <a:r>
                        <a:rPr lang="en-US" sz="1200" dirty="0">
                          <a:solidFill>
                            <a:srgbClr val="153D63"/>
                          </a:solidFill>
                          <a:effectLst/>
                          <a:latin typeface="Calibri" panose="020F0502020204030204" pitchFamily="34" charset="0"/>
                          <a:cs typeface="Calibri" panose="020F0502020204030204" pitchFamily="34" charset="0"/>
                        </a:rPr>
                        <a:t>The legacy of imported agricultural techniques on the environment of contemporary Australia </a:t>
                      </a:r>
                      <a:br>
                        <a:rPr lang="en-US" sz="1800" dirty="0">
                          <a:effectLst/>
                          <a:latin typeface="Calibri" panose="020F0502020204030204" pitchFamily="34" charset="0"/>
                          <a:cs typeface="Calibri" panose="020F0502020204030204" pitchFamily="34" charset="0"/>
                        </a:rPr>
                      </a:br>
                      <a:endParaRPr lang="en-US" sz="1800" dirty="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866883163"/>
                  </a:ext>
                </a:extLst>
              </a:tr>
              <a:tr h="645926">
                <a:tc>
                  <a:txBody>
                    <a:bodyPr/>
                    <a:lstStyle/>
                    <a:p>
                      <a:pPr rtl="0" fontAlgn="t">
                        <a:buNone/>
                      </a:pPr>
                      <a:r>
                        <a:rPr lang="en-US" sz="1200" b="1">
                          <a:effectLst/>
                          <a:latin typeface="Calibri" panose="020F0502020204030204" pitchFamily="34" charset="0"/>
                          <a:cs typeface="Calibri" panose="020F0502020204030204" pitchFamily="34" charset="0"/>
                        </a:rPr>
                        <a:t>Objective:</a:t>
                      </a:r>
                      <a:r>
                        <a:rPr lang="en-US" sz="1200">
                          <a:effectLst/>
                          <a:latin typeface="Calibri" panose="020F0502020204030204" pitchFamily="34" charset="0"/>
                          <a:cs typeface="Calibri" panose="020F0502020204030204" pitchFamily="34" charset="0"/>
                        </a:rPr>
                        <a:t> </a:t>
                      </a:r>
                      <a:endParaRPr lang="en-US" sz="19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gridSpan="3">
                  <a:txBody>
                    <a:bodyPr/>
                    <a:lstStyle/>
                    <a:p>
                      <a:pPr rtl="0" fontAlgn="t">
                        <a:buNone/>
                      </a:pPr>
                      <a:r>
                        <a:rPr lang="en-US" sz="1200" i="1" dirty="0">
                          <a:effectLst/>
                          <a:latin typeface="Calibri" panose="020F0502020204030204" pitchFamily="34" charset="0"/>
                          <a:cs typeface="Calibri" panose="020F0502020204030204" pitchFamily="34" charset="0"/>
                        </a:rPr>
                        <a:t>The learning in this lesson links to the syllabus by</a:t>
                      </a:r>
                      <a:endParaRPr lang="en-US" sz="1900" dirty="0">
                        <a:effectLst/>
                        <a:latin typeface="Calibri" panose="020F0502020204030204" pitchFamily="34" charset="0"/>
                        <a:cs typeface="Calibri" panose="020F0502020204030204" pitchFamily="34" charset="0"/>
                      </a:endParaRPr>
                    </a:p>
                    <a:p>
                      <a:pPr rtl="0" fontAlgn="t">
                        <a:buNone/>
                      </a:pPr>
                      <a:r>
                        <a:rPr lang="en-US" sz="1200" i="1" dirty="0">
                          <a:effectLst/>
                          <a:latin typeface="Calibri" panose="020F0502020204030204" pitchFamily="34" charset="0"/>
                          <a:cs typeface="Calibri" panose="020F0502020204030204" pitchFamily="34" charset="0"/>
                        </a:rPr>
                        <a:t>What is the takeaway?</a:t>
                      </a:r>
                      <a:endParaRPr lang="en-US" sz="1900" dirty="0">
                        <a:effectLst/>
                        <a:latin typeface="Calibri" panose="020F0502020204030204" pitchFamily="34" charset="0"/>
                        <a:cs typeface="Calibri" panose="020F0502020204030204" pitchFamily="34" charset="0"/>
                      </a:endParaRPr>
                    </a:p>
                    <a:p>
                      <a:pPr rtl="0" fontAlgn="t">
                        <a:buNone/>
                      </a:pPr>
                      <a:r>
                        <a:rPr lang="en-US" sz="1200" dirty="0">
                          <a:solidFill>
                            <a:srgbClr val="153D63"/>
                          </a:solidFill>
                          <a:effectLst/>
                          <a:latin typeface="Calibri" panose="020F0502020204030204" pitchFamily="34" charset="0"/>
                          <a:cs typeface="Calibri" panose="020F0502020204030204" pitchFamily="34" charset="0"/>
                        </a:rPr>
                        <a:t>The impact of Scottish settlers on the environment, agriculture and landscape of Australia</a:t>
                      </a:r>
                      <a:endParaRPr lang="en-US" sz="1900" dirty="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698974008"/>
                  </a:ext>
                </a:extLst>
              </a:tr>
              <a:tr h="645926">
                <a:tc>
                  <a:txBody>
                    <a:bodyPr/>
                    <a:lstStyle/>
                    <a:p>
                      <a:pPr rtl="0" fontAlgn="t">
                        <a:buNone/>
                      </a:pPr>
                      <a:r>
                        <a:rPr lang="en-US" sz="1200" b="1">
                          <a:effectLst/>
                          <a:latin typeface="Calibri" panose="020F0502020204030204" pitchFamily="34" charset="0"/>
                          <a:cs typeface="Calibri" panose="020F0502020204030204" pitchFamily="34" charset="0"/>
                        </a:rPr>
                        <a:t>Outcome:</a:t>
                      </a:r>
                      <a:r>
                        <a:rPr lang="en-US" sz="1200">
                          <a:effectLst/>
                          <a:latin typeface="Calibri" panose="020F0502020204030204" pitchFamily="34" charset="0"/>
                          <a:cs typeface="Calibri" panose="020F0502020204030204" pitchFamily="34" charset="0"/>
                        </a:rPr>
                        <a:t> </a:t>
                      </a:r>
                      <a:endParaRPr lang="en-US" sz="19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gridSpan="3">
                  <a:txBody>
                    <a:bodyPr/>
                    <a:lstStyle/>
                    <a:p>
                      <a:pPr rtl="0" fontAlgn="t">
                        <a:buNone/>
                      </a:pPr>
                      <a:r>
                        <a:rPr lang="en-US" sz="1200" i="1" dirty="0">
                          <a:effectLst/>
                          <a:latin typeface="Calibri" panose="020F0502020204030204" pitchFamily="34" charset="0"/>
                          <a:cs typeface="Calibri" panose="020F0502020204030204" pitchFamily="34" charset="0"/>
                        </a:rPr>
                        <a:t>Pupils will demonstrate their ability to answer the Enquiry Question by…</a:t>
                      </a:r>
                      <a:endParaRPr lang="en-US" sz="1900" dirty="0">
                        <a:effectLst/>
                        <a:latin typeface="Calibri" panose="020F0502020204030204" pitchFamily="34" charset="0"/>
                        <a:cs typeface="Calibri" panose="020F0502020204030204" pitchFamily="34" charset="0"/>
                      </a:endParaRPr>
                    </a:p>
                    <a:p>
                      <a:pPr rtl="0" fontAlgn="t">
                        <a:buNone/>
                      </a:pPr>
                      <a:r>
                        <a:rPr lang="en-US" sz="1200" dirty="0">
                          <a:effectLst/>
                          <a:latin typeface="Calibri" panose="020F0502020204030204" pitchFamily="34" charset="0"/>
                          <a:cs typeface="Calibri" panose="020F0502020204030204" pitchFamily="34" charset="0"/>
                        </a:rPr>
                        <a:t>Completing a How Fully Question on the impact of Merino Sheep being introduced to Australia. Students should offer recalled knowledge on the impact of Scottish settlers on the environment and agriculture of Australia.</a:t>
                      </a:r>
                      <a:endParaRPr lang="en-US" sz="1900" dirty="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90766916"/>
                  </a:ext>
                </a:extLst>
              </a:tr>
              <a:tr h="368680">
                <a:tc gridSpan="4">
                  <a:txBody>
                    <a:bodyPr/>
                    <a:lstStyle/>
                    <a:p>
                      <a:pPr fontAlgn="t"/>
                      <a:endParaRPr lang="en-US" sz="1800" dirty="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919914078"/>
                  </a:ext>
                </a:extLst>
              </a:tr>
              <a:tr h="395577">
                <a:tc>
                  <a:txBody>
                    <a:bodyPr/>
                    <a:lstStyle/>
                    <a:p>
                      <a:pPr rtl="0" fontAlgn="t">
                        <a:buNone/>
                      </a:pPr>
                      <a:r>
                        <a:rPr lang="en-US" sz="1100" b="1">
                          <a:effectLst/>
                          <a:latin typeface="Calibri" panose="020F0502020204030204" pitchFamily="34" charset="0"/>
                          <a:cs typeface="Calibri" panose="020F0502020204030204" pitchFamily="34" charset="0"/>
                        </a:rPr>
                        <a:t>Time</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rtl="0" fontAlgn="t">
                        <a:buNone/>
                      </a:pPr>
                      <a:r>
                        <a:rPr lang="en-US" sz="1100" b="1">
                          <a:effectLst/>
                          <a:latin typeface="Calibri" panose="020F0502020204030204" pitchFamily="34" charset="0"/>
                          <a:cs typeface="Calibri" panose="020F0502020204030204" pitchFamily="34" charset="0"/>
                        </a:rPr>
                        <a:t>Teacher is…</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rtl="0" fontAlgn="t">
                        <a:buNone/>
                      </a:pPr>
                      <a:r>
                        <a:rPr lang="en-US" sz="1100" b="1" dirty="0">
                          <a:effectLst/>
                          <a:latin typeface="Calibri" panose="020F0502020204030204" pitchFamily="34" charset="0"/>
                          <a:cs typeface="Calibri" panose="020F0502020204030204" pitchFamily="34" charset="0"/>
                        </a:rPr>
                        <a:t>Pupils are…</a:t>
                      </a:r>
                      <a:endParaRPr lang="en-US" sz="1800" dirty="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rtl="0" fontAlgn="t">
                        <a:buNone/>
                      </a:pPr>
                      <a:r>
                        <a:rPr lang="en-US" sz="1100" b="1">
                          <a:effectLst/>
                          <a:latin typeface="Calibri" panose="020F0502020204030204" pitchFamily="34" charset="0"/>
                          <a:cs typeface="Calibri" panose="020F0502020204030204" pitchFamily="34" charset="0"/>
                        </a:rPr>
                        <a:t>Checking learning</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5324619"/>
                  </a:ext>
                </a:extLst>
              </a:tr>
              <a:tr h="3325976">
                <a:tc>
                  <a:txBody>
                    <a:bodyPr/>
                    <a:lstStyle/>
                    <a:p>
                      <a:pPr rtl="0" fontAlgn="t">
                        <a:buNone/>
                      </a:pPr>
                      <a:r>
                        <a:rPr lang="en-US" sz="1200">
                          <a:effectLst/>
                          <a:latin typeface="Calibri" panose="020F0502020204030204" pitchFamily="34" charset="0"/>
                          <a:cs typeface="Calibri" panose="020F0502020204030204" pitchFamily="34" charset="0"/>
                        </a:rPr>
                        <a:t>0-10</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D1DC"/>
                    </a:solidFill>
                  </a:tcPr>
                </a:tc>
                <a:tc>
                  <a:txBody>
                    <a:bodyPr/>
                    <a:lstStyle/>
                    <a:p>
                      <a:pPr rtl="0" fontAlgn="t">
                        <a:buNone/>
                      </a:pPr>
                      <a:r>
                        <a:rPr lang="en-US" sz="1200" dirty="0">
                          <a:solidFill>
                            <a:srgbClr val="153D63"/>
                          </a:solidFill>
                          <a:effectLst/>
                          <a:latin typeface="Calibri" panose="020F0502020204030204" pitchFamily="34" charset="0"/>
                          <a:cs typeface="Calibri" panose="020F0502020204030204" pitchFamily="34" charset="0"/>
                        </a:rPr>
                        <a:t>Aboriginal Grain Belt map (after Tindall 1974)</a:t>
                      </a:r>
                      <a:endParaRPr lang="en-US" sz="1800" dirty="0">
                        <a:effectLst/>
                        <a:latin typeface="Calibri" panose="020F0502020204030204" pitchFamily="34" charset="0"/>
                        <a:cs typeface="Calibri" panose="020F0502020204030204" pitchFamily="34" charset="0"/>
                      </a:endParaRPr>
                    </a:p>
                    <a:p>
                      <a:pPr rtl="0" fontAlgn="t">
                        <a:buNone/>
                      </a:pPr>
                      <a:br>
                        <a:rPr lang="en-US" sz="1800" dirty="0">
                          <a:effectLst/>
                          <a:latin typeface="Calibri" panose="020F0502020204030204" pitchFamily="34" charset="0"/>
                          <a:cs typeface="Calibri" panose="020F0502020204030204" pitchFamily="34" charset="0"/>
                        </a:rPr>
                      </a:br>
                      <a:r>
                        <a:rPr lang="en-US" sz="1200" dirty="0">
                          <a:solidFill>
                            <a:srgbClr val="153D63"/>
                          </a:solidFill>
                          <a:effectLst/>
                          <a:latin typeface="Calibri" panose="020F0502020204030204" pitchFamily="34" charset="0"/>
                          <a:cs typeface="Calibri" panose="020F0502020204030204" pitchFamily="34" charset="0"/>
                        </a:rPr>
                        <a:t>Questioning (can include):</a:t>
                      </a:r>
                      <a:endParaRPr lang="en-US" sz="1800" dirty="0">
                        <a:effectLst/>
                        <a:latin typeface="Calibri" panose="020F0502020204030204" pitchFamily="34" charset="0"/>
                        <a:cs typeface="Calibri" panose="020F0502020204030204" pitchFamily="34" charset="0"/>
                      </a:endParaRPr>
                    </a:p>
                    <a:p>
                      <a:pPr rtl="0" fontAlgn="base">
                        <a:buFont typeface="Arial" panose="020B0604020202020204" pitchFamily="34" charset="0"/>
                        <a:buChar char="•"/>
                      </a:pPr>
                      <a:br>
                        <a:rPr lang="en-US" sz="1800" dirty="0">
                          <a:effectLst/>
                          <a:latin typeface="Calibri" panose="020F0502020204030204" pitchFamily="34" charset="0"/>
                          <a:cs typeface="Calibri" panose="020F0502020204030204" pitchFamily="34" charset="0"/>
                        </a:rPr>
                      </a:br>
                      <a:r>
                        <a:rPr lang="en-US" sz="1200" dirty="0">
                          <a:solidFill>
                            <a:srgbClr val="153D63"/>
                          </a:solidFill>
                          <a:effectLst/>
                          <a:latin typeface="Calibri" panose="020F0502020204030204" pitchFamily="34" charset="0"/>
                          <a:cs typeface="Calibri" panose="020F0502020204030204" pitchFamily="34" charset="0"/>
                        </a:rPr>
                        <a:t>Is, or was, land being used productively by Australians?</a:t>
                      </a:r>
                    </a:p>
                    <a:p>
                      <a:pPr rtl="0" fontAlgn="base">
                        <a:buFont typeface="Arial" panose="020B0604020202020204" pitchFamily="34" charset="0"/>
                        <a:buChar char="•"/>
                      </a:pPr>
                      <a:r>
                        <a:rPr lang="en-US" sz="1200" dirty="0">
                          <a:solidFill>
                            <a:srgbClr val="153D63"/>
                          </a:solidFill>
                          <a:effectLst/>
                          <a:latin typeface="Calibri" panose="020F0502020204030204" pitchFamily="34" charset="0"/>
                          <a:cs typeface="Calibri" panose="020F0502020204030204" pitchFamily="34" charset="0"/>
                        </a:rPr>
                        <a:t>What does this map tell us about who owns, or owned, land in Australia</a:t>
                      </a:r>
                    </a:p>
                    <a:p>
                      <a:pPr rtl="0" fontAlgn="base">
                        <a:buFont typeface="Arial" panose="020B0604020202020204" pitchFamily="34" charset="0"/>
                        <a:buChar char="•"/>
                      </a:pPr>
                      <a:r>
                        <a:rPr lang="en-US" sz="1200" dirty="0">
                          <a:solidFill>
                            <a:srgbClr val="153D63"/>
                          </a:solidFill>
                          <a:effectLst/>
                          <a:latin typeface="Calibri" panose="020F0502020204030204" pitchFamily="34" charset="0"/>
                          <a:cs typeface="Calibri" panose="020F0502020204030204" pitchFamily="34" charset="0"/>
                        </a:rPr>
                        <a:t>Is, or was, farming sustainable in Agriculture?</a:t>
                      </a:r>
                    </a:p>
                    <a:p>
                      <a:pPr rtl="0" fontAlgn="base">
                        <a:buFont typeface="Arial" panose="020B0604020202020204" pitchFamily="34" charset="0"/>
                        <a:buChar char="•"/>
                      </a:pPr>
                      <a:r>
                        <a:rPr lang="en-US" sz="1200" dirty="0">
                          <a:solidFill>
                            <a:srgbClr val="153D63"/>
                          </a:solidFill>
                          <a:effectLst/>
                          <a:latin typeface="Calibri" panose="020F0502020204030204" pitchFamily="34" charset="0"/>
                          <a:cs typeface="Calibri" panose="020F0502020204030204" pitchFamily="34" charset="0"/>
                        </a:rPr>
                        <a:t>What other questions does this map raise in you?</a:t>
                      </a:r>
                    </a:p>
                    <a:p>
                      <a:pPr fontAlgn="t"/>
                      <a:br>
                        <a:rPr lang="en-US" sz="1800" dirty="0">
                          <a:effectLst/>
                          <a:latin typeface="Calibri" panose="020F0502020204030204" pitchFamily="34" charset="0"/>
                          <a:cs typeface="Calibri" panose="020F0502020204030204" pitchFamily="34" charset="0"/>
                        </a:rPr>
                      </a:br>
                      <a:br>
                        <a:rPr lang="en-US" sz="1800" dirty="0">
                          <a:effectLst/>
                          <a:latin typeface="Calibri" panose="020F0502020204030204" pitchFamily="34" charset="0"/>
                          <a:cs typeface="Calibri" panose="020F0502020204030204" pitchFamily="34" charset="0"/>
                        </a:rPr>
                      </a:br>
                      <a:endParaRPr lang="en-US" sz="1800" dirty="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D1DC"/>
                    </a:solidFill>
                  </a:tcPr>
                </a:tc>
                <a:tc>
                  <a:txBody>
                    <a:bodyPr/>
                    <a:lstStyle/>
                    <a:p>
                      <a:pPr rtl="0" fontAlgn="t">
                        <a:buNone/>
                      </a:pPr>
                      <a:r>
                        <a:rPr lang="en-US" sz="1200">
                          <a:effectLst/>
                          <a:latin typeface="Calibri" panose="020F0502020204030204" pitchFamily="34" charset="0"/>
                          <a:cs typeface="Calibri" panose="020F0502020204030204" pitchFamily="34" charset="0"/>
                        </a:rPr>
                        <a:t>Cutting and sticking map</a:t>
                      </a:r>
                      <a:endParaRPr lang="en-US" sz="1800">
                        <a:effectLst/>
                        <a:latin typeface="Calibri" panose="020F0502020204030204" pitchFamily="34" charset="0"/>
                        <a:cs typeface="Calibri" panose="020F0502020204030204" pitchFamily="34" charset="0"/>
                      </a:endParaRPr>
                    </a:p>
                    <a:p>
                      <a:pPr rtl="0" fontAlgn="t">
                        <a:buNone/>
                      </a:pPr>
                      <a:r>
                        <a:rPr lang="en-US" sz="1200">
                          <a:effectLst/>
                          <a:latin typeface="Calibri" panose="020F0502020204030204" pitchFamily="34" charset="0"/>
                          <a:cs typeface="Calibri" panose="020F0502020204030204" pitchFamily="34" charset="0"/>
                        </a:rPr>
                        <a:t>Colouring in their map (Overlaps one colour; Aboriginal agriculture another colour; Western agriculture another)</a:t>
                      </a:r>
                      <a:endParaRPr lang="en-US" sz="1800">
                        <a:effectLst/>
                        <a:latin typeface="Calibri" panose="020F0502020204030204" pitchFamily="34" charset="0"/>
                        <a:cs typeface="Calibri" panose="020F0502020204030204" pitchFamily="34" charset="0"/>
                      </a:endParaRPr>
                    </a:p>
                    <a:p>
                      <a:pPr rtl="0" fontAlgn="t">
                        <a:buNone/>
                      </a:pPr>
                      <a:br>
                        <a:rPr lang="en-US" sz="1800">
                          <a:effectLst/>
                          <a:latin typeface="Calibri" panose="020F0502020204030204" pitchFamily="34" charset="0"/>
                          <a:cs typeface="Calibri" panose="020F0502020204030204" pitchFamily="34" charset="0"/>
                        </a:rPr>
                      </a:br>
                      <a:r>
                        <a:rPr lang="en-US" sz="1200">
                          <a:effectLst/>
                          <a:latin typeface="Calibri" panose="020F0502020204030204" pitchFamily="34" charset="0"/>
                          <a:cs typeface="Calibri" panose="020F0502020204030204" pitchFamily="34" charset="0"/>
                        </a:rPr>
                        <a:t>Speculating and discussing questions. Annotating their map.</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D1DC"/>
                    </a:solidFill>
                  </a:tcPr>
                </a:tc>
                <a:tc>
                  <a:txBody>
                    <a:bodyPr/>
                    <a:lstStyle/>
                    <a:p>
                      <a:pPr rtl="0" fontAlgn="t">
                        <a:buNone/>
                      </a:pPr>
                      <a:r>
                        <a:rPr lang="en-US" sz="1200">
                          <a:effectLst/>
                          <a:latin typeface="Calibri" panose="020F0502020204030204" pitchFamily="34" charset="0"/>
                          <a:cs typeface="Calibri" panose="020F0502020204030204" pitchFamily="34" charset="0"/>
                        </a:rPr>
                        <a:t>Formative; pupil responses; circulate class; check jotters.</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AD1DC"/>
                    </a:solidFill>
                  </a:tcPr>
                </a:tc>
                <a:extLst>
                  <a:ext uri="{0D108BD9-81ED-4DB2-BD59-A6C34878D82A}">
                    <a16:rowId xmlns:a16="http://schemas.microsoft.com/office/drawing/2014/main" val="1832845674"/>
                  </a:ext>
                </a:extLst>
              </a:tr>
              <a:tr h="1385250">
                <a:tc>
                  <a:txBody>
                    <a:bodyPr/>
                    <a:lstStyle/>
                    <a:p>
                      <a:pPr rtl="0" fontAlgn="t">
                        <a:buNone/>
                      </a:pPr>
                      <a:r>
                        <a:rPr lang="en-US" sz="1200">
                          <a:effectLst/>
                          <a:latin typeface="Calibri" panose="020F0502020204030204" pitchFamily="34" charset="0"/>
                          <a:cs typeface="Calibri" panose="020F0502020204030204" pitchFamily="34" charset="0"/>
                        </a:rPr>
                        <a:t>10-15</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rtl="0" fontAlgn="t">
                        <a:buNone/>
                      </a:pPr>
                      <a:r>
                        <a:rPr lang="en-US" sz="1200">
                          <a:effectLst/>
                          <a:latin typeface="Calibri" panose="020F0502020204030204" pitchFamily="34" charset="0"/>
                          <a:cs typeface="Calibri" panose="020F0502020204030204" pitchFamily="34" charset="0"/>
                        </a:rPr>
                        <a:t>Introduce Eliza </a:t>
                      </a:r>
                      <a:r>
                        <a:rPr lang="en-US" sz="1200" dirty="0">
                          <a:effectLst/>
                          <a:latin typeface="Calibri" panose="020F0502020204030204" pitchFamily="34" charset="0"/>
                          <a:cs typeface="Calibri" panose="020F0502020204030204" pitchFamily="34" charset="0"/>
                        </a:rPr>
                        <a:t>Forlong and the introduction of the Merino Sheep to Australia. Furlong originally settled in Tasmania where she acquired land and established sheep farms. She went on to replicate this process on continental Australia in the area north of Melbourne.</a:t>
                      </a:r>
                      <a:endParaRPr lang="en-US" sz="1800" dirty="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rtl="0" fontAlgn="t">
                        <a:buNone/>
                      </a:pPr>
                      <a:r>
                        <a:rPr lang="en-US" sz="1200" dirty="0">
                          <a:effectLst/>
                          <a:latin typeface="Calibri" panose="020F0502020204030204" pitchFamily="34" charset="0"/>
                          <a:cs typeface="Calibri" panose="020F0502020204030204" pitchFamily="34" charset="0"/>
                        </a:rPr>
                        <a:t>Identifying and </a:t>
                      </a:r>
                      <a:r>
                        <a:rPr lang="en-US" sz="1200" dirty="0" err="1">
                          <a:effectLst/>
                          <a:latin typeface="Calibri" panose="020F0502020204030204" pitchFamily="34" charset="0"/>
                          <a:cs typeface="Calibri" panose="020F0502020204030204" pitchFamily="34" charset="0"/>
                        </a:rPr>
                        <a:t>summarising</a:t>
                      </a:r>
                      <a:r>
                        <a:rPr lang="en-US" sz="1200" dirty="0">
                          <a:effectLst/>
                          <a:latin typeface="Calibri" panose="020F0502020204030204" pitchFamily="34" charset="0"/>
                          <a:cs typeface="Calibri" panose="020F0502020204030204" pitchFamily="34" charset="0"/>
                        </a:rPr>
                        <a:t> briefly (three words) the impact Forlong had on Australia.</a:t>
                      </a:r>
                      <a:endParaRPr lang="en-US" sz="1800" dirty="0">
                        <a:effectLst/>
                        <a:latin typeface="Calibri" panose="020F0502020204030204" pitchFamily="34" charset="0"/>
                        <a:cs typeface="Calibri" panose="020F0502020204030204" pitchFamily="34" charset="0"/>
                      </a:endParaRPr>
                    </a:p>
                    <a:p>
                      <a:pPr rtl="0" fontAlgn="t">
                        <a:buNone/>
                      </a:pPr>
                      <a:br>
                        <a:rPr lang="en-US" sz="1800" dirty="0">
                          <a:effectLst/>
                          <a:latin typeface="Calibri" panose="020F0502020204030204" pitchFamily="34" charset="0"/>
                          <a:cs typeface="Calibri" panose="020F0502020204030204" pitchFamily="34" charset="0"/>
                        </a:rPr>
                      </a:br>
                      <a:r>
                        <a:rPr lang="en-US" sz="1200" dirty="0">
                          <a:effectLst/>
                          <a:latin typeface="Calibri" panose="020F0502020204030204" pitchFamily="34" charset="0"/>
                          <a:cs typeface="Calibri" panose="020F0502020204030204" pitchFamily="34" charset="0"/>
                        </a:rPr>
                        <a:t>Students can refer to the text on their homework task sheets, but should not mark these. They can also read from the </a:t>
                      </a:r>
                      <a:r>
                        <a:rPr lang="en-US" sz="1200" dirty="0" err="1">
                          <a:effectLst/>
                          <a:latin typeface="Calibri" panose="020F0502020204030204" pitchFamily="34" charset="0"/>
                          <a:cs typeface="Calibri" panose="020F0502020204030204" pitchFamily="34" charset="0"/>
                        </a:rPr>
                        <a:t>powerpoint</a:t>
                      </a:r>
                      <a:r>
                        <a:rPr lang="en-US" sz="1200" dirty="0">
                          <a:effectLst/>
                          <a:latin typeface="Calibri" panose="020F0502020204030204" pitchFamily="34" charset="0"/>
                          <a:cs typeface="Calibri" panose="020F0502020204030204" pitchFamily="34" charset="0"/>
                        </a:rPr>
                        <a:t> presentation. </a:t>
                      </a:r>
                      <a:endParaRPr lang="en-US" sz="1800" dirty="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rtl="0" fontAlgn="t">
                        <a:buNone/>
                      </a:pPr>
                      <a:r>
                        <a:rPr lang="en-US" sz="1200">
                          <a:effectLst/>
                          <a:latin typeface="Calibri" panose="020F0502020204030204" pitchFamily="34" charset="0"/>
                          <a:cs typeface="Calibri" panose="020F0502020204030204" pitchFamily="34" charset="0"/>
                        </a:rPr>
                        <a:t>Class discussion</a:t>
                      </a:r>
                      <a:endParaRPr lang="en-US" sz="1800">
                        <a:effectLst/>
                        <a:latin typeface="Calibri" panose="020F0502020204030204" pitchFamily="34" charset="0"/>
                        <a:cs typeface="Calibri" panose="020F0502020204030204" pitchFamily="34" charset="0"/>
                      </a:endParaRPr>
                    </a:p>
                    <a:p>
                      <a:pPr rtl="0" fontAlgn="t">
                        <a:buNone/>
                      </a:pPr>
                      <a:br>
                        <a:rPr lang="en-US" sz="1800">
                          <a:effectLst/>
                          <a:latin typeface="Calibri" panose="020F0502020204030204" pitchFamily="34" charset="0"/>
                          <a:cs typeface="Calibri" panose="020F0502020204030204" pitchFamily="34" charset="0"/>
                        </a:rPr>
                      </a:br>
                      <a:r>
                        <a:rPr lang="en-US" sz="1200">
                          <a:effectLst/>
                          <a:latin typeface="Calibri" panose="020F0502020204030204" pitchFamily="34" charset="0"/>
                          <a:cs typeface="Calibri" panose="020F0502020204030204" pitchFamily="34" charset="0"/>
                        </a:rPr>
                        <a:t>Jotter notes.</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3453447307"/>
                  </a:ext>
                </a:extLst>
              </a:tr>
              <a:tr h="2864919">
                <a:tc>
                  <a:txBody>
                    <a:bodyPr/>
                    <a:lstStyle/>
                    <a:p>
                      <a:pPr rtl="0" fontAlgn="t">
                        <a:buNone/>
                      </a:pPr>
                      <a:r>
                        <a:rPr lang="en-US" sz="1200">
                          <a:effectLst/>
                          <a:latin typeface="Calibri" panose="020F0502020204030204" pitchFamily="34" charset="0"/>
                          <a:cs typeface="Calibri" panose="020F0502020204030204" pitchFamily="34" charset="0"/>
                        </a:rPr>
                        <a:t>15-30</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FE2F3"/>
                    </a:solidFill>
                  </a:tcPr>
                </a:tc>
                <a:tc>
                  <a:txBody>
                    <a:bodyPr/>
                    <a:lstStyle/>
                    <a:p>
                      <a:pPr rtl="0" fontAlgn="t">
                        <a:buNone/>
                      </a:pPr>
                      <a:r>
                        <a:rPr lang="en-US" sz="1200" dirty="0">
                          <a:effectLst/>
                          <a:latin typeface="Calibri" panose="020F0502020204030204" pitchFamily="34" charset="0"/>
                          <a:cs typeface="Calibri" panose="020F0502020204030204" pitchFamily="34" charset="0"/>
                        </a:rPr>
                        <a:t>Introduce Task 1 Guided Reading of George Grey, Explorer in Western Australia</a:t>
                      </a:r>
                      <a:endParaRPr lang="en-US" sz="1800" dirty="0">
                        <a:effectLst/>
                        <a:latin typeface="Calibri" panose="020F0502020204030204" pitchFamily="34" charset="0"/>
                        <a:cs typeface="Calibri" panose="020F0502020204030204" pitchFamily="34" charset="0"/>
                      </a:endParaRPr>
                    </a:p>
                    <a:p>
                      <a:pPr marL="381000" rtl="0" fontAlgn="t">
                        <a:spcAft>
                          <a:spcPts val="800"/>
                        </a:spcAft>
                        <a:buNone/>
                      </a:pPr>
                      <a:br>
                        <a:rPr lang="en-US" sz="1800" dirty="0">
                          <a:effectLst/>
                          <a:latin typeface="Calibri" panose="020F0502020204030204" pitchFamily="34" charset="0"/>
                          <a:cs typeface="Calibri" panose="020F0502020204030204" pitchFamily="34" charset="0"/>
                        </a:rPr>
                      </a:br>
                      <a:r>
                        <a:rPr lang="en-US" sz="1200" dirty="0">
                          <a:effectLst/>
                          <a:latin typeface="Calibri" panose="020F0502020204030204" pitchFamily="34" charset="0"/>
                          <a:cs typeface="Calibri" panose="020F0502020204030204" pitchFamily="34" charset="0"/>
                        </a:rPr>
                        <a:t>"more had been done to secure provision from the ground by hard manual </a:t>
                      </a:r>
                      <a:r>
                        <a:rPr lang="en-US" sz="1200" dirty="0" err="1">
                          <a:effectLst/>
                          <a:latin typeface="Calibri" panose="020F0502020204030204" pitchFamily="34" charset="0"/>
                          <a:cs typeface="Calibri" panose="020F0502020204030204" pitchFamily="34" charset="0"/>
                        </a:rPr>
                        <a:t>labour</a:t>
                      </a:r>
                      <a:r>
                        <a:rPr lang="en-US" sz="1200" dirty="0">
                          <a:effectLst/>
                          <a:latin typeface="Calibri" panose="020F0502020204030204" pitchFamily="34" charset="0"/>
                          <a:cs typeface="Calibri" panose="020F0502020204030204" pitchFamily="34" charset="0"/>
                        </a:rPr>
                        <a:t> than I could believe it in the power of uncivilized man to accomplish";</a:t>
                      </a:r>
                      <a:endParaRPr lang="en-US" sz="1800" dirty="0">
                        <a:effectLst/>
                        <a:latin typeface="Calibri" panose="020F0502020204030204" pitchFamily="34" charset="0"/>
                        <a:cs typeface="Calibri" panose="020F0502020204030204" pitchFamily="34" charset="0"/>
                      </a:endParaRPr>
                    </a:p>
                    <a:p>
                      <a:pPr rtl="0" fontAlgn="t">
                        <a:spcAft>
                          <a:spcPts val="800"/>
                        </a:spcAft>
                        <a:buNone/>
                      </a:pPr>
                      <a:r>
                        <a:rPr lang="en-US" sz="1200" dirty="0">
                          <a:effectLst/>
                          <a:latin typeface="Calibri" panose="020F0502020204030204" pitchFamily="34" charset="0"/>
                          <a:cs typeface="Calibri" panose="020F0502020204030204" pitchFamily="34" charset="0"/>
                        </a:rPr>
                        <a:t>and that there were </a:t>
                      </a:r>
                      <a:endParaRPr lang="en-US" sz="1800" dirty="0">
                        <a:effectLst/>
                        <a:latin typeface="Calibri" panose="020F0502020204030204" pitchFamily="34" charset="0"/>
                        <a:cs typeface="Calibri" panose="020F0502020204030204" pitchFamily="34" charset="0"/>
                      </a:endParaRPr>
                    </a:p>
                    <a:p>
                      <a:pPr marL="381000" rtl="0" fontAlgn="t">
                        <a:spcAft>
                          <a:spcPts val="800"/>
                        </a:spcAft>
                        <a:buNone/>
                      </a:pPr>
                      <a:r>
                        <a:rPr lang="en-US" sz="1200" dirty="0">
                          <a:effectLst/>
                          <a:latin typeface="Calibri" panose="020F0502020204030204" pitchFamily="34" charset="0"/>
                          <a:cs typeface="Calibri" panose="020F0502020204030204" pitchFamily="34" charset="0"/>
                        </a:rPr>
                        <a:t>"two native villages ... Evidently intended for fixed places of residence"</a:t>
                      </a:r>
                      <a:endParaRPr lang="en-US" sz="1800" dirty="0">
                        <a:effectLst/>
                        <a:latin typeface="Calibri" panose="020F0502020204030204" pitchFamily="34" charset="0"/>
                        <a:cs typeface="Calibri" panose="020F0502020204030204" pitchFamily="34" charset="0"/>
                      </a:endParaRPr>
                    </a:p>
                    <a:p>
                      <a:pPr fontAlgn="t"/>
                      <a:br>
                        <a:rPr lang="en-US" sz="1800" dirty="0">
                          <a:effectLst/>
                          <a:latin typeface="Calibri" panose="020F0502020204030204" pitchFamily="34" charset="0"/>
                          <a:cs typeface="Calibri" panose="020F0502020204030204" pitchFamily="34" charset="0"/>
                        </a:rPr>
                      </a:br>
                      <a:endParaRPr lang="en-US" sz="1800" dirty="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FE2F3"/>
                    </a:solidFill>
                  </a:tcPr>
                </a:tc>
                <a:tc>
                  <a:txBody>
                    <a:bodyPr/>
                    <a:lstStyle/>
                    <a:p>
                      <a:pPr rtl="0" fontAlgn="t">
                        <a:buNone/>
                      </a:pPr>
                      <a:r>
                        <a:rPr lang="en-US" sz="1200">
                          <a:effectLst/>
                          <a:latin typeface="Calibri" panose="020F0502020204030204" pitchFamily="34" charset="0"/>
                          <a:cs typeface="Calibri" panose="020F0502020204030204" pitchFamily="34" charset="0"/>
                        </a:rPr>
                        <a:t>Reading and highlighting the source.</a:t>
                      </a:r>
                      <a:endParaRPr lang="en-US" sz="1800">
                        <a:effectLst/>
                        <a:latin typeface="Calibri" panose="020F0502020204030204" pitchFamily="34" charset="0"/>
                        <a:cs typeface="Calibri" panose="020F0502020204030204" pitchFamily="34" charset="0"/>
                      </a:endParaRPr>
                    </a:p>
                    <a:p>
                      <a:pPr rtl="0" fontAlgn="t">
                        <a:buNone/>
                      </a:pPr>
                      <a:r>
                        <a:rPr lang="en-US" sz="1200">
                          <a:effectLst/>
                          <a:latin typeface="Calibri" panose="020F0502020204030204" pitchFamily="34" charset="0"/>
                          <a:cs typeface="Calibri" panose="020F0502020204030204" pitchFamily="34" charset="0"/>
                        </a:rPr>
                        <a:t>Articulating their understanding of a Scottish perception of Aboriginal agriculture and supporting with evidence from the source.</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FE2F3"/>
                    </a:solidFill>
                  </a:tcPr>
                </a:tc>
                <a:tc>
                  <a:txBody>
                    <a:bodyPr/>
                    <a:lstStyle/>
                    <a:p>
                      <a:pPr rtl="0" fontAlgn="t">
                        <a:buNone/>
                      </a:pPr>
                      <a:r>
                        <a:rPr lang="en-US" sz="1200">
                          <a:effectLst/>
                          <a:latin typeface="Calibri" panose="020F0502020204030204" pitchFamily="34" charset="0"/>
                          <a:cs typeface="Calibri" panose="020F0502020204030204" pitchFamily="34" charset="0"/>
                        </a:rPr>
                        <a:t>Work sheet 1: guided reading worksheet</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FE2F3"/>
                    </a:solidFill>
                  </a:tcPr>
                </a:tc>
                <a:extLst>
                  <a:ext uri="{0D108BD9-81ED-4DB2-BD59-A6C34878D82A}">
                    <a16:rowId xmlns:a16="http://schemas.microsoft.com/office/drawing/2014/main" val="950252597"/>
                  </a:ext>
                </a:extLst>
              </a:tr>
              <a:tr h="2216990">
                <a:tc>
                  <a:txBody>
                    <a:bodyPr/>
                    <a:lstStyle/>
                    <a:p>
                      <a:pPr rtl="0" fontAlgn="t">
                        <a:buNone/>
                      </a:pPr>
                      <a:r>
                        <a:rPr lang="en-US" sz="1200">
                          <a:effectLst/>
                          <a:latin typeface="Calibri" panose="020F0502020204030204" pitchFamily="34" charset="0"/>
                          <a:cs typeface="Calibri" panose="020F0502020204030204" pitchFamily="34" charset="0"/>
                        </a:rPr>
                        <a:t>30-35</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rtl="0" fontAlgn="t">
                        <a:buNone/>
                      </a:pPr>
                      <a:r>
                        <a:rPr lang="en-US" sz="1200">
                          <a:effectLst/>
                          <a:latin typeface="Calibri" panose="020F0502020204030204" pitchFamily="34" charset="0"/>
                          <a:cs typeface="Calibri" panose="020F0502020204030204" pitchFamily="34" charset="0"/>
                        </a:rPr>
                        <a:t>Terra Nullius</a:t>
                      </a:r>
                      <a:endParaRPr lang="en-US" sz="1800">
                        <a:effectLst/>
                        <a:latin typeface="Calibri" panose="020F0502020204030204" pitchFamily="34" charset="0"/>
                        <a:cs typeface="Calibri" panose="020F0502020204030204" pitchFamily="34" charset="0"/>
                      </a:endParaRPr>
                    </a:p>
                    <a:p>
                      <a:pPr rtl="0" fontAlgn="t">
                        <a:buNone/>
                      </a:pPr>
                      <a:r>
                        <a:rPr lang="en-US" sz="1200">
                          <a:effectLst/>
                          <a:latin typeface="Calibri" panose="020F0502020204030204" pitchFamily="34" charset="0"/>
                          <a:cs typeface="Calibri" panose="020F0502020204030204" pitchFamily="34" charset="0"/>
                        </a:rPr>
                        <a:t>Definition</a:t>
                      </a:r>
                      <a:endParaRPr lang="en-US" sz="1800">
                        <a:effectLst/>
                        <a:latin typeface="Calibri" panose="020F0502020204030204" pitchFamily="34" charset="0"/>
                        <a:cs typeface="Calibri" panose="020F0502020204030204" pitchFamily="34" charset="0"/>
                      </a:endParaRPr>
                    </a:p>
                    <a:p>
                      <a:pPr rtl="0" fontAlgn="base">
                        <a:buFont typeface="Arial" panose="020B0604020202020204" pitchFamily="34" charset="0"/>
                        <a:buChar char="•"/>
                      </a:pPr>
                      <a:r>
                        <a:rPr lang="en-US" sz="1200">
                          <a:effectLst/>
                          <a:latin typeface="Calibri" panose="020F0502020204030204" pitchFamily="34" charset="0"/>
                          <a:cs typeface="Calibri" panose="020F0502020204030204" pitchFamily="34" charset="0"/>
                        </a:rPr>
                        <a:t>profitable land use (Agriculture)</a:t>
                      </a:r>
                    </a:p>
                    <a:p>
                      <a:pPr rtl="0" fontAlgn="t">
                        <a:buNone/>
                      </a:pPr>
                      <a:br>
                        <a:rPr lang="en-US" sz="1800">
                          <a:effectLst/>
                          <a:latin typeface="Calibri" panose="020F0502020204030204" pitchFamily="34" charset="0"/>
                          <a:cs typeface="Calibri" panose="020F0502020204030204" pitchFamily="34" charset="0"/>
                        </a:rPr>
                      </a:br>
                      <a:r>
                        <a:rPr lang="en-US" sz="1200">
                          <a:effectLst/>
                          <a:latin typeface="Calibri" panose="020F0502020204030204" pitchFamily="34" charset="0"/>
                          <a:cs typeface="Calibri" panose="020F0502020204030204" pitchFamily="34" charset="0"/>
                        </a:rPr>
                        <a:t>Can make the connection between civilised societies on the basis of permanent settlements and planned agriculture; and by extension the insinuation by Scottish settlers that Aboriginal people were not civilised and this legitimised land appropriation and even atrocities.</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rtl="0" fontAlgn="t">
                        <a:buNone/>
                      </a:pPr>
                      <a:r>
                        <a:rPr lang="en-US" sz="1200">
                          <a:effectLst/>
                          <a:latin typeface="Calibri" panose="020F0502020204030204" pitchFamily="34" charset="0"/>
                          <a:cs typeface="Calibri" panose="020F0502020204030204" pitchFamily="34" charset="0"/>
                        </a:rPr>
                        <a:t>Discussing why it was useful for Scottish settlers</a:t>
                      </a:r>
                      <a:endParaRPr lang="en-US" sz="1800">
                        <a:effectLst/>
                        <a:latin typeface="Calibri" panose="020F0502020204030204" pitchFamily="34" charset="0"/>
                        <a:cs typeface="Calibri" panose="020F0502020204030204" pitchFamily="34" charset="0"/>
                      </a:endParaRPr>
                    </a:p>
                    <a:p>
                      <a:pPr rtl="0" fontAlgn="base">
                        <a:buFont typeface="Arial" panose="020B0604020202020204" pitchFamily="34" charset="0"/>
                        <a:buChar char="•"/>
                      </a:pPr>
                      <a:r>
                        <a:rPr lang="en-US" sz="1200">
                          <a:effectLst/>
                          <a:latin typeface="Calibri" panose="020F0502020204030204" pitchFamily="34" charset="0"/>
                          <a:cs typeface="Calibri" panose="020F0502020204030204" pitchFamily="34" charset="0"/>
                        </a:rPr>
                        <a:t>civilised practitioners (permanent dwellings)</a:t>
                      </a:r>
                    </a:p>
                    <a:p>
                      <a:pPr rtl="0" fontAlgn="base">
                        <a:buFont typeface="Arial" panose="020B0604020202020204" pitchFamily="34" charset="0"/>
                        <a:buChar char="•"/>
                      </a:pPr>
                      <a:r>
                        <a:rPr lang="en-US" sz="1200">
                          <a:effectLst/>
                          <a:latin typeface="Calibri" panose="020F0502020204030204" pitchFamily="34" charset="0"/>
                          <a:cs typeface="Calibri" panose="020F0502020204030204" pitchFamily="34" charset="0"/>
                        </a:rPr>
                        <a:t>Justification for land appropriation</a:t>
                      </a:r>
                    </a:p>
                    <a:p>
                      <a:pPr fontAlgn="t"/>
                      <a:br>
                        <a:rPr lang="en-US" sz="1800">
                          <a:effectLst/>
                          <a:latin typeface="Calibri" panose="020F0502020204030204" pitchFamily="34" charset="0"/>
                          <a:cs typeface="Calibri" panose="020F0502020204030204" pitchFamily="34" charset="0"/>
                        </a:rPr>
                      </a:b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rtl="0" fontAlgn="t">
                        <a:buNone/>
                      </a:pPr>
                      <a:r>
                        <a:rPr lang="en-US" sz="1200">
                          <a:effectLst/>
                          <a:latin typeface="Calibri" panose="020F0502020204030204" pitchFamily="34" charset="0"/>
                          <a:cs typeface="Calibri" panose="020F0502020204030204" pitchFamily="34" charset="0"/>
                        </a:rPr>
                        <a:t>class discussion</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1774766971"/>
                  </a:ext>
                </a:extLst>
              </a:tr>
              <a:tr h="1754912">
                <a:tc>
                  <a:txBody>
                    <a:bodyPr/>
                    <a:lstStyle/>
                    <a:p>
                      <a:pPr rtl="0" fontAlgn="t">
                        <a:buNone/>
                      </a:pPr>
                      <a:r>
                        <a:rPr lang="en-US" sz="1200">
                          <a:effectLst/>
                          <a:latin typeface="Calibri" panose="020F0502020204030204" pitchFamily="34" charset="0"/>
                          <a:cs typeface="Calibri" panose="020F0502020204030204" pitchFamily="34" charset="0"/>
                        </a:rPr>
                        <a:t>35-45</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FE2F3"/>
                    </a:solidFill>
                  </a:tcPr>
                </a:tc>
                <a:tc>
                  <a:txBody>
                    <a:bodyPr/>
                    <a:lstStyle/>
                    <a:p>
                      <a:pPr rtl="0" fontAlgn="t">
                        <a:buNone/>
                      </a:pPr>
                      <a:r>
                        <a:rPr lang="en-US" sz="1200">
                          <a:effectLst/>
                          <a:latin typeface="Calibri" panose="020F0502020204030204" pitchFamily="34" charset="0"/>
                          <a:cs typeface="Calibri" panose="020F0502020204030204" pitchFamily="34" charset="0"/>
                        </a:rPr>
                        <a:t>Introduce </a:t>
                      </a:r>
                      <a:r>
                        <a:rPr lang="en-US" sz="1200" i="1">
                          <a:effectLst/>
                          <a:latin typeface="Calibri" panose="020F0502020204030204" pitchFamily="34" charset="0"/>
                          <a:cs typeface="Calibri" panose="020F0502020204030204" pitchFamily="34" charset="0"/>
                        </a:rPr>
                        <a:t>Dark Emu </a:t>
                      </a:r>
                      <a:r>
                        <a:rPr lang="en-US" sz="1200">
                          <a:effectLst/>
                          <a:latin typeface="Calibri" panose="020F0502020204030204" pitchFamily="34" charset="0"/>
                          <a:cs typeface="Calibri" panose="020F0502020204030204" pitchFamily="34" charset="0"/>
                        </a:rPr>
                        <a:t>source and impact of introduction of sheep on soil and concomitant impact on growing of indigenous crops</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FE2F3"/>
                    </a:solidFill>
                  </a:tcPr>
                </a:tc>
                <a:tc>
                  <a:txBody>
                    <a:bodyPr/>
                    <a:lstStyle/>
                    <a:p>
                      <a:pPr rtl="0" fontAlgn="t">
                        <a:buNone/>
                      </a:pPr>
                      <a:r>
                        <a:rPr lang="en-US" sz="1200">
                          <a:effectLst/>
                          <a:latin typeface="Calibri" panose="020F0502020204030204" pitchFamily="34" charset="0"/>
                          <a:cs typeface="Calibri" panose="020F0502020204030204" pitchFamily="34" charset="0"/>
                        </a:rPr>
                        <a:t>Articulating their perception of Scottish agricultural methods</a:t>
                      </a:r>
                      <a:endParaRPr lang="en-US" sz="1800">
                        <a:effectLst/>
                        <a:latin typeface="Calibri" panose="020F0502020204030204" pitchFamily="34" charset="0"/>
                        <a:cs typeface="Calibri" panose="020F0502020204030204" pitchFamily="34" charset="0"/>
                      </a:endParaRPr>
                    </a:p>
                    <a:p>
                      <a:pPr rtl="0" fontAlgn="t">
                        <a:buNone/>
                      </a:pPr>
                      <a:r>
                        <a:rPr lang="en-US" sz="1200">
                          <a:effectLst/>
                          <a:latin typeface="Calibri" panose="020F0502020204030204" pitchFamily="34" charset="0"/>
                          <a:cs typeface="Calibri" panose="020F0502020204030204" pitchFamily="34" charset="0"/>
                        </a:rPr>
                        <a:t>Identifying similarities between Scots and Aboriginal</a:t>
                      </a:r>
                      <a:endParaRPr lang="en-US" sz="1800">
                        <a:effectLst/>
                        <a:latin typeface="Calibri" panose="020F0502020204030204" pitchFamily="34" charset="0"/>
                        <a:cs typeface="Calibri" panose="020F0502020204030204" pitchFamily="34" charset="0"/>
                      </a:endParaRPr>
                    </a:p>
                    <a:p>
                      <a:pPr rtl="0" fontAlgn="t">
                        <a:buNone/>
                      </a:pPr>
                      <a:r>
                        <a:rPr lang="en-US" sz="1200">
                          <a:effectLst/>
                          <a:latin typeface="Calibri" panose="020F0502020204030204" pitchFamily="34" charset="0"/>
                          <a:cs typeface="Calibri" panose="020F0502020204030204" pitchFamily="34" charset="0"/>
                        </a:rPr>
                        <a:t>Is there a lack of sensitivity to the success of the Aboriginal system?</a:t>
                      </a:r>
                      <a:endParaRPr lang="en-US" sz="1800">
                        <a:effectLst/>
                        <a:latin typeface="Calibri" panose="020F0502020204030204" pitchFamily="34" charset="0"/>
                        <a:cs typeface="Calibri" panose="020F0502020204030204" pitchFamily="34" charset="0"/>
                      </a:endParaRPr>
                    </a:p>
                    <a:p>
                      <a:pPr rtl="0" fontAlgn="t">
                        <a:buNone/>
                      </a:pPr>
                      <a:r>
                        <a:rPr lang="en-US" sz="1200">
                          <a:effectLst/>
                          <a:latin typeface="Calibri" panose="020F0502020204030204" pitchFamily="34" charset="0"/>
                          <a:cs typeface="Calibri" panose="020F0502020204030204" pitchFamily="34" charset="0"/>
                        </a:rPr>
                        <a:t>What are the consequences of the importation of Scottish methods?</a:t>
                      </a:r>
                      <a:endParaRPr lang="en-US" sz="1800">
                        <a:effectLst/>
                        <a:latin typeface="Calibri" panose="020F0502020204030204" pitchFamily="34" charset="0"/>
                        <a:cs typeface="Calibri" panose="020F0502020204030204" pitchFamily="34" charset="0"/>
                      </a:endParaRPr>
                    </a:p>
                    <a:p>
                      <a:pPr rtl="0" fontAlgn="t">
                        <a:buNone/>
                      </a:pPr>
                      <a:r>
                        <a:rPr lang="en-US" sz="1200">
                          <a:effectLst/>
                          <a:latin typeface="Calibri" panose="020F0502020204030204" pitchFamily="34" charset="0"/>
                          <a:cs typeface="Calibri" panose="020F0502020204030204" pitchFamily="34" charset="0"/>
                        </a:rPr>
                        <a:t>Could these be deliberate?</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FE2F3"/>
                    </a:solidFill>
                  </a:tcPr>
                </a:tc>
                <a:tc>
                  <a:txBody>
                    <a:bodyPr/>
                    <a:lstStyle/>
                    <a:p>
                      <a:pPr rtl="0" fontAlgn="t">
                        <a:buNone/>
                      </a:pPr>
                      <a:r>
                        <a:rPr lang="en-US" sz="1200">
                          <a:effectLst/>
                          <a:latin typeface="Calibri" panose="020F0502020204030204" pitchFamily="34" charset="0"/>
                          <a:cs typeface="Calibri" panose="020F0502020204030204" pitchFamily="34" charset="0"/>
                        </a:rPr>
                        <a:t>Add to worksheet;</a:t>
                      </a:r>
                      <a:endParaRPr lang="en-US" sz="1800">
                        <a:effectLst/>
                        <a:latin typeface="Calibri" panose="020F0502020204030204" pitchFamily="34" charset="0"/>
                        <a:cs typeface="Calibri" panose="020F0502020204030204" pitchFamily="34" charset="0"/>
                      </a:endParaRPr>
                    </a:p>
                    <a:p>
                      <a:pPr rtl="0" fontAlgn="t">
                        <a:buNone/>
                      </a:pPr>
                      <a:r>
                        <a:rPr lang="en-US" sz="1200">
                          <a:effectLst/>
                          <a:latin typeface="Calibri" panose="020F0502020204030204" pitchFamily="34" charset="0"/>
                          <a:cs typeface="Calibri" panose="020F0502020204030204" pitchFamily="34" charset="0"/>
                        </a:rPr>
                        <a:t>tiered system?</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FE2F3"/>
                    </a:solidFill>
                  </a:tcPr>
                </a:tc>
                <a:extLst>
                  <a:ext uri="{0D108BD9-81ED-4DB2-BD59-A6C34878D82A}">
                    <a16:rowId xmlns:a16="http://schemas.microsoft.com/office/drawing/2014/main" val="785355622"/>
                  </a:ext>
                </a:extLst>
              </a:tr>
              <a:tr h="2863898">
                <a:tc>
                  <a:txBody>
                    <a:bodyPr/>
                    <a:lstStyle/>
                    <a:p>
                      <a:pPr rtl="0" fontAlgn="t">
                        <a:buNone/>
                      </a:pPr>
                      <a:r>
                        <a:rPr lang="en-US" sz="1200">
                          <a:effectLst/>
                          <a:latin typeface="Calibri" panose="020F0502020204030204" pitchFamily="34" charset="0"/>
                          <a:cs typeface="Calibri" panose="020F0502020204030204" pitchFamily="34" charset="0"/>
                        </a:rPr>
                        <a:t>45-50</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rtl="0" fontAlgn="t">
                        <a:buNone/>
                      </a:pPr>
                      <a:r>
                        <a:rPr lang="en-US" sz="1200">
                          <a:effectLst/>
                          <a:latin typeface="Calibri" panose="020F0502020204030204" pitchFamily="34" charset="0"/>
                          <a:cs typeface="Calibri" panose="020F0502020204030204" pitchFamily="34" charset="0"/>
                        </a:rPr>
                        <a:t>Plenary</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rtl="0" fontAlgn="t">
                        <a:buNone/>
                      </a:pPr>
                      <a:r>
                        <a:rPr lang="en-US" sz="1200">
                          <a:effectLst/>
                          <a:latin typeface="Calibri" panose="020F0502020204030204" pitchFamily="34" charset="0"/>
                          <a:cs typeface="Calibri" panose="020F0502020204030204" pitchFamily="34" charset="0"/>
                        </a:rPr>
                        <a:t>1920s ‘Sheep and Wheat’ map of Australia.</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rtl="0" fontAlgn="t">
                        <a:buNone/>
                      </a:pPr>
                      <a:r>
                        <a:rPr lang="en-US" sz="1200" dirty="0">
                          <a:effectLst/>
                          <a:latin typeface="Calibri" panose="020F0502020204030204" pitchFamily="34" charset="0"/>
                          <a:cs typeface="Calibri" panose="020F0502020204030204" pitchFamily="34" charset="0"/>
                        </a:rPr>
                        <a:t>Students can hopefully identify that the vast proliferation of sheep and wheat across much of Australia was at the expense of indigenous agriculture and had a profound and irreversible impact on the environment and landscape of Australia.</a:t>
                      </a:r>
                      <a:endParaRPr lang="en-US" sz="1800" dirty="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3566382375"/>
                  </a:ext>
                </a:extLst>
              </a:tr>
              <a:tr h="645926">
                <a:tc>
                  <a:txBody>
                    <a:bodyPr/>
                    <a:lstStyle/>
                    <a:p>
                      <a:pPr rtl="0" fontAlgn="t">
                        <a:buNone/>
                      </a:pPr>
                      <a:r>
                        <a:rPr lang="en-US" sz="1200">
                          <a:effectLst/>
                          <a:latin typeface="Calibri" panose="020F0502020204030204" pitchFamily="34" charset="0"/>
                          <a:cs typeface="Calibri" panose="020F0502020204030204" pitchFamily="34" charset="0"/>
                        </a:rPr>
                        <a:t>HOMEWORK</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rtl="0" fontAlgn="t">
                        <a:buNone/>
                      </a:pPr>
                      <a:r>
                        <a:rPr lang="en-US" sz="1200">
                          <a:effectLst/>
                          <a:latin typeface="Calibri" panose="020F0502020204030204" pitchFamily="34" charset="0"/>
                          <a:cs typeface="Calibri" panose="020F0502020204030204" pitchFamily="34" charset="0"/>
                        </a:rPr>
                        <a:t>How Fully question</a:t>
                      </a:r>
                      <a:endParaRPr lang="en-US" sz="1800">
                        <a:effectLst/>
                        <a:latin typeface="Calibri" panose="020F0502020204030204" pitchFamily="34" charset="0"/>
                        <a:cs typeface="Calibri" panose="020F0502020204030204" pitchFamily="34" charset="0"/>
                      </a:endParaRPr>
                    </a:p>
                    <a:p>
                      <a:pPr rtl="0" fontAlgn="t">
                        <a:buNone/>
                      </a:pPr>
                      <a:r>
                        <a:rPr lang="en-US" sz="1200">
                          <a:effectLst/>
                          <a:latin typeface="Calibri" panose="020F0502020204030204" pitchFamily="34" charset="0"/>
                          <a:cs typeface="Calibri" panose="020F0502020204030204" pitchFamily="34" charset="0"/>
                        </a:rPr>
                        <a:t>Source A discusses the introduction of the Merino sheep to Australia by </a:t>
                      </a: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fontAlgn="t"/>
                      <a:br>
                        <a:rPr lang="en-US" sz="1800">
                          <a:effectLst/>
                          <a:latin typeface="Calibri" panose="020F0502020204030204" pitchFamily="34" charset="0"/>
                          <a:cs typeface="Calibri" panose="020F0502020204030204" pitchFamily="34" charset="0"/>
                        </a:rPr>
                      </a:br>
                      <a:endParaRPr lang="en-US" sz="180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fontAlgn="t"/>
                      <a:br>
                        <a:rPr lang="en-US" sz="1800" dirty="0">
                          <a:effectLst/>
                          <a:latin typeface="Calibri" panose="020F0502020204030204" pitchFamily="34" charset="0"/>
                          <a:cs typeface="Calibri" panose="020F0502020204030204" pitchFamily="34" charset="0"/>
                        </a:rPr>
                      </a:br>
                      <a:endParaRPr lang="en-US" sz="1800" dirty="0">
                        <a:effectLst/>
                        <a:latin typeface="Calibri" panose="020F0502020204030204" pitchFamily="34" charset="0"/>
                        <a:cs typeface="Calibri" panose="020F0502020204030204" pitchFamily="34" charset="0"/>
                      </a:endParaRPr>
                    </a:p>
                  </a:txBody>
                  <a:tcPr marL="68575" marR="68575" marT="45717" marB="45717">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1118390386"/>
                  </a:ext>
                </a:extLst>
              </a:tr>
            </a:tbl>
          </a:graphicData>
        </a:graphic>
      </p:graphicFrame>
    </p:spTree>
    <p:extLst>
      <p:ext uri="{BB962C8B-B14F-4D97-AF65-F5344CB8AC3E}">
        <p14:creationId xmlns:p14="http://schemas.microsoft.com/office/powerpoint/2010/main" val="36983264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F59B5-02E0-F3D2-D448-1A5F63D8B5DD}"/>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0C83945D-BFB2-423A-A8DC-B177ACBBDDAD}"/>
              </a:ext>
            </a:extLst>
          </p:cNvPr>
          <p:cNvSpPr>
            <a:spLocks noGrp="1"/>
          </p:cNvSpPr>
          <p:nvPr>
            <p:ph type="body" sz="quarter" idx="11"/>
          </p:nvPr>
        </p:nvSpPr>
        <p:spPr/>
        <p:txBody>
          <a:bodyPr/>
          <a:lstStyle/>
          <a:p>
            <a:r>
              <a:rPr lang="en-GB" dirty="0"/>
              <a:t>Impact on Australia</a:t>
            </a:r>
          </a:p>
        </p:txBody>
      </p:sp>
      <p:sp>
        <p:nvSpPr>
          <p:cNvPr id="7" name="Text Placeholder 6">
            <a:extLst>
              <a:ext uri="{FF2B5EF4-FFF2-40B4-BE49-F238E27FC236}">
                <a16:creationId xmlns:a16="http://schemas.microsoft.com/office/drawing/2014/main" id="{2EE046CB-987D-D68E-F3CF-287AE92E51E4}"/>
              </a:ext>
            </a:extLst>
          </p:cNvPr>
          <p:cNvSpPr>
            <a:spLocks noGrp="1"/>
          </p:cNvSpPr>
          <p:nvPr>
            <p:ph type="body" sz="quarter" idx="10"/>
          </p:nvPr>
        </p:nvSpPr>
        <p:spPr/>
        <p:txBody>
          <a:bodyPr>
            <a:normAutofit/>
          </a:bodyPr>
          <a:lstStyle/>
          <a:p>
            <a:r>
              <a:rPr lang="en-US" sz="5400" dirty="0">
                <a:solidFill>
                  <a:schemeClr val="bg2">
                    <a:lumMod val="25000"/>
                  </a:schemeClr>
                </a:solidFill>
                <a:latin typeface="Calibri" panose="020F0502020204030204" pitchFamily="34" charset="0"/>
                <a:cs typeface="Calibri" panose="020F0502020204030204" pitchFamily="34" charset="0"/>
              </a:rPr>
              <a:t>For the Teacher</a:t>
            </a:r>
            <a:br>
              <a:rPr lang="en-US" sz="5400" dirty="0">
                <a:solidFill>
                  <a:schemeClr val="bg2">
                    <a:lumMod val="25000"/>
                  </a:schemeClr>
                </a:solidFill>
                <a:latin typeface="Calibri" panose="020F0502020204030204" pitchFamily="34" charset="0"/>
                <a:cs typeface="Calibri" panose="020F0502020204030204" pitchFamily="34" charset="0"/>
              </a:rPr>
            </a:br>
            <a:br>
              <a:rPr lang="en-US" sz="5400" dirty="0">
                <a:solidFill>
                  <a:schemeClr val="bg2">
                    <a:lumMod val="25000"/>
                  </a:schemeClr>
                </a:solidFill>
                <a:latin typeface="Calibri" panose="020F0502020204030204" pitchFamily="34" charset="0"/>
                <a:cs typeface="Calibri" panose="020F0502020204030204" pitchFamily="34" charset="0"/>
              </a:rPr>
            </a:br>
            <a:r>
              <a:rPr lang="en-US" sz="5400" dirty="0">
                <a:solidFill>
                  <a:schemeClr val="bg2">
                    <a:lumMod val="25000"/>
                  </a:schemeClr>
                </a:solidFill>
                <a:latin typeface="Calibri" panose="020F0502020204030204" pitchFamily="34" charset="0"/>
                <a:cs typeface="Calibri" panose="020F0502020204030204" pitchFamily="34" charset="0"/>
              </a:rPr>
              <a:t>Learner Worksheets</a:t>
            </a:r>
            <a:endParaRPr lang="en-GB" sz="5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473817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079"/>
        <p:cNvGrpSpPr/>
        <p:nvPr/>
      </p:nvGrpSpPr>
      <p:grpSpPr>
        <a:xfrm>
          <a:off x="0" y="0"/>
          <a:ext cx="0" cy="0"/>
          <a:chOff x="0" y="0"/>
          <a:chExt cx="0" cy="0"/>
        </a:xfrm>
      </p:grpSpPr>
      <p:sp>
        <p:nvSpPr>
          <p:cNvPr id="1081" name="Google Shape;1081;p12"/>
          <p:cNvSpPr/>
          <p:nvPr/>
        </p:nvSpPr>
        <p:spPr>
          <a:xfrm>
            <a:off x="806774" y="3642976"/>
            <a:ext cx="4560039" cy="3033847"/>
          </a:xfrm>
          <a:prstGeom prst="rect">
            <a:avLst/>
          </a:prstGeom>
          <a:solidFill>
            <a:schemeClr val="lt1"/>
          </a:solidFill>
          <a:ln w="15875" cap="flat" cmpd="sng">
            <a:solidFill>
              <a:schemeClr val="dk1"/>
            </a:solidFill>
            <a:prstDash val="solid"/>
            <a:round/>
            <a:headEnd type="none" w="sm" len="sm"/>
            <a:tailEnd type="none" w="sm" len="sm"/>
          </a:ln>
        </p:spPr>
        <p:txBody>
          <a:bodyPr spcFirstLastPara="1" wrap="square" lIns="91419" tIns="45697" rIns="91419" bIns="45697" anchor="ctr" anchorCtr="0">
            <a:noAutofit/>
          </a:bodyPr>
          <a:lstStyle/>
          <a:p>
            <a:pPr algn="l" rtl="0"/>
            <a:r>
              <a:rPr lang="en-GB" sz="1200" dirty="0">
                <a:solidFill>
                  <a:schemeClr val="dk1"/>
                </a:solidFill>
                <a:latin typeface="Calibri" panose="020F0502020204030204" pitchFamily="34" charset="0"/>
                <a:ea typeface="Twentieth Century"/>
                <a:cs typeface="Calibri" panose="020F0502020204030204" pitchFamily="34" charset="0"/>
                <a:sym typeface="Twentieth Century"/>
              </a:rPr>
              <a:t>You will need two pens/ pencils, one in a light colour and one in a dark</a:t>
            </a:r>
            <a:endParaRPr lang="en-GB" sz="1200" dirty="0">
              <a:latin typeface="Calibri" panose="020F0502020204030204" pitchFamily="34" charset="0"/>
              <a:cs typeface="Calibri" panose="020F0502020204030204" pitchFamily="34" charset="0"/>
            </a:endParaRPr>
          </a:p>
          <a:p>
            <a:pPr algn="l" rtl="0"/>
            <a:endParaRPr lang="en-GB" sz="1200" dirty="0">
              <a:solidFill>
                <a:schemeClr val="dk1"/>
              </a:solidFill>
              <a:latin typeface="Calibri" panose="020F0502020204030204" pitchFamily="34" charset="0"/>
              <a:ea typeface="Twentieth Century"/>
              <a:cs typeface="Calibri" panose="020F0502020204030204" pitchFamily="34" charset="0"/>
              <a:sym typeface="Twentieth Century"/>
            </a:endParaRPr>
          </a:p>
          <a:p>
            <a:pPr algn="l" rtl="0"/>
            <a:r>
              <a:rPr lang="en-GB" sz="1200" dirty="0">
                <a:solidFill>
                  <a:schemeClr val="dk1"/>
                </a:solidFill>
                <a:latin typeface="Calibri" panose="020F0502020204030204" pitchFamily="34" charset="0"/>
                <a:ea typeface="Twentieth Century"/>
                <a:cs typeface="Calibri" panose="020F0502020204030204" pitchFamily="34" charset="0"/>
                <a:sym typeface="Twentieth Century"/>
              </a:rPr>
              <a:t>Look at the map of Australia. It shows you areas of the continent that were cultivated by Aboriginal people before the arrival of Europeans and areas that are cultivated today.</a:t>
            </a:r>
            <a:endParaRPr lang="en-GB" sz="1200" dirty="0">
              <a:latin typeface="Calibri" panose="020F0502020204030204" pitchFamily="34" charset="0"/>
              <a:cs typeface="Calibri" panose="020F0502020204030204" pitchFamily="34" charset="0"/>
            </a:endParaRPr>
          </a:p>
          <a:p>
            <a:pPr algn="l" rtl="0"/>
            <a:endParaRPr lang="en-GB" sz="1200" dirty="0">
              <a:solidFill>
                <a:schemeClr val="dk1"/>
              </a:solidFill>
              <a:latin typeface="Calibri" panose="020F0502020204030204" pitchFamily="34" charset="0"/>
              <a:ea typeface="Twentieth Century"/>
              <a:cs typeface="Calibri" panose="020F0502020204030204" pitchFamily="34" charset="0"/>
              <a:sym typeface="Twentieth Century"/>
            </a:endParaRPr>
          </a:p>
          <a:p>
            <a:pPr marL="228589" indent="-228589">
              <a:buClr>
                <a:schemeClr val="dk1"/>
              </a:buClr>
              <a:buSzPts val="1100"/>
              <a:buFont typeface="Twentieth Century"/>
              <a:buAutoNum type="arabicParenR"/>
            </a:pPr>
            <a:r>
              <a:rPr lang="en-GB" sz="1200" dirty="0">
                <a:solidFill>
                  <a:schemeClr val="dk1"/>
                </a:solidFill>
                <a:latin typeface="Calibri" panose="020F0502020204030204" pitchFamily="34" charset="0"/>
                <a:ea typeface="Twentieth Century"/>
                <a:cs typeface="Calibri" panose="020F0502020204030204" pitchFamily="34" charset="0"/>
                <a:sym typeface="Twentieth Century"/>
              </a:rPr>
              <a:t>With the lighter colour, shade the area where Aboriginal Australians grew grain (the solid line) </a:t>
            </a:r>
          </a:p>
          <a:p>
            <a:pPr marL="228589" indent="-228589">
              <a:buClr>
                <a:schemeClr val="dk1"/>
              </a:buClr>
              <a:buSzPts val="1100"/>
              <a:buFont typeface="Twentieth Century"/>
              <a:buAutoNum type="arabicParenR"/>
            </a:pPr>
            <a:r>
              <a:rPr lang="en-GB" sz="1200" dirty="0">
                <a:solidFill>
                  <a:schemeClr val="dk1"/>
                </a:solidFill>
                <a:latin typeface="Calibri" panose="020F0502020204030204" pitchFamily="34" charset="0"/>
                <a:ea typeface="Twentieth Century"/>
                <a:cs typeface="Calibri" panose="020F0502020204030204" pitchFamily="34" charset="0"/>
                <a:sym typeface="Twentieth Century"/>
              </a:rPr>
              <a:t>In the darker colour, shade the area where grain is now grown (the dotted line).</a:t>
            </a:r>
            <a:endParaRPr lang="en-GB" sz="1200" dirty="0">
              <a:solidFill>
                <a:schemeClr val="dk1"/>
              </a:solidFill>
              <a:latin typeface="Calibri" panose="020F0502020204030204" pitchFamily="34" charset="0"/>
              <a:ea typeface="Twentieth Century"/>
              <a:cs typeface="Calibri" panose="020F0502020204030204" pitchFamily="34" charset="0"/>
            </a:endParaRPr>
          </a:p>
          <a:p>
            <a:pPr marL="228589" indent="-228589">
              <a:buClr>
                <a:schemeClr val="dk1"/>
              </a:buClr>
              <a:buSzPts val="1100"/>
              <a:buFont typeface="Twentieth Century"/>
              <a:buAutoNum type="arabicParenR"/>
            </a:pPr>
            <a:endParaRPr lang="en-GB" sz="1200" dirty="0">
              <a:solidFill>
                <a:schemeClr val="dk1"/>
              </a:solidFill>
              <a:latin typeface="Calibri" panose="020F0502020204030204" pitchFamily="34" charset="0"/>
              <a:ea typeface="Twentieth Century"/>
              <a:cs typeface="Calibri" panose="020F0502020204030204" pitchFamily="34" charset="0"/>
              <a:sym typeface="Twentieth Century"/>
            </a:endParaRPr>
          </a:p>
          <a:p>
            <a:pPr marL="228589" indent="-158743">
              <a:buClr>
                <a:schemeClr val="dk1"/>
              </a:buClr>
              <a:buSzPts val="1100"/>
            </a:pPr>
            <a:endParaRPr lang="en-GB" sz="1200" dirty="0">
              <a:solidFill>
                <a:schemeClr val="dk1"/>
              </a:solidFill>
              <a:latin typeface="Calibri" panose="020F0502020204030204" pitchFamily="34" charset="0"/>
              <a:ea typeface="Twentieth Century"/>
              <a:cs typeface="Calibri" panose="020F0502020204030204" pitchFamily="34" charset="0"/>
              <a:sym typeface="Twentieth Century"/>
            </a:endParaRPr>
          </a:p>
          <a:p>
            <a:pPr algn="l" rtl="0"/>
            <a:r>
              <a:rPr lang="en-GB" sz="1200" dirty="0">
                <a:solidFill>
                  <a:schemeClr val="dk1"/>
                </a:solidFill>
                <a:latin typeface="Calibri" panose="020F0502020204030204" pitchFamily="34" charset="0"/>
                <a:ea typeface="Twentieth Century"/>
                <a:cs typeface="Calibri" panose="020F0502020204030204" pitchFamily="34" charset="0"/>
                <a:sym typeface="Twentieth Century"/>
              </a:rPr>
              <a:t>Cut out your map and glue it into your jotter. </a:t>
            </a:r>
            <a:endParaRPr lang="en-GB" sz="1200" dirty="0">
              <a:latin typeface="Calibri" panose="020F0502020204030204" pitchFamily="34" charset="0"/>
              <a:cs typeface="Calibri" panose="020F0502020204030204" pitchFamily="34" charset="0"/>
            </a:endParaRPr>
          </a:p>
          <a:p>
            <a:pPr algn="l" rtl="0"/>
            <a:r>
              <a:rPr lang="en-GB" sz="1200" dirty="0">
                <a:solidFill>
                  <a:schemeClr val="dk1"/>
                </a:solidFill>
                <a:latin typeface="Calibri" panose="020F0502020204030204" pitchFamily="34" charset="0"/>
                <a:ea typeface="Twentieth Century"/>
                <a:cs typeface="Calibri" panose="020F0502020204030204" pitchFamily="34" charset="0"/>
                <a:sym typeface="Twentieth Century"/>
              </a:rPr>
              <a:t>Beneath your map, write down in a sentence or two your initial impression of the impact Europeans had on agriculture.</a:t>
            </a:r>
          </a:p>
        </p:txBody>
      </p:sp>
      <p:sp>
        <p:nvSpPr>
          <p:cNvPr id="6" name="Rectangle 5">
            <a:extLst>
              <a:ext uri="{FF2B5EF4-FFF2-40B4-BE49-F238E27FC236}">
                <a16:creationId xmlns:a16="http://schemas.microsoft.com/office/drawing/2014/main" id="{6ED66724-7A9A-9B8F-B42A-0E6B5D1E56BA}"/>
              </a:ext>
            </a:extLst>
          </p:cNvPr>
          <p:cNvSpPr/>
          <p:nvPr/>
        </p:nvSpPr>
        <p:spPr>
          <a:xfrm>
            <a:off x="1842603" y="1283011"/>
            <a:ext cx="260412" cy="20254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92"/>
          </a:p>
        </p:txBody>
      </p:sp>
      <p:sp>
        <p:nvSpPr>
          <p:cNvPr id="8" name="Rectangle 7">
            <a:extLst>
              <a:ext uri="{FF2B5EF4-FFF2-40B4-BE49-F238E27FC236}">
                <a16:creationId xmlns:a16="http://schemas.microsoft.com/office/drawing/2014/main" id="{3C7A5F96-0BFD-3FE2-6206-8D4C20404C17}"/>
              </a:ext>
            </a:extLst>
          </p:cNvPr>
          <p:cNvSpPr/>
          <p:nvPr/>
        </p:nvSpPr>
        <p:spPr>
          <a:xfrm>
            <a:off x="2623839" y="1225142"/>
            <a:ext cx="260412" cy="20254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92"/>
          </a:p>
        </p:txBody>
      </p:sp>
      <p:sp>
        <p:nvSpPr>
          <p:cNvPr id="10" name="Rectangle 9">
            <a:extLst>
              <a:ext uri="{FF2B5EF4-FFF2-40B4-BE49-F238E27FC236}">
                <a16:creationId xmlns:a16="http://schemas.microsoft.com/office/drawing/2014/main" id="{0BCF4DC2-CD1F-9F4A-8F28-628B14F4A3C2}"/>
              </a:ext>
            </a:extLst>
          </p:cNvPr>
          <p:cNvSpPr/>
          <p:nvPr/>
        </p:nvSpPr>
        <p:spPr>
          <a:xfrm>
            <a:off x="3086793" y="1225142"/>
            <a:ext cx="260412" cy="20254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92"/>
          </a:p>
        </p:txBody>
      </p:sp>
      <p:sp>
        <p:nvSpPr>
          <p:cNvPr id="12" name="Rectangle 11">
            <a:extLst>
              <a:ext uri="{FF2B5EF4-FFF2-40B4-BE49-F238E27FC236}">
                <a16:creationId xmlns:a16="http://schemas.microsoft.com/office/drawing/2014/main" id="{BE5046D4-43A8-D0EA-D10E-7BF800A69AC5}"/>
              </a:ext>
            </a:extLst>
          </p:cNvPr>
          <p:cNvSpPr/>
          <p:nvPr/>
        </p:nvSpPr>
        <p:spPr>
          <a:xfrm>
            <a:off x="3482233" y="1340881"/>
            <a:ext cx="260412" cy="20254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92"/>
          </a:p>
        </p:txBody>
      </p:sp>
      <p:sp>
        <p:nvSpPr>
          <p:cNvPr id="14" name="Rectangle 13">
            <a:extLst>
              <a:ext uri="{FF2B5EF4-FFF2-40B4-BE49-F238E27FC236}">
                <a16:creationId xmlns:a16="http://schemas.microsoft.com/office/drawing/2014/main" id="{945C2E43-B34E-223E-2C26-FC9BA8E1F1B7}"/>
              </a:ext>
            </a:extLst>
          </p:cNvPr>
          <p:cNvSpPr/>
          <p:nvPr/>
        </p:nvSpPr>
        <p:spPr>
          <a:xfrm>
            <a:off x="2951764" y="1832770"/>
            <a:ext cx="260412" cy="20254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92"/>
          </a:p>
        </p:txBody>
      </p:sp>
      <p:sp>
        <p:nvSpPr>
          <p:cNvPr id="16" name="Rectangle 15">
            <a:extLst>
              <a:ext uri="{FF2B5EF4-FFF2-40B4-BE49-F238E27FC236}">
                <a16:creationId xmlns:a16="http://schemas.microsoft.com/office/drawing/2014/main" id="{A958A351-71C2-BE78-826D-BDD1F3FC8C3C}"/>
              </a:ext>
            </a:extLst>
          </p:cNvPr>
          <p:cNvSpPr/>
          <p:nvPr/>
        </p:nvSpPr>
        <p:spPr>
          <a:xfrm>
            <a:off x="4128441" y="2151052"/>
            <a:ext cx="260412" cy="20254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92"/>
          </a:p>
        </p:txBody>
      </p:sp>
      <p:sp>
        <p:nvSpPr>
          <p:cNvPr id="18" name="Rectangle 17">
            <a:extLst>
              <a:ext uri="{FF2B5EF4-FFF2-40B4-BE49-F238E27FC236}">
                <a16:creationId xmlns:a16="http://schemas.microsoft.com/office/drawing/2014/main" id="{3D521236-17AB-7F76-79EF-DF1A9C316825}"/>
              </a:ext>
            </a:extLst>
          </p:cNvPr>
          <p:cNvSpPr/>
          <p:nvPr/>
        </p:nvSpPr>
        <p:spPr>
          <a:xfrm>
            <a:off x="3742647" y="2257146"/>
            <a:ext cx="125383" cy="10609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092"/>
          </a:p>
        </p:txBody>
      </p:sp>
      <p:pic>
        <p:nvPicPr>
          <p:cNvPr id="5" name="Picture 4">
            <a:extLst>
              <a:ext uri="{FF2B5EF4-FFF2-40B4-BE49-F238E27FC236}">
                <a16:creationId xmlns:a16="http://schemas.microsoft.com/office/drawing/2014/main" id="{93110B14-E8AE-2667-C788-F271D1560D8A}"/>
              </a:ext>
            </a:extLst>
          </p:cNvPr>
          <p:cNvPicPr>
            <a:picLocks noChangeAspect="1"/>
          </p:cNvPicPr>
          <p:nvPr/>
        </p:nvPicPr>
        <p:blipFill>
          <a:blip r:embed="rId3"/>
          <a:stretch>
            <a:fillRect/>
          </a:stretch>
        </p:blipFill>
        <p:spPr>
          <a:xfrm>
            <a:off x="1294821" y="283601"/>
            <a:ext cx="6654845" cy="4159278"/>
          </a:xfrm>
          <a:prstGeom prst="rect">
            <a:avLst/>
          </a:prstGeom>
        </p:spPr>
      </p:pic>
      <p:sp>
        <p:nvSpPr>
          <p:cNvPr id="11" name="Google Shape;1081;p12">
            <a:extLst>
              <a:ext uri="{FF2B5EF4-FFF2-40B4-BE49-F238E27FC236}">
                <a16:creationId xmlns:a16="http://schemas.microsoft.com/office/drawing/2014/main" id="{7FA17090-ED7A-CC8A-16F1-75F33B095F13}"/>
              </a:ext>
            </a:extLst>
          </p:cNvPr>
          <p:cNvSpPr/>
          <p:nvPr/>
        </p:nvSpPr>
        <p:spPr>
          <a:xfrm>
            <a:off x="7222473" y="3642976"/>
            <a:ext cx="4560039" cy="3033847"/>
          </a:xfrm>
          <a:prstGeom prst="rect">
            <a:avLst/>
          </a:prstGeom>
          <a:solidFill>
            <a:schemeClr val="lt1"/>
          </a:solidFill>
          <a:ln w="15875" cap="flat" cmpd="sng">
            <a:solidFill>
              <a:schemeClr val="dk1"/>
            </a:solidFill>
            <a:prstDash val="solid"/>
            <a:round/>
            <a:headEnd type="none" w="sm" len="sm"/>
            <a:tailEnd type="none" w="sm" len="sm"/>
          </a:ln>
        </p:spPr>
        <p:txBody>
          <a:bodyPr spcFirstLastPara="1" wrap="square" lIns="91419" tIns="45697" rIns="91419" bIns="45697" anchor="ctr" anchorCtr="0">
            <a:noAutofit/>
          </a:bodyPr>
          <a:lstStyle/>
          <a:p>
            <a:pPr algn="l" rtl="0"/>
            <a:r>
              <a:rPr lang="en-GB" sz="1200" dirty="0">
                <a:solidFill>
                  <a:schemeClr val="dk1"/>
                </a:solidFill>
                <a:latin typeface="Calibri" panose="020F0502020204030204" pitchFamily="34" charset="0"/>
                <a:ea typeface="Twentieth Century"/>
                <a:cs typeface="Calibri" panose="020F0502020204030204" pitchFamily="34" charset="0"/>
                <a:sym typeface="Twentieth Century"/>
              </a:rPr>
              <a:t>You will need two pens/ pencils, one in a light colour and one in a dark</a:t>
            </a:r>
            <a:endParaRPr lang="en-GB" sz="1200" dirty="0">
              <a:latin typeface="Calibri" panose="020F0502020204030204" pitchFamily="34" charset="0"/>
              <a:cs typeface="Calibri" panose="020F0502020204030204" pitchFamily="34" charset="0"/>
            </a:endParaRPr>
          </a:p>
          <a:p>
            <a:pPr algn="l" rtl="0"/>
            <a:endParaRPr lang="en-GB" sz="1200" dirty="0">
              <a:solidFill>
                <a:schemeClr val="dk1"/>
              </a:solidFill>
              <a:latin typeface="Calibri" panose="020F0502020204030204" pitchFamily="34" charset="0"/>
              <a:ea typeface="Twentieth Century"/>
              <a:cs typeface="Calibri" panose="020F0502020204030204" pitchFamily="34" charset="0"/>
              <a:sym typeface="Twentieth Century"/>
            </a:endParaRPr>
          </a:p>
          <a:p>
            <a:pPr algn="l" rtl="0"/>
            <a:r>
              <a:rPr lang="en-GB" sz="1200" dirty="0">
                <a:solidFill>
                  <a:schemeClr val="dk1"/>
                </a:solidFill>
                <a:latin typeface="Calibri" panose="020F0502020204030204" pitchFamily="34" charset="0"/>
                <a:ea typeface="Twentieth Century"/>
                <a:cs typeface="Calibri" panose="020F0502020204030204" pitchFamily="34" charset="0"/>
                <a:sym typeface="Twentieth Century"/>
              </a:rPr>
              <a:t>Look at the map of Australia. It shows you areas of the continent that were cultivated by Aboriginal people before the arrival of Europeans and areas that are cultivated today.</a:t>
            </a:r>
            <a:endParaRPr lang="en-GB" sz="1200" dirty="0">
              <a:latin typeface="Calibri" panose="020F0502020204030204" pitchFamily="34" charset="0"/>
              <a:cs typeface="Calibri" panose="020F0502020204030204" pitchFamily="34" charset="0"/>
            </a:endParaRPr>
          </a:p>
          <a:p>
            <a:pPr algn="l" rtl="0"/>
            <a:endParaRPr lang="en-GB" sz="1200" dirty="0">
              <a:solidFill>
                <a:schemeClr val="dk1"/>
              </a:solidFill>
              <a:latin typeface="Calibri" panose="020F0502020204030204" pitchFamily="34" charset="0"/>
              <a:ea typeface="Twentieth Century"/>
              <a:cs typeface="Calibri" panose="020F0502020204030204" pitchFamily="34" charset="0"/>
              <a:sym typeface="Twentieth Century"/>
            </a:endParaRPr>
          </a:p>
          <a:p>
            <a:pPr marL="228589" indent="-228589">
              <a:buClr>
                <a:schemeClr val="dk1"/>
              </a:buClr>
              <a:buSzPts val="1100"/>
              <a:buFont typeface="Twentieth Century"/>
              <a:buAutoNum type="arabicParenR"/>
            </a:pPr>
            <a:r>
              <a:rPr lang="en-GB" sz="1200" dirty="0">
                <a:solidFill>
                  <a:schemeClr val="dk1"/>
                </a:solidFill>
                <a:latin typeface="Calibri" panose="020F0502020204030204" pitchFamily="34" charset="0"/>
                <a:ea typeface="Twentieth Century"/>
                <a:cs typeface="Calibri" panose="020F0502020204030204" pitchFamily="34" charset="0"/>
                <a:sym typeface="Twentieth Century"/>
              </a:rPr>
              <a:t>With the lighter colour, shade the area where Aboriginal Australians grew grain (the solid line) </a:t>
            </a:r>
          </a:p>
          <a:p>
            <a:pPr marL="228589" indent="-228589">
              <a:buClr>
                <a:schemeClr val="dk1"/>
              </a:buClr>
              <a:buSzPts val="1100"/>
              <a:buFont typeface="Twentieth Century"/>
              <a:buAutoNum type="arabicParenR"/>
            </a:pPr>
            <a:r>
              <a:rPr lang="en-GB" sz="1200" dirty="0">
                <a:solidFill>
                  <a:schemeClr val="dk1"/>
                </a:solidFill>
                <a:latin typeface="Calibri" panose="020F0502020204030204" pitchFamily="34" charset="0"/>
                <a:ea typeface="Twentieth Century"/>
                <a:cs typeface="Calibri" panose="020F0502020204030204" pitchFamily="34" charset="0"/>
                <a:sym typeface="Twentieth Century"/>
              </a:rPr>
              <a:t>In the darker colour, shade the area where grain is now grown (the dotted line).</a:t>
            </a:r>
            <a:endParaRPr lang="en-GB" sz="1200" dirty="0">
              <a:solidFill>
                <a:schemeClr val="dk1"/>
              </a:solidFill>
              <a:latin typeface="Calibri" panose="020F0502020204030204" pitchFamily="34" charset="0"/>
              <a:ea typeface="Twentieth Century"/>
              <a:cs typeface="Calibri" panose="020F0502020204030204" pitchFamily="34" charset="0"/>
            </a:endParaRPr>
          </a:p>
          <a:p>
            <a:pPr marL="228589" indent="-228589">
              <a:buClr>
                <a:schemeClr val="dk1"/>
              </a:buClr>
              <a:buSzPts val="1100"/>
              <a:buFont typeface="Twentieth Century"/>
              <a:buAutoNum type="arabicParenR"/>
            </a:pPr>
            <a:endParaRPr lang="en-GB" sz="1200" dirty="0">
              <a:solidFill>
                <a:schemeClr val="dk1"/>
              </a:solidFill>
              <a:latin typeface="Calibri" panose="020F0502020204030204" pitchFamily="34" charset="0"/>
              <a:ea typeface="Twentieth Century"/>
              <a:cs typeface="Calibri" panose="020F0502020204030204" pitchFamily="34" charset="0"/>
              <a:sym typeface="Twentieth Century"/>
            </a:endParaRPr>
          </a:p>
          <a:p>
            <a:pPr marL="228589" indent="-158743">
              <a:buClr>
                <a:schemeClr val="dk1"/>
              </a:buClr>
              <a:buSzPts val="1100"/>
            </a:pPr>
            <a:endParaRPr lang="en-GB" sz="1200" dirty="0">
              <a:solidFill>
                <a:schemeClr val="dk1"/>
              </a:solidFill>
              <a:latin typeface="Calibri" panose="020F0502020204030204" pitchFamily="34" charset="0"/>
              <a:ea typeface="Twentieth Century"/>
              <a:cs typeface="Calibri" panose="020F0502020204030204" pitchFamily="34" charset="0"/>
              <a:sym typeface="Twentieth Century"/>
            </a:endParaRPr>
          </a:p>
          <a:p>
            <a:pPr algn="l" rtl="0"/>
            <a:r>
              <a:rPr lang="en-GB" sz="1200" dirty="0">
                <a:solidFill>
                  <a:schemeClr val="dk1"/>
                </a:solidFill>
                <a:latin typeface="Calibri" panose="020F0502020204030204" pitchFamily="34" charset="0"/>
                <a:ea typeface="Twentieth Century"/>
                <a:cs typeface="Calibri" panose="020F0502020204030204" pitchFamily="34" charset="0"/>
                <a:sym typeface="Twentieth Century"/>
              </a:rPr>
              <a:t>Cut out your map and glue it into your jotter. </a:t>
            </a:r>
            <a:endParaRPr lang="en-GB" sz="1200" dirty="0">
              <a:latin typeface="Calibri" panose="020F0502020204030204" pitchFamily="34" charset="0"/>
              <a:cs typeface="Calibri" panose="020F0502020204030204" pitchFamily="34" charset="0"/>
            </a:endParaRPr>
          </a:p>
          <a:p>
            <a:pPr algn="l" rtl="0"/>
            <a:r>
              <a:rPr lang="en-GB" sz="1200" dirty="0">
                <a:solidFill>
                  <a:schemeClr val="dk1"/>
                </a:solidFill>
                <a:latin typeface="Calibri" panose="020F0502020204030204" pitchFamily="34" charset="0"/>
                <a:ea typeface="Twentieth Century"/>
                <a:cs typeface="Calibri" panose="020F0502020204030204" pitchFamily="34" charset="0"/>
                <a:sym typeface="Twentieth Century"/>
              </a:rPr>
              <a:t>Beneath your map, write down in a sentence or two your initial impression of the impact Europeans had on agriculture.</a:t>
            </a:r>
          </a:p>
        </p:txBody>
      </p:sp>
      <p:pic>
        <p:nvPicPr>
          <p:cNvPr id="13" name="Picture 12">
            <a:extLst>
              <a:ext uri="{FF2B5EF4-FFF2-40B4-BE49-F238E27FC236}">
                <a16:creationId xmlns:a16="http://schemas.microsoft.com/office/drawing/2014/main" id="{94A68651-7471-1CB6-C105-B0FB16D10B75}"/>
              </a:ext>
            </a:extLst>
          </p:cNvPr>
          <p:cNvPicPr>
            <a:picLocks noChangeAspect="1"/>
          </p:cNvPicPr>
          <p:nvPr/>
        </p:nvPicPr>
        <p:blipFill>
          <a:blip r:embed="rId3"/>
          <a:stretch>
            <a:fillRect/>
          </a:stretch>
        </p:blipFill>
        <p:spPr>
          <a:xfrm>
            <a:off x="7710520" y="283601"/>
            <a:ext cx="6654845" cy="4159278"/>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D2FF633-BC5A-EBD0-20F0-413042591AE4}"/>
              </a:ext>
            </a:extLst>
          </p:cNvPr>
          <p:cNvSpPr txBox="1"/>
          <p:nvPr/>
        </p:nvSpPr>
        <p:spPr>
          <a:xfrm rot="16200000">
            <a:off x="-2496600" y="2818095"/>
            <a:ext cx="6105870" cy="1100109"/>
          </a:xfrm>
          <a:prstGeom prst="rect">
            <a:avLst/>
          </a:prstGeom>
          <a:noFill/>
        </p:spPr>
        <p:txBody>
          <a:bodyPr wrap="square">
            <a:spAutoFit/>
          </a:bodyPr>
          <a:lstStyle/>
          <a:p>
            <a:pPr algn="ctr"/>
            <a:r>
              <a:rPr lang="en-US" sz="2183" b="1" dirty="0">
                <a:latin typeface="Calibri"/>
              </a:rPr>
              <a:t>George Grey, </a:t>
            </a:r>
            <a:r>
              <a:rPr lang="en-US" sz="2183" b="1" i="1" dirty="0">
                <a:latin typeface="Calibri"/>
              </a:rPr>
              <a:t>Journals of Two Expeditions of Discovery in Northwest and Western Australia During the Years 1837, 38, and 39</a:t>
            </a:r>
            <a:r>
              <a:rPr lang="en-US" sz="2183" b="1" dirty="0">
                <a:latin typeface="Calibri"/>
              </a:rPr>
              <a:t> (1841).</a:t>
            </a:r>
            <a:endParaRPr lang="en-GB" sz="2183" dirty="0"/>
          </a:p>
        </p:txBody>
      </p:sp>
      <p:graphicFrame>
        <p:nvGraphicFramePr>
          <p:cNvPr id="10" name="Table 9">
            <a:extLst>
              <a:ext uri="{FF2B5EF4-FFF2-40B4-BE49-F238E27FC236}">
                <a16:creationId xmlns:a16="http://schemas.microsoft.com/office/drawing/2014/main" id="{CA059037-D2E8-CB92-7004-CD96FD5E43C8}"/>
              </a:ext>
            </a:extLst>
          </p:cNvPr>
          <p:cNvGraphicFramePr>
            <a:graphicFrameLocks noGrp="1"/>
          </p:cNvGraphicFramePr>
          <p:nvPr/>
        </p:nvGraphicFramePr>
        <p:xfrm>
          <a:off x="1197978" y="521"/>
          <a:ext cx="10923392" cy="6801645"/>
        </p:xfrm>
        <a:graphic>
          <a:graphicData uri="http://schemas.openxmlformats.org/drawingml/2006/table">
            <a:tbl>
              <a:tblPr firstRow="1" bandRow="1">
                <a:tableStyleId>{D27102A9-8310-4765-A935-A1911B00CA55}</a:tableStyleId>
              </a:tblPr>
              <a:tblGrid>
                <a:gridCol w="2899029">
                  <a:extLst>
                    <a:ext uri="{9D8B030D-6E8A-4147-A177-3AD203B41FA5}">
                      <a16:colId xmlns:a16="http://schemas.microsoft.com/office/drawing/2014/main" val="81867870"/>
                    </a:ext>
                  </a:extLst>
                </a:gridCol>
                <a:gridCol w="3616264">
                  <a:extLst>
                    <a:ext uri="{9D8B030D-6E8A-4147-A177-3AD203B41FA5}">
                      <a16:colId xmlns:a16="http://schemas.microsoft.com/office/drawing/2014/main" val="1258200335"/>
                    </a:ext>
                  </a:extLst>
                </a:gridCol>
                <a:gridCol w="2818673">
                  <a:extLst>
                    <a:ext uri="{9D8B030D-6E8A-4147-A177-3AD203B41FA5}">
                      <a16:colId xmlns:a16="http://schemas.microsoft.com/office/drawing/2014/main" val="1175848817"/>
                    </a:ext>
                  </a:extLst>
                </a:gridCol>
                <a:gridCol w="1589426">
                  <a:extLst>
                    <a:ext uri="{9D8B030D-6E8A-4147-A177-3AD203B41FA5}">
                      <a16:colId xmlns:a16="http://schemas.microsoft.com/office/drawing/2014/main" val="717466007"/>
                    </a:ext>
                  </a:extLst>
                </a:gridCol>
              </a:tblGrid>
              <a:tr h="3296652">
                <a:tc>
                  <a:txBody>
                    <a:bodyPr/>
                    <a:lstStyle/>
                    <a:p>
                      <a:r>
                        <a:rPr lang="en-GB" sz="1200" dirty="0"/>
                        <a:t>What evidence of developed agriculture has Grey found?</a:t>
                      </a:r>
                    </a:p>
                  </a:txBody>
                  <a:tcPr marL="55449" marR="55449" marT="27725" marB="277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t>What evidence of developed agriculture has Grey found? Why do you think he finds it so hard to believe that Indigenous Australians have done this?</a:t>
                      </a:r>
                    </a:p>
                  </a:txBody>
                  <a:tcPr marL="55449" marR="55449" marT="27725" marB="277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GB" sz="1200" dirty="0"/>
                        <a:t>What evidence of developed agriculture has Grey found? What evidence is there that Grey is downplaying Indigenous accomplishments?</a:t>
                      </a:r>
                    </a:p>
                  </a:txBody>
                  <a:tcPr marL="55449" marR="55449" marT="27725" marB="277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r>
                        <a:rPr lang="en-GB" sz="1200" dirty="0"/>
                        <a:t>What does this source tell us </a:t>
                      </a:r>
                      <a:r>
                        <a:rPr lang="en-GB" sz="1200" dirty="0" err="1"/>
                        <a:t>abou</a:t>
                      </a:r>
                      <a:r>
                        <a:rPr lang="en-GB" sz="1200" dirty="0"/>
                        <a:t> </a:t>
                      </a:r>
                      <a:r>
                        <a:rPr lang="en-GB" sz="1200" dirty="0" err="1"/>
                        <a:t>tAboriginal</a:t>
                      </a:r>
                      <a:r>
                        <a:rPr lang="en-GB" sz="1200" dirty="0"/>
                        <a:t> agriculture and the way that settlers viewed it?</a:t>
                      </a:r>
                    </a:p>
                  </a:txBody>
                  <a:tcPr marL="55449" marR="55449" marT="27725" marB="277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05794223"/>
                  </a:ext>
                </a:extLst>
              </a:tr>
              <a:tr h="3504993">
                <a:tc>
                  <a:txBody>
                    <a:bodyPr/>
                    <a:lstStyle/>
                    <a:p>
                      <a:pPr rtl="0" fontAlgn="t">
                        <a:buNone/>
                      </a:pPr>
                      <a:r>
                        <a:rPr lang="en-US" sz="1200" i="1" dirty="0">
                          <a:effectLst/>
                          <a:latin typeface="+mn-lt"/>
                        </a:rPr>
                        <a:t>Extract 1</a:t>
                      </a:r>
                      <a:endParaRPr lang="en-US" sz="1200" i="0" dirty="0">
                        <a:effectLst/>
                        <a:latin typeface="+mn-lt"/>
                      </a:endParaRPr>
                    </a:p>
                    <a:p>
                      <a:pPr rtl="0" fontAlgn="t">
                        <a:buNone/>
                      </a:pPr>
                      <a:endParaRPr lang="en-US" sz="1200" i="0" dirty="0">
                        <a:latin typeface="+mn-lt"/>
                      </a:endParaRPr>
                    </a:p>
                    <a:p>
                      <a:pPr rtl="0" fontAlgn="t">
                        <a:buNone/>
                      </a:pPr>
                      <a:r>
                        <a:rPr lang="en-US" sz="1200" b="0" i="0" dirty="0">
                          <a:effectLst/>
                          <a:latin typeface="+mn-lt"/>
                        </a:rPr>
                        <a:t>We fell in with the native path we quitted yesterday; which now became quite wide, well beaten and differing altogether by its permanent character, from any I had seen in the southern part of this continent … And as we wound along the native path my wonder augmented [grew]; the path increased in breadth and its beaten appearance, whilst along the side we found frequent wells, some of which were ten and twelve feet [3-4 </a:t>
                      </a:r>
                      <a:r>
                        <a:rPr lang="en-US" sz="1200" b="0" i="0" dirty="0" err="1">
                          <a:effectLst/>
                          <a:latin typeface="+mn-lt"/>
                        </a:rPr>
                        <a:t>metres</a:t>
                      </a:r>
                      <a:r>
                        <a:rPr lang="en-US" sz="1200" b="0" i="0" dirty="0">
                          <a:effectLst/>
                          <a:latin typeface="+mn-lt"/>
                        </a:rPr>
                        <a:t>] deep, and were altogether executed in a superior manner.</a:t>
                      </a:r>
                      <a:endParaRPr lang="en-US" sz="1200" b="0" i="0" dirty="0">
                        <a:effectLst/>
                      </a:endParaRPr>
                    </a:p>
                    <a:p>
                      <a:endParaRPr lang="en-GB" sz="1200" dirty="0"/>
                    </a:p>
                  </a:txBody>
                  <a:tcPr marL="55449" marR="55449" marT="27725" marB="277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t>Extract 2</a:t>
                      </a:r>
                    </a:p>
                    <a:p>
                      <a:endParaRPr lang="en-GB" sz="1200" dirty="0"/>
                    </a:p>
                    <a:p>
                      <a:r>
                        <a:rPr lang="en-GB" sz="1200" dirty="0"/>
                        <a:t>“We now crossed the dry bed of a stream, and from that emerged upon a tract of light fertile soil quite overrun with yam plants, the root of which is a favourite article of food with the natives. This was the first time we had seen this plant on our journey and now for three and a half consecutive miles traversed a piece of land, literally perforated with holes the natives made to dig this root; indeed we could with difficulty walk across it on that account whilst the tract extended east and west as far as we could see.</a:t>
                      </a:r>
                    </a:p>
                    <a:p>
                      <a:endParaRPr lang="en-GB" sz="1200" dirty="0"/>
                    </a:p>
                    <a:p>
                      <a:r>
                        <a:rPr lang="en-GB" sz="1200" dirty="0"/>
                        <a:t>It was now evident that we had entered the most thickly populated district of Australia that I had yet observed, and … more had been done to secure provision from the ground by hard manual labour than I could believe it in the power of uncivilized man to accomplish.</a:t>
                      </a:r>
                    </a:p>
                    <a:p>
                      <a:endParaRPr lang="en-GB" sz="1200" dirty="0"/>
                    </a:p>
                  </a:txBody>
                  <a:tcPr marL="55449" marR="55449" marT="27725" marB="277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1200" i="1" dirty="0">
                          <a:effectLst/>
                          <a:latin typeface="+mn-lt"/>
                        </a:rPr>
                        <a:t>Extract 3</a:t>
                      </a:r>
                    </a:p>
                    <a:p>
                      <a:pPr marL="0" marR="0" lvl="0" indent="0" defTabSz="914400" rtl="0" eaLnBrk="1" fontAlgn="auto" latinLnBrk="0" hangingPunct="1">
                        <a:lnSpc>
                          <a:spcPct val="100000"/>
                        </a:lnSpc>
                        <a:spcBef>
                          <a:spcPts val="0"/>
                        </a:spcBef>
                        <a:spcAft>
                          <a:spcPts val="0"/>
                        </a:spcAft>
                        <a:buClrTx/>
                        <a:buSzTx/>
                        <a:buFontTx/>
                        <a:buNone/>
                        <a:tabLst/>
                        <a:defRPr/>
                      </a:pPr>
                      <a:endParaRPr lang="en-US" sz="1200" i="1" dirty="0">
                        <a:effectLst/>
                        <a:latin typeface="+mn-lt"/>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sz="1200" i="1" dirty="0">
                          <a:effectLst/>
                          <a:latin typeface="+mn-lt"/>
                        </a:rPr>
                        <a:t>After crossing a limestone range we came upon another equally fertile yam ground and passed two native villages, or as the men termed them, towns – the huts of which were very nicely plastered over the outside with clay and clods of turf, so that although now uninhabited they were evidently intended for fixed places of residence.</a:t>
                      </a:r>
                      <a:endParaRPr lang="en-US" sz="1200" dirty="0">
                        <a:effectLst/>
                      </a:endParaRPr>
                    </a:p>
                    <a:p>
                      <a:endParaRPr lang="en-GB" sz="1200" dirty="0"/>
                    </a:p>
                  </a:txBody>
                  <a:tcPr marL="55449" marR="55449" marT="27725" marB="277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dirty="0"/>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93805627"/>
                  </a:ext>
                </a:extLst>
              </a:tr>
            </a:tbl>
          </a:graphicData>
        </a:graphic>
      </p:graphicFrame>
    </p:spTree>
    <p:extLst>
      <p:ext uri="{BB962C8B-B14F-4D97-AF65-F5344CB8AC3E}">
        <p14:creationId xmlns:p14="http://schemas.microsoft.com/office/powerpoint/2010/main" val="7883067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17B12-0459-1528-BF75-2ABA2C34F84C}"/>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A4FF9C4E-4F0F-10E2-56B2-B899067093D9}"/>
              </a:ext>
            </a:extLst>
          </p:cNvPr>
          <p:cNvSpPr txBox="1"/>
          <p:nvPr/>
        </p:nvSpPr>
        <p:spPr>
          <a:xfrm rot="16200000">
            <a:off x="-2496600" y="3154019"/>
            <a:ext cx="6105870" cy="428259"/>
          </a:xfrm>
          <a:prstGeom prst="rect">
            <a:avLst/>
          </a:prstGeom>
          <a:noFill/>
        </p:spPr>
        <p:txBody>
          <a:bodyPr wrap="square">
            <a:spAutoFit/>
          </a:bodyPr>
          <a:lstStyle/>
          <a:p>
            <a:pPr algn="ctr"/>
            <a:r>
              <a:rPr lang="en-GB" sz="2183" b="1" dirty="0">
                <a:latin typeface="Calibri" panose="020F0502020204030204" pitchFamily="34" charset="0"/>
                <a:cs typeface="Calibri" panose="020F0502020204030204" pitchFamily="34" charset="0"/>
              </a:rPr>
              <a:t>Adapted from ‘Dark Emu (2014) by Bruce Pascoe</a:t>
            </a:r>
          </a:p>
        </p:txBody>
      </p:sp>
      <p:graphicFrame>
        <p:nvGraphicFramePr>
          <p:cNvPr id="2" name="Table 1">
            <a:extLst>
              <a:ext uri="{FF2B5EF4-FFF2-40B4-BE49-F238E27FC236}">
                <a16:creationId xmlns:a16="http://schemas.microsoft.com/office/drawing/2014/main" id="{BAECABCA-16CE-B104-6342-F0E5951E93D7}"/>
              </a:ext>
            </a:extLst>
          </p:cNvPr>
          <p:cNvGraphicFramePr>
            <a:graphicFrameLocks noGrp="1"/>
          </p:cNvGraphicFramePr>
          <p:nvPr/>
        </p:nvGraphicFramePr>
        <p:xfrm>
          <a:off x="920275" y="148250"/>
          <a:ext cx="11079331" cy="6561500"/>
        </p:xfrm>
        <a:graphic>
          <a:graphicData uri="http://schemas.openxmlformats.org/drawingml/2006/table">
            <a:tbl>
              <a:tblPr firstRow="1" bandRow="1">
                <a:tableStyleId>{D27102A9-8310-4765-A935-A1911B00CA55}</a:tableStyleId>
              </a:tblPr>
              <a:tblGrid>
                <a:gridCol w="2769833">
                  <a:extLst>
                    <a:ext uri="{9D8B030D-6E8A-4147-A177-3AD203B41FA5}">
                      <a16:colId xmlns:a16="http://schemas.microsoft.com/office/drawing/2014/main" val="3670772931"/>
                    </a:ext>
                  </a:extLst>
                </a:gridCol>
                <a:gridCol w="2769833">
                  <a:extLst>
                    <a:ext uri="{9D8B030D-6E8A-4147-A177-3AD203B41FA5}">
                      <a16:colId xmlns:a16="http://schemas.microsoft.com/office/drawing/2014/main" val="1532845982"/>
                    </a:ext>
                  </a:extLst>
                </a:gridCol>
                <a:gridCol w="2769833">
                  <a:extLst>
                    <a:ext uri="{9D8B030D-6E8A-4147-A177-3AD203B41FA5}">
                      <a16:colId xmlns:a16="http://schemas.microsoft.com/office/drawing/2014/main" val="195347055"/>
                    </a:ext>
                  </a:extLst>
                </a:gridCol>
                <a:gridCol w="1440795">
                  <a:extLst>
                    <a:ext uri="{9D8B030D-6E8A-4147-A177-3AD203B41FA5}">
                      <a16:colId xmlns:a16="http://schemas.microsoft.com/office/drawing/2014/main" val="791190821"/>
                    </a:ext>
                  </a:extLst>
                </a:gridCol>
                <a:gridCol w="1329037">
                  <a:extLst>
                    <a:ext uri="{9D8B030D-6E8A-4147-A177-3AD203B41FA5}">
                      <a16:colId xmlns:a16="http://schemas.microsoft.com/office/drawing/2014/main" val="3388664279"/>
                    </a:ext>
                  </a:extLst>
                </a:gridCol>
              </a:tblGrid>
              <a:tr h="3280750">
                <a:tc>
                  <a:txBody>
                    <a:bodyPr/>
                    <a:lstStyle/>
                    <a:p>
                      <a:endParaRPr lang="en-GB" sz="1200" dirty="0"/>
                    </a:p>
                  </a:txBody>
                  <a:tcPr marL="55449" marR="55449" marT="27725" marB="277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a:p>
                  </a:txBody>
                  <a:tcPr marL="55449" marR="55449" marT="27725" marB="277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p>
                  </a:txBody>
                  <a:tcPr marL="55449" marR="55449" marT="27725" marB="277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rtl="0"/>
                      <a:r>
                        <a:rPr lang="en-GB" sz="1200" b="1" dirty="0">
                          <a:solidFill>
                            <a:srgbClr val="0070C0"/>
                          </a:solidFill>
                          <a:latin typeface="Twentieth Century"/>
                          <a:sym typeface="Twentieth Century"/>
                        </a:rPr>
                        <a:t>Yam: </a:t>
                      </a:r>
                      <a:r>
                        <a:rPr lang="en-GB" sz="1200" dirty="0">
                          <a:latin typeface="Twentieth Century"/>
                          <a:sym typeface="Twentieth Century"/>
                        </a:rPr>
                        <a:t>An edible root crop and a vital source of carbohydrates to Aboriginal societies.</a:t>
                      </a:r>
                    </a:p>
                    <a:p>
                      <a:pPr rtl="0"/>
                      <a:r>
                        <a:rPr lang="en-GB" sz="1200" b="1" dirty="0">
                          <a:solidFill>
                            <a:srgbClr val="0070C0"/>
                          </a:solidFill>
                          <a:latin typeface="Twentieth Century"/>
                          <a:sym typeface="Twentieth Century"/>
                        </a:rPr>
                        <a:t>Tramping: S</a:t>
                      </a:r>
                      <a:r>
                        <a:rPr lang="en-GB" sz="1200" dirty="0">
                          <a:latin typeface="Twentieth Century"/>
                          <a:sym typeface="Twentieth Century"/>
                        </a:rPr>
                        <a:t>tamping and treading.</a:t>
                      </a:r>
                      <a:endParaRPr lang="en-GB" sz="1200" dirty="0">
                        <a:solidFill>
                          <a:srgbClr val="2E2B21"/>
                        </a:solidFill>
                        <a:latin typeface="Segoe UI"/>
                        <a:cs typeface="Segoe UI"/>
                      </a:endParaRPr>
                    </a:p>
                    <a:p>
                      <a:r>
                        <a:rPr lang="en-GB" sz="1200" b="1" dirty="0">
                          <a:solidFill>
                            <a:srgbClr val="0070C0"/>
                          </a:solidFill>
                          <a:latin typeface="Segoe UI"/>
                          <a:cs typeface="Segoe UI"/>
                        </a:rPr>
                        <a:t>Dug like ashes: </a:t>
                      </a:r>
                      <a:r>
                        <a:rPr lang="en-GB" sz="1200" dirty="0">
                          <a:latin typeface="Segoe UI"/>
                          <a:cs typeface="Segoe UI"/>
                        </a:rPr>
                        <a:t>Light, fertile soil</a:t>
                      </a:r>
                      <a:endParaRPr lang="en-GB" sz="1200" dirty="0">
                        <a:solidFill>
                          <a:srgbClr val="2E2B21"/>
                        </a:solidFill>
                        <a:latin typeface="Twentieth Century"/>
                      </a:endParaRPr>
                    </a:p>
                    <a:p>
                      <a:pPr rtl="0"/>
                      <a:r>
                        <a:rPr lang="en-GB" sz="1200" b="1" dirty="0">
                          <a:solidFill>
                            <a:srgbClr val="0070C0"/>
                          </a:solidFill>
                          <a:latin typeface="Twentieth Century"/>
                          <a:sym typeface="Twentieth Century"/>
                        </a:rPr>
                        <a:t>Mosses and lichen: </a:t>
                      </a:r>
                      <a:r>
                        <a:rPr lang="en-GB" sz="1200" dirty="0">
                          <a:latin typeface="Twentieth Century"/>
                          <a:sym typeface="Twentieth Century"/>
                        </a:rPr>
                        <a:t>Non-flowering plant-like organisms. </a:t>
                      </a:r>
                      <a:r>
                        <a:rPr lang="en-GB" sz="1200" b="1" dirty="0">
                          <a:latin typeface="Twentieth Century"/>
                          <a:sym typeface="Twentieth Century"/>
                        </a:rPr>
                        <a:t>They play significant ecological roles such as soil formation indicating environmental health</a:t>
                      </a:r>
                      <a:r>
                        <a:rPr lang="en-GB" sz="1200" dirty="0">
                          <a:latin typeface="Twentieth Century"/>
                          <a:sym typeface="Twentieth Century"/>
                        </a:rPr>
                        <a:t>.</a:t>
                      </a:r>
                      <a:endParaRPr lang="en-GB" sz="1200" b="1" dirty="0">
                        <a:solidFill>
                          <a:srgbClr val="0070C0"/>
                        </a:solidFill>
                        <a:latin typeface="Twentieth Century"/>
                      </a:endParaRPr>
                    </a:p>
                    <a:p>
                      <a:pPr rtl="0"/>
                      <a:r>
                        <a:rPr lang="en-GB" sz="1200" b="1" dirty="0">
                          <a:solidFill>
                            <a:srgbClr val="0070C0"/>
                          </a:solidFill>
                          <a:latin typeface="Twentieth Century"/>
                          <a:sym typeface="Twentieth Century"/>
                        </a:rPr>
                        <a:t>Herbivore: </a:t>
                      </a:r>
                      <a:r>
                        <a:rPr lang="en-GB" sz="1200" dirty="0">
                          <a:latin typeface="Twentieth Century"/>
                          <a:sym typeface="Twentieth Century"/>
                        </a:rPr>
                        <a:t>Plant-eating animals.</a:t>
                      </a:r>
                      <a:endParaRPr lang="en-GB" sz="1200" dirty="0">
                        <a:latin typeface="Twentieth Century"/>
                      </a:endParaRPr>
                    </a:p>
                    <a:p>
                      <a:pPr rtl="0"/>
                      <a:r>
                        <a:rPr lang="en-GB" sz="1200" b="1" dirty="0">
                          <a:solidFill>
                            <a:srgbClr val="0070C0"/>
                          </a:solidFill>
                          <a:latin typeface="Twentieth Century"/>
                          <a:sym typeface="Twentieth Century"/>
                        </a:rPr>
                        <a:t>Dews: </a:t>
                      </a:r>
                      <a:r>
                        <a:rPr lang="en-GB" sz="1200" dirty="0">
                          <a:latin typeface="Twentieth Century"/>
                          <a:sym typeface="Twentieth Century"/>
                        </a:rPr>
                        <a:t>Morning moisture on plants which can support plant health, particularly during drought.</a:t>
                      </a:r>
                      <a:endParaRPr lang="en-GB" sz="1200" b="1" dirty="0">
                        <a:latin typeface="Twentieth Century"/>
                      </a:endParaRPr>
                    </a:p>
                    <a:p>
                      <a:endParaRPr lang="en-GB" sz="1200" dirty="0"/>
                    </a:p>
                  </a:txBody>
                  <a:tcPr marL="55449" marR="55449" marT="27725" marB="277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r>
                        <a:rPr lang="en-GB" sz="1200" dirty="0"/>
                        <a:t>THINK – How does this information link back to the map you coloured at the start of the lesson</a:t>
                      </a:r>
                    </a:p>
                  </a:txBody>
                  <a:tcPr marL="55449" marR="55449" marT="27725" marB="277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85467459"/>
                  </a:ext>
                </a:extLst>
              </a:tr>
              <a:tr h="3280750">
                <a:tc>
                  <a:txBody>
                    <a:bodyPr/>
                    <a:lstStyle/>
                    <a:p>
                      <a:pPr algn="l" rtl="0"/>
                      <a:r>
                        <a:rPr lang="en-GB" sz="1200" dirty="0">
                          <a:solidFill>
                            <a:schemeClr val="dk1"/>
                          </a:solidFill>
                          <a:latin typeface="Twentieth Century"/>
                          <a:ea typeface="Twentieth Century"/>
                          <a:cs typeface="Twentieth Century"/>
                          <a:sym typeface="Twentieth Century"/>
                        </a:rPr>
                        <a:t>Colonist Isaac Batey, writing in 1846, compared the Australia he saw around him with the one he remembered as a young man. He remembered the women harvesting and cleaning the yams  in vast quantities but he noted the disappearance of the yam and its cause:</a:t>
                      </a:r>
                      <a:endParaRPr lang="en-GB" sz="1200" dirty="0"/>
                    </a:p>
                    <a:p>
                      <a:pPr algn="l" rtl="0"/>
                      <a:endParaRPr lang="en-GB" sz="1200" dirty="0">
                        <a:solidFill>
                          <a:schemeClr val="dk1"/>
                        </a:solidFill>
                        <a:latin typeface="Twentieth Century"/>
                        <a:ea typeface="Twentieth Century"/>
                        <a:cs typeface="Twentieth Century"/>
                        <a:sym typeface="Twentieth Century"/>
                      </a:endParaRPr>
                    </a:p>
                    <a:p>
                      <a:pPr marL="753923" lvl="1" algn="l" rtl="0"/>
                      <a:r>
                        <a:rPr lang="en-GB" sz="1200" i="1" dirty="0">
                          <a:solidFill>
                            <a:schemeClr val="dk1"/>
                          </a:solidFill>
                          <a:latin typeface="Twentieth Century"/>
                          <a:ea typeface="Twentieth Century"/>
                          <a:cs typeface="Twentieth Century"/>
                          <a:sym typeface="Twentieth Century"/>
                        </a:rPr>
                        <a:t>It has been intimated that our domestic animals had eaten them out, yet there was another factor of destruction in the soil becoming hardened with the continuous tramping of sheep, cattle or horses .... When I first came here I started a vegetable garden, the soil dug like ashes.</a:t>
                      </a:r>
                      <a:endParaRPr lang="en-GB" sz="1200" dirty="0"/>
                    </a:p>
                    <a:p>
                      <a:endParaRPr lang="en-GB" sz="1200" dirty="0"/>
                    </a:p>
                  </a:txBody>
                  <a:tcPr marL="55449" marR="55449" marT="27725" marB="277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dk1"/>
                          </a:solidFill>
                          <a:latin typeface="Twentieth Century"/>
                          <a:ea typeface="Twentieth Century"/>
                          <a:cs typeface="Twentieth Century"/>
                          <a:sym typeface="Twentieth Century"/>
                        </a:rPr>
                        <a:t>[In the past] </a:t>
                      </a:r>
                      <a:r>
                        <a:rPr lang="en-GB" sz="1200" i="1" dirty="0">
                          <a:solidFill>
                            <a:schemeClr val="dk1"/>
                          </a:solidFill>
                          <a:latin typeface="Twentieth Century"/>
                          <a:ea typeface="Twentieth Century"/>
                          <a:cs typeface="Twentieth Century"/>
                          <a:sym typeface="Twentieth Century"/>
                        </a:rPr>
                        <a:t>‘the ground had been so protected by mosses and lichen so thick that it was difficult to ride across the country at any pace exceeding the “farmers” jog trot … With the onslaught of the sharp little hooves and teeth of herbivore sheep, goats, pigs and cattle driven in by the settlers, the ground covers were destroyed and the dews ceased’.</a:t>
                      </a:r>
                      <a:endParaRPr lang="en-GB" sz="1200" dirty="0"/>
                    </a:p>
                    <a:p>
                      <a:endParaRPr lang="en-GB" sz="1200" dirty="0"/>
                    </a:p>
                  </a:txBody>
                  <a:tcPr marL="55449" marR="55449" marT="27725" marB="277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dk1"/>
                          </a:solidFill>
                          <a:latin typeface="Twentieth Century"/>
                          <a:ea typeface="Twentieth Century"/>
                          <a:cs typeface="Twentieth Century"/>
                          <a:sym typeface="Twentieth Century"/>
                        </a:rPr>
                        <a:t>Once the soil hardened, rains ran off the compacted surfaces, and rivers flooded higher than the Aboriginals had ever seen. This created a new management problem for the soils of this district and others.</a:t>
                      </a:r>
                    </a:p>
                    <a:p>
                      <a:endParaRPr lang="en-GB" sz="1200" dirty="0"/>
                    </a:p>
                  </a:txBody>
                  <a:tcPr marL="55449" marR="55449" marT="27725" marB="277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dirty="0"/>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sz="1200" dirty="0"/>
                    </a:p>
                  </a:txBody>
                  <a:tcPr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3201616"/>
                  </a:ext>
                </a:extLst>
              </a:tr>
            </a:tbl>
          </a:graphicData>
        </a:graphic>
      </p:graphicFrame>
    </p:spTree>
    <p:extLst>
      <p:ext uri="{BB962C8B-B14F-4D97-AF65-F5344CB8AC3E}">
        <p14:creationId xmlns:p14="http://schemas.microsoft.com/office/powerpoint/2010/main" val="28648054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41C5C-E2EA-3619-071A-3D5CAA80195D}"/>
            </a:ext>
          </a:extLst>
        </p:cNvPr>
        <p:cNvGrpSpPr/>
        <p:nvPr/>
      </p:nvGrpSpPr>
      <p:grpSpPr>
        <a:xfrm>
          <a:off x="0" y="0"/>
          <a:ext cx="0" cy="0"/>
          <a:chOff x="0" y="0"/>
          <a:chExt cx="0" cy="0"/>
        </a:xfrm>
      </p:grpSpPr>
      <p:sp>
        <p:nvSpPr>
          <p:cNvPr id="6" name="Rectangle 1">
            <a:extLst>
              <a:ext uri="{FF2B5EF4-FFF2-40B4-BE49-F238E27FC236}">
                <a16:creationId xmlns:a16="http://schemas.microsoft.com/office/drawing/2014/main" id="{F479AA37-BCA8-8E96-1E2B-A39E3EFB1420}"/>
              </a:ext>
            </a:extLst>
          </p:cNvPr>
          <p:cNvSpPr>
            <a:spLocks noChangeArrowheads="1"/>
          </p:cNvSpPr>
          <p:nvPr/>
        </p:nvSpPr>
        <p:spPr bwMode="auto">
          <a:xfrm>
            <a:off x="457833" y="1374734"/>
            <a:ext cx="5183285" cy="53905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4" tIns="45717" rIns="91434" bIns="45717" numCol="1" anchor="ctr" anchorCtr="0" compatLnSpc="1">
            <a:prstTxWarp prst="textNoShape">
              <a:avLst/>
            </a:prstTxWarp>
            <a:spAutoFit/>
          </a:bodyPr>
          <a:lstStyle/>
          <a:p>
            <a:pPr defTabSz="914358" eaLnBrk="0" fontAlgn="base" hangingPunct="0">
              <a:spcBef>
                <a:spcPct val="0"/>
              </a:spcBef>
              <a:spcAft>
                <a:spcPct val="0"/>
              </a:spcAft>
            </a:pPr>
            <a:r>
              <a:rPr lang="en-US" altLang="en-US" sz="1200" b="1" dirty="0">
                <a:solidFill>
                  <a:srgbClr val="000000"/>
                </a:solidFill>
                <a:latin typeface="Calibri" panose="020F0502020204030204" pitchFamily="34" charset="0"/>
                <a:ea typeface="Calibri"/>
                <a:cs typeface="Calibri" panose="020F0502020204030204" pitchFamily="34" charset="0"/>
              </a:rPr>
              <a:t>Migration and empire, 1830-1939</a:t>
            </a:r>
            <a:endParaRPr lang="en-US" altLang="en-US" sz="1000" dirty="0">
              <a:latin typeface="Calibri" panose="020F0502020204030204" pitchFamily="34" charset="0"/>
              <a:ea typeface="Calibri"/>
              <a:cs typeface="Calibri" panose="020F0502020204030204" pitchFamily="34" charset="0"/>
            </a:endParaRPr>
          </a:p>
          <a:p>
            <a:pPr defTabSz="914358" eaLnBrk="0" fontAlgn="base" hangingPunct="0">
              <a:spcBef>
                <a:spcPct val="0"/>
              </a:spcBef>
              <a:spcAft>
                <a:spcPct val="0"/>
              </a:spcAft>
            </a:pPr>
            <a:endParaRPr lang="en-US" altLang="en-US"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r>
              <a:rPr lang="en-US" altLang="en-US" sz="1200" b="1" dirty="0">
                <a:solidFill>
                  <a:srgbClr val="000000"/>
                </a:solidFill>
                <a:latin typeface="Calibri" panose="020F0502020204030204" pitchFamily="34" charset="0"/>
                <a:ea typeface="Calibri"/>
                <a:cs typeface="Calibri" panose="020F0502020204030204" pitchFamily="34" charset="0"/>
              </a:rPr>
              <a:t>Source A </a:t>
            </a:r>
            <a:r>
              <a:rPr lang="en-US" altLang="en-US" sz="1200" dirty="0">
                <a:solidFill>
                  <a:srgbClr val="000000"/>
                </a:solidFill>
                <a:latin typeface="Calibri" panose="020F0502020204030204" pitchFamily="34" charset="0"/>
                <a:ea typeface="Calibri"/>
                <a:cs typeface="Calibri" panose="020F0502020204030204" pitchFamily="34" charset="0"/>
              </a:rPr>
              <a:t>is from the </a:t>
            </a:r>
            <a:r>
              <a:rPr lang="en-US" altLang="en-US" sz="1200" i="1" dirty="0">
                <a:solidFill>
                  <a:srgbClr val="000000"/>
                </a:solidFill>
                <a:latin typeface="Calibri" panose="020F0502020204030204" pitchFamily="34" charset="0"/>
                <a:ea typeface="Calibri"/>
                <a:cs typeface="Calibri" panose="020F0502020204030204" pitchFamily="34" charset="0"/>
              </a:rPr>
              <a:t>Australian Dictionary of Biography</a:t>
            </a:r>
            <a:r>
              <a:rPr lang="en-US" altLang="en-US" sz="1200" dirty="0">
                <a:solidFill>
                  <a:srgbClr val="000000"/>
                </a:solidFill>
                <a:latin typeface="Calibri" panose="020F0502020204030204" pitchFamily="34" charset="0"/>
                <a:ea typeface="Calibri"/>
                <a:cs typeface="Calibri" panose="020F0502020204030204" pitchFamily="34" charset="0"/>
              </a:rPr>
              <a:t> (2005).</a:t>
            </a:r>
            <a:endParaRPr lang="en-US" altLang="en-US" sz="1000" dirty="0">
              <a:latin typeface="Calibri" panose="020F0502020204030204" pitchFamily="34" charset="0"/>
              <a:ea typeface="Calibri"/>
              <a:cs typeface="Calibri" panose="020F0502020204030204" pitchFamily="34" charset="0"/>
            </a:endParaRPr>
          </a:p>
          <a:p>
            <a:pPr defTabSz="914358" eaLnBrk="0" fontAlgn="base" hangingPunct="0">
              <a:spcBef>
                <a:spcPct val="0"/>
              </a:spcBef>
              <a:spcAft>
                <a:spcPct val="0"/>
              </a:spcAft>
            </a:pPr>
            <a:br>
              <a:rPr lang="en-US" altLang="en-US" dirty="0">
                <a:latin typeface="Calibri" panose="020F0502020204030204" pitchFamily="34" charset="0"/>
                <a:cs typeface="Calibri" panose="020F0502020204030204" pitchFamily="34" charset="0"/>
              </a:rPr>
            </a:br>
            <a:endParaRPr lang="en-US" altLang="en-US"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br>
              <a:rPr lang="en-US" altLang="en-US" dirty="0">
                <a:latin typeface="Calibri" panose="020F0502020204030204" pitchFamily="34" charset="0"/>
                <a:cs typeface="Calibri" panose="020F0502020204030204" pitchFamily="34" charset="0"/>
              </a:rPr>
            </a:br>
            <a:endParaRPr lang="en-US" altLang="en-US"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br>
              <a:rPr lang="en-US" altLang="en-US" dirty="0">
                <a:latin typeface="Calibri" panose="020F0502020204030204" pitchFamily="34" charset="0"/>
                <a:cs typeface="Calibri" panose="020F0502020204030204" pitchFamily="34" charset="0"/>
              </a:rPr>
            </a:b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r>
              <a:rPr lang="en-US" altLang="en-US" sz="1200" dirty="0">
                <a:solidFill>
                  <a:srgbClr val="000000"/>
                </a:solidFill>
                <a:latin typeface="Calibri" panose="020F0502020204030204" pitchFamily="34" charset="0"/>
                <a:ea typeface="Calibri"/>
                <a:cs typeface="Calibri" panose="020F0502020204030204" pitchFamily="34" charset="0"/>
              </a:rPr>
              <a:t>How fully does </a:t>
            </a:r>
            <a:r>
              <a:rPr lang="en-US" altLang="en-US" sz="1200" b="1" dirty="0">
                <a:solidFill>
                  <a:srgbClr val="000000"/>
                </a:solidFill>
                <a:latin typeface="Calibri" panose="020F0502020204030204" pitchFamily="34" charset="0"/>
                <a:ea typeface="Calibri"/>
                <a:cs typeface="Calibri" panose="020F0502020204030204" pitchFamily="34" charset="0"/>
              </a:rPr>
              <a:t>Source A</a:t>
            </a:r>
            <a:r>
              <a:rPr lang="en-US" altLang="en-US" sz="1200" dirty="0">
                <a:solidFill>
                  <a:srgbClr val="000000"/>
                </a:solidFill>
                <a:latin typeface="Calibri" panose="020F0502020204030204" pitchFamily="34" charset="0"/>
                <a:ea typeface="Calibri"/>
                <a:cs typeface="Calibri" panose="020F0502020204030204" pitchFamily="34" charset="0"/>
              </a:rPr>
              <a:t> explain the impact of Scots on Australia before 1939? </a:t>
            </a:r>
            <a:endParaRPr lang="en-US" altLang="en-US" sz="1000" dirty="0">
              <a:latin typeface="Calibri" panose="020F0502020204030204" pitchFamily="34" charset="0"/>
              <a:ea typeface="Calibri"/>
              <a:cs typeface="Calibri" panose="020F0502020204030204" pitchFamily="34" charset="0"/>
            </a:endParaRPr>
          </a:p>
          <a:p>
            <a:pPr defTabSz="914358" eaLnBrk="0" fontAlgn="base" hangingPunct="0">
              <a:spcBef>
                <a:spcPct val="0"/>
              </a:spcBef>
              <a:spcAft>
                <a:spcPct val="0"/>
              </a:spcAft>
            </a:pPr>
            <a:endParaRPr lang="en-US" altLang="en-US"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r>
              <a:rPr lang="en-US" altLang="en-US" sz="1200" i="1" dirty="0">
                <a:solidFill>
                  <a:srgbClr val="000000"/>
                </a:solidFill>
                <a:latin typeface="Calibri" panose="020F0502020204030204" pitchFamily="34" charset="0"/>
                <a:ea typeface="Calibri"/>
                <a:cs typeface="Calibri" panose="020F0502020204030204" pitchFamily="34" charset="0"/>
              </a:rPr>
              <a:t>Use the source and recalled knowledge.</a:t>
            </a:r>
            <a:r>
              <a:rPr lang="en-US" altLang="en-US" sz="1200" dirty="0">
                <a:solidFill>
                  <a:srgbClr val="000000"/>
                </a:solidFill>
                <a:latin typeface="Calibri" panose="020F0502020204030204" pitchFamily="34" charset="0"/>
                <a:ea typeface="Calibri"/>
                <a:cs typeface="Calibri" panose="020F0502020204030204" pitchFamily="34" charset="0"/>
              </a:rPr>
              <a:t>         [</a:t>
            </a:r>
            <a:r>
              <a:rPr lang="en-US" altLang="en-US" sz="1200" b="1" dirty="0">
                <a:solidFill>
                  <a:srgbClr val="000000"/>
                </a:solidFill>
                <a:latin typeface="Calibri" panose="020F0502020204030204" pitchFamily="34" charset="0"/>
                <a:ea typeface="Calibri"/>
                <a:cs typeface="Calibri" panose="020F0502020204030204" pitchFamily="34" charset="0"/>
              </a:rPr>
              <a:t>10 marks</a:t>
            </a:r>
            <a:r>
              <a:rPr lang="en-US" altLang="en-US" sz="1200" dirty="0">
                <a:solidFill>
                  <a:srgbClr val="000000"/>
                </a:solidFill>
                <a:latin typeface="Calibri" panose="020F0502020204030204" pitchFamily="34" charset="0"/>
                <a:ea typeface="Calibri"/>
                <a:cs typeface="Calibri" panose="020F0502020204030204" pitchFamily="34" charset="0"/>
              </a:rPr>
              <a:t>]</a:t>
            </a:r>
            <a:endParaRPr lang="en-US" altLang="en-US" sz="1000" dirty="0">
              <a:latin typeface="Calibri" panose="020F0502020204030204" pitchFamily="34" charset="0"/>
              <a:ea typeface="Calibri"/>
              <a:cs typeface="Calibri" panose="020F0502020204030204" pitchFamily="34" charset="0"/>
            </a:endParaRPr>
          </a:p>
          <a:p>
            <a:pPr defTabSz="914358" eaLnBrk="0" fontAlgn="base" hangingPunct="0">
              <a:spcBef>
                <a:spcPct val="0"/>
              </a:spcBef>
              <a:spcAft>
                <a:spcPct val="0"/>
              </a:spcAft>
            </a:pPr>
            <a:br>
              <a:rPr lang="en-US" altLang="en-US" dirty="0">
                <a:latin typeface="Calibri" panose="020F0502020204030204" pitchFamily="34" charset="0"/>
                <a:cs typeface="Calibri" panose="020F0502020204030204" pitchFamily="34" charset="0"/>
              </a:rPr>
            </a:br>
            <a:endParaRPr lang="en-US" altLang="en-US" dirty="0">
              <a:latin typeface="Calibri" panose="020F0502020204030204" pitchFamily="34" charset="0"/>
              <a:cs typeface="Calibri" panose="020F0502020204030204" pitchFamily="34" charset="0"/>
            </a:endParaRPr>
          </a:p>
        </p:txBody>
      </p:sp>
      <p:sp>
        <p:nvSpPr>
          <p:cNvPr id="2" name="Google Shape;1075;p11">
            <a:extLst>
              <a:ext uri="{FF2B5EF4-FFF2-40B4-BE49-F238E27FC236}">
                <a16:creationId xmlns:a16="http://schemas.microsoft.com/office/drawing/2014/main" id="{DD867AB4-B3D8-EA5B-0E3F-C66F0025BCC1}"/>
              </a:ext>
            </a:extLst>
          </p:cNvPr>
          <p:cNvSpPr txBox="1"/>
          <p:nvPr/>
        </p:nvSpPr>
        <p:spPr>
          <a:xfrm>
            <a:off x="313203" y="261203"/>
            <a:ext cx="9719390" cy="1499511"/>
          </a:xfrm>
          <a:prstGeom prst="rect">
            <a:avLst/>
          </a:prstGeom>
          <a:noFill/>
          <a:ln>
            <a:noFill/>
          </a:ln>
        </p:spPr>
        <p:txBody>
          <a:bodyPr spcFirstLastPara="1" wrap="square" lIns="91419" tIns="45697" rIns="91419" bIns="45697" anchor="t" anchorCtr="0">
            <a:noAutofit/>
          </a:bodyPr>
          <a:lstStyle/>
          <a:p>
            <a:pPr algn="l" rtl="0">
              <a:lnSpc>
                <a:spcPct val="80000"/>
              </a:lnSpc>
              <a:buClr>
                <a:srgbClr val="0C0C0C"/>
              </a:buClr>
              <a:buSzPts val="5000"/>
            </a:pPr>
            <a:r>
              <a:rPr lang="en-GB" sz="5000" dirty="0">
                <a:solidFill>
                  <a:srgbClr val="0C0C0C"/>
                </a:solidFill>
                <a:latin typeface="Calibri" panose="020F0502020204030204" pitchFamily="34" charset="0"/>
                <a:ea typeface="Twentieth Century"/>
                <a:cs typeface="Calibri" panose="020F0502020204030204" pitchFamily="34" charset="0"/>
                <a:sym typeface="Twentieth Century"/>
              </a:rPr>
              <a:t>HOMEWORK TASK</a:t>
            </a:r>
          </a:p>
        </p:txBody>
      </p:sp>
      <p:sp>
        <p:nvSpPr>
          <p:cNvPr id="4" name="TextBox 3">
            <a:extLst>
              <a:ext uri="{FF2B5EF4-FFF2-40B4-BE49-F238E27FC236}">
                <a16:creationId xmlns:a16="http://schemas.microsoft.com/office/drawing/2014/main" id="{C313A0F0-B778-E288-4D4C-C067F66CBFC7}"/>
              </a:ext>
            </a:extLst>
          </p:cNvPr>
          <p:cNvSpPr txBox="1"/>
          <p:nvPr/>
        </p:nvSpPr>
        <p:spPr>
          <a:xfrm>
            <a:off x="445565" y="1006000"/>
            <a:ext cx="6211618" cy="705443"/>
          </a:xfrm>
          <a:prstGeom prst="rect">
            <a:avLst/>
          </a:prstGeom>
          <a:noFill/>
        </p:spPr>
        <p:txBody>
          <a:bodyPr wrap="square" lIns="91434" tIns="45717" rIns="91434" bIns="45717" anchor="t">
            <a:spAutoFit/>
          </a:bodyPr>
          <a:lstStyle/>
          <a:p>
            <a:pPr rtl="0">
              <a:buNone/>
            </a:pPr>
            <a:r>
              <a:rPr lang="en-GB" dirty="0">
                <a:solidFill>
                  <a:srgbClr val="000000"/>
                </a:solidFill>
                <a:latin typeface="Calibri" panose="020F0502020204030204" pitchFamily="34" charset="0"/>
                <a:cs typeface="Calibri" panose="020F0502020204030204" pitchFamily="34" charset="0"/>
              </a:rPr>
              <a:t>HIGHER HISTORY</a:t>
            </a:r>
            <a:r>
              <a:rPr lang="en-GB" sz="1092" dirty="0">
                <a:solidFill>
                  <a:srgbClr val="000000"/>
                </a:solidFill>
                <a:latin typeface="Calibri" panose="020F0502020204030204" pitchFamily="34" charset="0"/>
                <a:cs typeface="Calibri" panose="020F0502020204030204" pitchFamily="34" charset="0"/>
              </a:rPr>
              <a:t>:</a:t>
            </a:r>
            <a:r>
              <a:rPr lang="en-GB" dirty="0">
                <a:solidFill>
                  <a:srgbClr val="000000"/>
                </a:solidFill>
                <a:latin typeface="Calibri" panose="020F0502020204030204" pitchFamily="34" charset="0"/>
                <a:cs typeface="Calibri" panose="020F0502020204030204" pitchFamily="34" charset="0"/>
              </a:rPr>
              <a:t> HOW FULLY</a:t>
            </a:r>
            <a:endParaRPr lang="en-GB" sz="1092" dirty="0">
              <a:latin typeface="Calibri" panose="020F0502020204030204" pitchFamily="34" charset="0"/>
              <a:cs typeface="Calibri" panose="020F0502020204030204" pitchFamily="34" charset="0"/>
            </a:endParaRPr>
          </a:p>
          <a:p>
            <a:pPr>
              <a:buNone/>
            </a:pPr>
            <a:br>
              <a:rPr lang="en-GB" sz="1092" dirty="0">
                <a:latin typeface="Calibri" panose="020F0502020204030204" pitchFamily="34" charset="0"/>
                <a:cs typeface="Calibri" panose="020F0502020204030204" pitchFamily="34" charset="0"/>
              </a:rPr>
            </a:br>
            <a:endParaRPr lang="en-US" sz="1092"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84112B76-3DF0-198B-593A-7A3203A73A09}"/>
              </a:ext>
            </a:extLst>
          </p:cNvPr>
          <p:cNvGraphicFramePr>
            <a:graphicFrameLocks noGrp="1"/>
          </p:cNvGraphicFramePr>
          <p:nvPr/>
        </p:nvGraphicFramePr>
        <p:xfrm>
          <a:off x="597278" y="2227598"/>
          <a:ext cx="4805606" cy="3296912"/>
        </p:xfrm>
        <a:graphic>
          <a:graphicData uri="http://schemas.openxmlformats.org/drawingml/2006/table">
            <a:tbl>
              <a:tblPr/>
              <a:tblGrid>
                <a:gridCol w="4805606">
                  <a:extLst>
                    <a:ext uri="{9D8B030D-6E8A-4147-A177-3AD203B41FA5}">
                      <a16:colId xmlns:a16="http://schemas.microsoft.com/office/drawing/2014/main" val="1974020673"/>
                    </a:ext>
                  </a:extLst>
                </a:gridCol>
              </a:tblGrid>
              <a:tr h="3142127">
                <a:tc>
                  <a:txBody>
                    <a:bodyPr/>
                    <a:lstStyle/>
                    <a:p>
                      <a:pPr lvl="0">
                        <a:buNone/>
                      </a:pPr>
                      <a:r>
                        <a:rPr lang="en-GB" sz="1300" b="0" i="0" u="none" strike="noStrike" noProof="0" dirty="0">
                          <a:solidFill>
                            <a:srgbClr val="000000"/>
                          </a:solidFill>
                          <a:effectLst/>
                        </a:rPr>
                        <a:t>Eliza </a:t>
                      </a:r>
                      <a:r>
                        <a:rPr lang="en-GB" sz="1300" b="0" i="0" u="none" strike="noStrike" noProof="0" dirty="0" err="1">
                          <a:solidFill>
                            <a:srgbClr val="000000"/>
                          </a:solidFill>
                          <a:effectLst/>
                        </a:rPr>
                        <a:t>Forlong</a:t>
                      </a:r>
                      <a:r>
                        <a:rPr lang="en-GB" sz="1300" b="0" i="0" u="none" strike="noStrike" noProof="0" dirty="0">
                          <a:solidFill>
                            <a:srgbClr val="000000"/>
                          </a:solidFill>
                          <a:effectLst/>
                        </a:rPr>
                        <a:t>, pastoralist, is often regarded as the ‘mother of the Australian fine wool industry’. Aware that fine wool from merino sheep in the German kingdom of Saxony was bringing the highest prices, </a:t>
                      </a:r>
                      <a:r>
                        <a:rPr lang="en-GB" sz="1300" b="0" i="0" u="none" strike="noStrike" noProof="0" dirty="0" err="1">
                          <a:solidFill>
                            <a:srgbClr val="000000"/>
                          </a:solidFill>
                          <a:effectLst/>
                        </a:rPr>
                        <a:t>Forlong</a:t>
                      </a:r>
                      <a:r>
                        <a:rPr lang="en-GB" sz="1300" b="0" i="0" u="none" strike="noStrike" noProof="0" dirty="0">
                          <a:solidFill>
                            <a:srgbClr val="000000"/>
                          </a:solidFill>
                          <a:effectLst/>
                        </a:rPr>
                        <a:t> went to Leipzig to study methods of sheep rearing and wool preparation. In 1828-30 Eliza walked through Saxony selecting and buying sheep for shipping to Australia. In 1831 Eliza settled with her husband and children in Van Diemen's Land at Kenilworth, near Campbell Town. They built sheep houses in the Saxon style, wells, a farmhouse and outbuildings. Their expertise was enhanced by the use of an instrument to measure wool. Never content with the size and situation of their land grants, the family conducted a war of letters with colonial officials. Although Eliza's pioneering and managerial skills were outstanding, it was her ability to select sheep that was special. The </a:t>
                      </a:r>
                      <a:r>
                        <a:rPr lang="en-GB" sz="1300" b="0" i="0" u="none" strike="noStrike" noProof="0" dirty="0" err="1">
                          <a:solidFill>
                            <a:srgbClr val="000000"/>
                          </a:solidFill>
                          <a:effectLst/>
                        </a:rPr>
                        <a:t>Forlongs</a:t>
                      </a:r>
                      <a:r>
                        <a:rPr lang="en-GB" sz="1300" b="0" i="0" u="none" strike="noStrike" noProof="0" dirty="0">
                          <a:solidFill>
                            <a:srgbClr val="000000"/>
                          </a:solidFill>
                          <a:effectLst/>
                        </a:rPr>
                        <a:t>' Saxon merinos were greatly sought after by breeders of fine-wooled sheep.</a:t>
                      </a:r>
                      <a:endParaRPr lang="en-US" sz="1800" noProof="0" dirty="0"/>
                    </a:p>
                  </a:txBody>
                  <a:tcPr marL="63496" marR="63496" marT="63496" marB="6349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07911980"/>
                  </a:ext>
                </a:extLst>
              </a:tr>
            </a:tbl>
          </a:graphicData>
        </a:graphic>
      </p:graphicFrame>
      <p:sp>
        <p:nvSpPr>
          <p:cNvPr id="3" name="Google Shape;1075;p11">
            <a:extLst>
              <a:ext uri="{FF2B5EF4-FFF2-40B4-BE49-F238E27FC236}">
                <a16:creationId xmlns:a16="http://schemas.microsoft.com/office/drawing/2014/main" id="{E6232F48-CF2B-4B50-9251-95BCACB51781}"/>
              </a:ext>
            </a:extLst>
          </p:cNvPr>
          <p:cNvSpPr txBox="1"/>
          <p:nvPr/>
        </p:nvSpPr>
        <p:spPr>
          <a:xfrm>
            <a:off x="6302292" y="266010"/>
            <a:ext cx="9719390" cy="1499511"/>
          </a:xfrm>
          <a:prstGeom prst="rect">
            <a:avLst/>
          </a:prstGeom>
          <a:noFill/>
          <a:ln>
            <a:noFill/>
          </a:ln>
        </p:spPr>
        <p:txBody>
          <a:bodyPr spcFirstLastPara="1" wrap="square" lIns="91419" tIns="45697" rIns="91419" bIns="45697" anchor="t" anchorCtr="0">
            <a:noAutofit/>
          </a:bodyPr>
          <a:lstStyle/>
          <a:p>
            <a:pPr algn="l" rtl="0">
              <a:lnSpc>
                <a:spcPct val="80000"/>
              </a:lnSpc>
              <a:buClr>
                <a:srgbClr val="0C0C0C"/>
              </a:buClr>
              <a:buSzPts val="5000"/>
            </a:pPr>
            <a:r>
              <a:rPr lang="en-GB" sz="5000" dirty="0">
                <a:solidFill>
                  <a:srgbClr val="0C0C0C"/>
                </a:solidFill>
                <a:latin typeface="Calibri" panose="020F0502020204030204" pitchFamily="34" charset="0"/>
                <a:ea typeface="Twentieth Century"/>
                <a:cs typeface="Calibri" panose="020F0502020204030204" pitchFamily="34" charset="0"/>
                <a:sym typeface="Twentieth Century"/>
              </a:rPr>
              <a:t>HOMEWORK TASK</a:t>
            </a:r>
          </a:p>
        </p:txBody>
      </p:sp>
      <p:sp>
        <p:nvSpPr>
          <p:cNvPr id="7" name="TextBox 6">
            <a:extLst>
              <a:ext uri="{FF2B5EF4-FFF2-40B4-BE49-F238E27FC236}">
                <a16:creationId xmlns:a16="http://schemas.microsoft.com/office/drawing/2014/main" id="{88D7D228-3308-E018-DA8D-A74514D11F26}"/>
              </a:ext>
            </a:extLst>
          </p:cNvPr>
          <p:cNvSpPr txBox="1"/>
          <p:nvPr/>
        </p:nvSpPr>
        <p:spPr>
          <a:xfrm>
            <a:off x="6592793" y="1005999"/>
            <a:ext cx="6211618" cy="705443"/>
          </a:xfrm>
          <a:prstGeom prst="rect">
            <a:avLst/>
          </a:prstGeom>
          <a:noFill/>
        </p:spPr>
        <p:txBody>
          <a:bodyPr wrap="square" lIns="91434" tIns="45717" rIns="91434" bIns="45717" anchor="t">
            <a:spAutoFit/>
          </a:bodyPr>
          <a:lstStyle/>
          <a:p>
            <a:pPr rtl="0">
              <a:buNone/>
            </a:pPr>
            <a:r>
              <a:rPr lang="en-GB" dirty="0">
                <a:solidFill>
                  <a:srgbClr val="000000"/>
                </a:solidFill>
                <a:latin typeface="Calibri" panose="020F0502020204030204" pitchFamily="34" charset="0"/>
                <a:cs typeface="Calibri" panose="020F0502020204030204" pitchFamily="34" charset="0"/>
              </a:rPr>
              <a:t>HIGHER HISTORY</a:t>
            </a:r>
            <a:r>
              <a:rPr lang="en-GB" sz="1092" dirty="0">
                <a:solidFill>
                  <a:srgbClr val="000000"/>
                </a:solidFill>
                <a:latin typeface="Calibri" panose="020F0502020204030204" pitchFamily="34" charset="0"/>
                <a:cs typeface="Calibri" panose="020F0502020204030204" pitchFamily="34" charset="0"/>
              </a:rPr>
              <a:t>:</a:t>
            </a:r>
            <a:r>
              <a:rPr lang="en-GB" dirty="0">
                <a:solidFill>
                  <a:srgbClr val="000000"/>
                </a:solidFill>
                <a:latin typeface="Calibri" panose="020F0502020204030204" pitchFamily="34" charset="0"/>
                <a:cs typeface="Calibri" panose="020F0502020204030204" pitchFamily="34" charset="0"/>
              </a:rPr>
              <a:t> HOW FULLY</a:t>
            </a:r>
            <a:endParaRPr lang="en-GB" sz="1092" dirty="0">
              <a:latin typeface="Calibri" panose="020F0502020204030204" pitchFamily="34" charset="0"/>
              <a:cs typeface="Calibri" panose="020F0502020204030204" pitchFamily="34" charset="0"/>
            </a:endParaRPr>
          </a:p>
          <a:p>
            <a:pPr>
              <a:buNone/>
            </a:pPr>
            <a:br>
              <a:rPr lang="en-GB" sz="1092" dirty="0">
                <a:latin typeface="Calibri" panose="020F0502020204030204" pitchFamily="34" charset="0"/>
                <a:cs typeface="Calibri" panose="020F0502020204030204" pitchFamily="34" charset="0"/>
              </a:rPr>
            </a:br>
            <a:endParaRPr lang="en-US" sz="1092" dirty="0">
              <a:latin typeface="Calibri" panose="020F0502020204030204" pitchFamily="34" charset="0"/>
              <a:cs typeface="Calibri" panose="020F0502020204030204" pitchFamily="34" charset="0"/>
            </a:endParaRPr>
          </a:p>
        </p:txBody>
      </p:sp>
      <p:graphicFrame>
        <p:nvGraphicFramePr>
          <p:cNvPr id="10" name="Table 9">
            <a:extLst>
              <a:ext uri="{FF2B5EF4-FFF2-40B4-BE49-F238E27FC236}">
                <a16:creationId xmlns:a16="http://schemas.microsoft.com/office/drawing/2014/main" id="{5022369C-24B5-ACE1-E019-ABD8048378E1}"/>
              </a:ext>
            </a:extLst>
          </p:cNvPr>
          <p:cNvGraphicFramePr>
            <a:graphicFrameLocks noGrp="1"/>
          </p:cNvGraphicFramePr>
          <p:nvPr/>
        </p:nvGraphicFramePr>
        <p:xfrm>
          <a:off x="6592793" y="2213584"/>
          <a:ext cx="4805606" cy="3296912"/>
        </p:xfrm>
        <a:graphic>
          <a:graphicData uri="http://schemas.openxmlformats.org/drawingml/2006/table">
            <a:tbl>
              <a:tblPr/>
              <a:tblGrid>
                <a:gridCol w="4805606">
                  <a:extLst>
                    <a:ext uri="{9D8B030D-6E8A-4147-A177-3AD203B41FA5}">
                      <a16:colId xmlns:a16="http://schemas.microsoft.com/office/drawing/2014/main" val="1974020673"/>
                    </a:ext>
                  </a:extLst>
                </a:gridCol>
              </a:tblGrid>
              <a:tr h="3142127">
                <a:tc>
                  <a:txBody>
                    <a:bodyPr/>
                    <a:lstStyle/>
                    <a:p>
                      <a:pPr lvl="0">
                        <a:buNone/>
                      </a:pPr>
                      <a:r>
                        <a:rPr lang="en-GB" sz="1300" b="0" i="0" u="none" strike="noStrike" noProof="0" dirty="0">
                          <a:solidFill>
                            <a:srgbClr val="000000"/>
                          </a:solidFill>
                          <a:effectLst/>
                        </a:rPr>
                        <a:t>Eliza </a:t>
                      </a:r>
                      <a:r>
                        <a:rPr lang="en-GB" sz="1300" b="0" i="0" u="none" strike="noStrike" noProof="0" dirty="0" err="1">
                          <a:solidFill>
                            <a:srgbClr val="000000"/>
                          </a:solidFill>
                          <a:effectLst/>
                        </a:rPr>
                        <a:t>Forlong</a:t>
                      </a:r>
                      <a:r>
                        <a:rPr lang="en-GB" sz="1300" b="0" i="0" u="none" strike="noStrike" noProof="0" dirty="0">
                          <a:solidFill>
                            <a:srgbClr val="000000"/>
                          </a:solidFill>
                          <a:effectLst/>
                        </a:rPr>
                        <a:t>, pastoralist, is often regarded as the ‘mother of the Australian fine wool industry’. Aware that fine wool from merino sheep in the German kingdom of Saxony was bringing the highest prices, </a:t>
                      </a:r>
                      <a:r>
                        <a:rPr lang="en-GB" sz="1300" b="0" i="0" u="none" strike="noStrike" noProof="0" dirty="0" err="1">
                          <a:solidFill>
                            <a:srgbClr val="000000"/>
                          </a:solidFill>
                          <a:effectLst/>
                        </a:rPr>
                        <a:t>Forlong</a:t>
                      </a:r>
                      <a:r>
                        <a:rPr lang="en-GB" sz="1300" b="0" i="0" u="none" strike="noStrike" noProof="0" dirty="0">
                          <a:solidFill>
                            <a:srgbClr val="000000"/>
                          </a:solidFill>
                          <a:effectLst/>
                        </a:rPr>
                        <a:t> went to Leipzig to study methods of sheep rearing and wool preparation. In 1828-30 Eliza walked through Saxony selecting and buying sheep for shipping to Australia. In 1831 Eliza settled with her husband and children in Van Diemen's Land at Kenilworth, near Campbell Town. They built sheep houses in the Saxon style, wells, a farmhouse and outbuildings. Their expertise was enhanced by the use of an instrument to measure wool. Never content with the size and situation of their land grants, the family conducted a war of letters with colonial officials. Although Eliza's pioneering and managerial skills were outstanding, it was her ability to select sheep that was special. The </a:t>
                      </a:r>
                      <a:r>
                        <a:rPr lang="en-GB" sz="1300" b="0" i="0" u="none" strike="noStrike" noProof="0" dirty="0" err="1">
                          <a:solidFill>
                            <a:srgbClr val="000000"/>
                          </a:solidFill>
                          <a:effectLst/>
                        </a:rPr>
                        <a:t>Forlongs</a:t>
                      </a:r>
                      <a:r>
                        <a:rPr lang="en-GB" sz="1300" b="0" i="0" u="none" strike="noStrike" noProof="0" dirty="0">
                          <a:solidFill>
                            <a:srgbClr val="000000"/>
                          </a:solidFill>
                          <a:effectLst/>
                        </a:rPr>
                        <a:t>' Saxon merinos were greatly sought after by breeders of fine-wooled sheep.</a:t>
                      </a:r>
                      <a:endParaRPr lang="en-US" sz="1800" noProof="0" dirty="0"/>
                    </a:p>
                  </a:txBody>
                  <a:tcPr marL="63496" marR="63496" marT="63496" marB="63496">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07911980"/>
                  </a:ext>
                </a:extLst>
              </a:tr>
            </a:tbl>
          </a:graphicData>
        </a:graphic>
      </p:graphicFrame>
      <p:sp>
        <p:nvSpPr>
          <p:cNvPr id="11" name="Rectangle 1">
            <a:extLst>
              <a:ext uri="{FF2B5EF4-FFF2-40B4-BE49-F238E27FC236}">
                <a16:creationId xmlns:a16="http://schemas.microsoft.com/office/drawing/2014/main" id="{BD160E2D-6CDD-0C54-D0DA-CA0C27F8F047}"/>
              </a:ext>
            </a:extLst>
          </p:cNvPr>
          <p:cNvSpPr>
            <a:spLocks noChangeArrowheads="1"/>
          </p:cNvSpPr>
          <p:nvPr/>
        </p:nvSpPr>
        <p:spPr bwMode="auto">
          <a:xfrm>
            <a:off x="6235217" y="1437348"/>
            <a:ext cx="5183285" cy="53905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4" tIns="45717" rIns="91434" bIns="45717" numCol="1" anchor="ctr" anchorCtr="0" compatLnSpc="1">
            <a:prstTxWarp prst="textNoShape">
              <a:avLst/>
            </a:prstTxWarp>
            <a:spAutoFit/>
          </a:bodyPr>
          <a:lstStyle/>
          <a:p>
            <a:pPr defTabSz="914358" eaLnBrk="0" fontAlgn="base" hangingPunct="0">
              <a:spcBef>
                <a:spcPct val="0"/>
              </a:spcBef>
              <a:spcAft>
                <a:spcPct val="0"/>
              </a:spcAft>
            </a:pPr>
            <a:r>
              <a:rPr lang="en-US" altLang="en-US" sz="1200" b="1" dirty="0">
                <a:solidFill>
                  <a:srgbClr val="000000"/>
                </a:solidFill>
                <a:latin typeface="Calibri" panose="020F0502020204030204" pitchFamily="34" charset="0"/>
                <a:ea typeface="Calibri"/>
                <a:cs typeface="Calibri" panose="020F0502020204030204" pitchFamily="34" charset="0"/>
              </a:rPr>
              <a:t>Migration and empire, 1830-1939</a:t>
            </a:r>
            <a:endParaRPr lang="en-US" altLang="en-US" sz="1000" dirty="0">
              <a:latin typeface="Calibri" panose="020F0502020204030204" pitchFamily="34" charset="0"/>
              <a:ea typeface="Calibri"/>
              <a:cs typeface="Calibri" panose="020F0502020204030204" pitchFamily="34" charset="0"/>
            </a:endParaRPr>
          </a:p>
          <a:p>
            <a:pPr defTabSz="914358" eaLnBrk="0" fontAlgn="base" hangingPunct="0">
              <a:spcBef>
                <a:spcPct val="0"/>
              </a:spcBef>
              <a:spcAft>
                <a:spcPct val="0"/>
              </a:spcAft>
            </a:pPr>
            <a:endParaRPr lang="en-US" altLang="en-US"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r>
              <a:rPr lang="en-US" altLang="en-US" sz="1200" b="1" dirty="0">
                <a:solidFill>
                  <a:srgbClr val="000000"/>
                </a:solidFill>
                <a:latin typeface="Calibri" panose="020F0502020204030204" pitchFamily="34" charset="0"/>
                <a:ea typeface="Calibri"/>
                <a:cs typeface="Calibri" panose="020F0502020204030204" pitchFamily="34" charset="0"/>
              </a:rPr>
              <a:t>Source A </a:t>
            </a:r>
            <a:r>
              <a:rPr lang="en-US" altLang="en-US" sz="1200" dirty="0">
                <a:solidFill>
                  <a:srgbClr val="000000"/>
                </a:solidFill>
                <a:latin typeface="Calibri" panose="020F0502020204030204" pitchFamily="34" charset="0"/>
                <a:ea typeface="Calibri"/>
                <a:cs typeface="Calibri" panose="020F0502020204030204" pitchFamily="34" charset="0"/>
              </a:rPr>
              <a:t>is from the </a:t>
            </a:r>
            <a:r>
              <a:rPr lang="en-US" altLang="en-US" sz="1200" i="1" dirty="0">
                <a:solidFill>
                  <a:srgbClr val="000000"/>
                </a:solidFill>
                <a:latin typeface="Calibri" panose="020F0502020204030204" pitchFamily="34" charset="0"/>
                <a:ea typeface="Calibri"/>
                <a:cs typeface="Calibri" panose="020F0502020204030204" pitchFamily="34" charset="0"/>
              </a:rPr>
              <a:t>Australian Dictionary of Biography</a:t>
            </a:r>
            <a:r>
              <a:rPr lang="en-US" altLang="en-US" sz="1200" dirty="0">
                <a:solidFill>
                  <a:srgbClr val="000000"/>
                </a:solidFill>
                <a:latin typeface="Calibri" panose="020F0502020204030204" pitchFamily="34" charset="0"/>
                <a:ea typeface="Calibri"/>
                <a:cs typeface="Calibri" panose="020F0502020204030204" pitchFamily="34" charset="0"/>
              </a:rPr>
              <a:t> (2005).</a:t>
            </a:r>
            <a:endParaRPr lang="en-US" altLang="en-US" sz="1000" dirty="0">
              <a:latin typeface="Calibri" panose="020F0502020204030204" pitchFamily="34" charset="0"/>
              <a:ea typeface="Calibri"/>
              <a:cs typeface="Calibri" panose="020F0502020204030204" pitchFamily="34" charset="0"/>
            </a:endParaRPr>
          </a:p>
          <a:p>
            <a:pPr defTabSz="914358" eaLnBrk="0" fontAlgn="base" hangingPunct="0">
              <a:spcBef>
                <a:spcPct val="0"/>
              </a:spcBef>
              <a:spcAft>
                <a:spcPct val="0"/>
              </a:spcAft>
            </a:pPr>
            <a:br>
              <a:rPr lang="en-US" altLang="en-US" dirty="0">
                <a:latin typeface="Calibri" panose="020F0502020204030204" pitchFamily="34" charset="0"/>
                <a:cs typeface="Calibri" panose="020F0502020204030204" pitchFamily="34" charset="0"/>
              </a:rPr>
            </a:br>
            <a:endParaRPr lang="en-US" altLang="en-US"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br>
              <a:rPr lang="en-US" altLang="en-US" dirty="0">
                <a:latin typeface="Calibri" panose="020F0502020204030204" pitchFamily="34" charset="0"/>
                <a:cs typeface="Calibri" panose="020F0502020204030204" pitchFamily="34" charset="0"/>
              </a:rPr>
            </a:br>
            <a:endParaRPr lang="en-US" altLang="en-US"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br>
              <a:rPr lang="en-US" altLang="en-US" dirty="0">
                <a:latin typeface="Calibri" panose="020F0502020204030204" pitchFamily="34" charset="0"/>
                <a:cs typeface="Calibri" panose="020F0502020204030204" pitchFamily="34" charset="0"/>
              </a:rPr>
            </a:br>
            <a:endParaRPr lang="en-US" altLang="en-US" sz="1092"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r>
              <a:rPr lang="en-US" altLang="en-US" sz="1200" dirty="0">
                <a:solidFill>
                  <a:srgbClr val="000000"/>
                </a:solidFill>
                <a:latin typeface="Calibri" panose="020F0502020204030204" pitchFamily="34" charset="0"/>
                <a:ea typeface="Calibri"/>
                <a:cs typeface="Calibri" panose="020F0502020204030204" pitchFamily="34" charset="0"/>
              </a:rPr>
              <a:t>How fully does </a:t>
            </a:r>
            <a:r>
              <a:rPr lang="en-US" altLang="en-US" sz="1200" b="1" dirty="0">
                <a:solidFill>
                  <a:srgbClr val="000000"/>
                </a:solidFill>
                <a:latin typeface="Calibri" panose="020F0502020204030204" pitchFamily="34" charset="0"/>
                <a:ea typeface="Calibri"/>
                <a:cs typeface="Calibri" panose="020F0502020204030204" pitchFamily="34" charset="0"/>
              </a:rPr>
              <a:t>Source A</a:t>
            </a:r>
            <a:r>
              <a:rPr lang="en-US" altLang="en-US" sz="1200" dirty="0">
                <a:solidFill>
                  <a:srgbClr val="000000"/>
                </a:solidFill>
                <a:latin typeface="Calibri" panose="020F0502020204030204" pitchFamily="34" charset="0"/>
                <a:ea typeface="Calibri"/>
                <a:cs typeface="Calibri" panose="020F0502020204030204" pitchFamily="34" charset="0"/>
              </a:rPr>
              <a:t> explain the impact of Scots on Australia before 1939? </a:t>
            </a:r>
            <a:endParaRPr lang="en-US" altLang="en-US" sz="1000" dirty="0">
              <a:latin typeface="Calibri" panose="020F0502020204030204" pitchFamily="34" charset="0"/>
              <a:ea typeface="Calibri"/>
              <a:cs typeface="Calibri" panose="020F0502020204030204" pitchFamily="34" charset="0"/>
            </a:endParaRPr>
          </a:p>
          <a:p>
            <a:pPr defTabSz="914358" eaLnBrk="0" fontAlgn="base" hangingPunct="0">
              <a:spcBef>
                <a:spcPct val="0"/>
              </a:spcBef>
              <a:spcAft>
                <a:spcPct val="0"/>
              </a:spcAft>
            </a:pPr>
            <a:endParaRPr lang="en-US" altLang="en-US" dirty="0">
              <a:latin typeface="Calibri" panose="020F0502020204030204" pitchFamily="34" charset="0"/>
              <a:cs typeface="Calibri" panose="020F0502020204030204" pitchFamily="34" charset="0"/>
            </a:endParaRPr>
          </a:p>
          <a:p>
            <a:pPr defTabSz="914358" eaLnBrk="0" fontAlgn="base" hangingPunct="0">
              <a:spcBef>
                <a:spcPct val="0"/>
              </a:spcBef>
              <a:spcAft>
                <a:spcPct val="0"/>
              </a:spcAft>
            </a:pPr>
            <a:r>
              <a:rPr lang="en-US" altLang="en-US" sz="1200" i="1" dirty="0">
                <a:solidFill>
                  <a:srgbClr val="000000"/>
                </a:solidFill>
                <a:latin typeface="Calibri" panose="020F0502020204030204" pitchFamily="34" charset="0"/>
                <a:ea typeface="Calibri"/>
                <a:cs typeface="Calibri" panose="020F0502020204030204" pitchFamily="34" charset="0"/>
              </a:rPr>
              <a:t>Use the source and recalled knowledge.</a:t>
            </a:r>
            <a:r>
              <a:rPr lang="en-US" altLang="en-US" sz="1200" dirty="0">
                <a:solidFill>
                  <a:srgbClr val="000000"/>
                </a:solidFill>
                <a:latin typeface="Calibri" panose="020F0502020204030204" pitchFamily="34" charset="0"/>
                <a:ea typeface="Calibri"/>
                <a:cs typeface="Calibri" panose="020F0502020204030204" pitchFamily="34" charset="0"/>
              </a:rPr>
              <a:t>         [</a:t>
            </a:r>
            <a:r>
              <a:rPr lang="en-US" altLang="en-US" sz="1200" b="1" dirty="0">
                <a:solidFill>
                  <a:srgbClr val="000000"/>
                </a:solidFill>
                <a:latin typeface="Calibri" panose="020F0502020204030204" pitchFamily="34" charset="0"/>
                <a:ea typeface="Calibri"/>
                <a:cs typeface="Calibri" panose="020F0502020204030204" pitchFamily="34" charset="0"/>
              </a:rPr>
              <a:t>10 marks</a:t>
            </a:r>
            <a:r>
              <a:rPr lang="en-US" altLang="en-US" sz="1200" dirty="0">
                <a:solidFill>
                  <a:srgbClr val="000000"/>
                </a:solidFill>
                <a:latin typeface="Calibri" panose="020F0502020204030204" pitchFamily="34" charset="0"/>
                <a:ea typeface="Calibri"/>
                <a:cs typeface="Calibri" panose="020F0502020204030204" pitchFamily="34" charset="0"/>
              </a:rPr>
              <a:t>]</a:t>
            </a:r>
            <a:endParaRPr lang="en-US" altLang="en-US" sz="1000" dirty="0">
              <a:latin typeface="Calibri" panose="020F0502020204030204" pitchFamily="34" charset="0"/>
              <a:ea typeface="Calibri"/>
              <a:cs typeface="Calibri" panose="020F0502020204030204" pitchFamily="34" charset="0"/>
            </a:endParaRPr>
          </a:p>
          <a:p>
            <a:pPr defTabSz="914358" eaLnBrk="0" fontAlgn="base" hangingPunct="0">
              <a:spcBef>
                <a:spcPct val="0"/>
              </a:spcBef>
              <a:spcAft>
                <a:spcPct val="0"/>
              </a:spcAft>
            </a:pPr>
            <a:br>
              <a:rPr lang="en-US" altLang="en-US" dirty="0">
                <a:latin typeface="Calibri" panose="020F0502020204030204" pitchFamily="34" charset="0"/>
                <a:cs typeface="Calibri" panose="020F0502020204030204" pitchFamily="34" charset="0"/>
              </a:rPr>
            </a:br>
            <a:endParaRPr lang="en-US" alt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010310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0E67704-4B9C-F689-8D5F-3A79C6F5E8DA}"/>
              </a:ext>
            </a:extLst>
          </p:cNvPr>
          <p:cNvSpPr>
            <a:spLocks noGrp="1"/>
          </p:cNvSpPr>
          <p:nvPr>
            <p:ph type="body" sz="quarter" idx="10"/>
          </p:nvPr>
        </p:nvSpPr>
        <p:spPr/>
        <p:txBody>
          <a:bodyPr/>
          <a:lstStyle/>
          <a:p>
            <a:r>
              <a:rPr lang="en-GB" dirty="0"/>
              <a:t>Lesson by Gill Akhtar</a:t>
            </a:r>
          </a:p>
        </p:txBody>
      </p:sp>
      <p:sp>
        <p:nvSpPr>
          <p:cNvPr id="3" name="TextBox 2">
            <a:extLst>
              <a:ext uri="{FF2B5EF4-FFF2-40B4-BE49-F238E27FC236}">
                <a16:creationId xmlns:a16="http://schemas.microsoft.com/office/drawing/2014/main" id="{B83E09D4-E82A-E038-27C7-173AFD6B7DA6}"/>
              </a:ext>
            </a:extLst>
          </p:cNvPr>
          <p:cNvSpPr txBox="1"/>
          <p:nvPr/>
        </p:nvSpPr>
        <p:spPr>
          <a:xfrm>
            <a:off x="1567641" y="5369725"/>
            <a:ext cx="8733264" cy="461665"/>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Lesson by Dr Kieran German</a:t>
            </a:r>
          </a:p>
        </p:txBody>
      </p:sp>
    </p:spTree>
    <p:extLst>
      <p:ext uri="{BB962C8B-B14F-4D97-AF65-F5344CB8AC3E}">
        <p14:creationId xmlns:p14="http://schemas.microsoft.com/office/powerpoint/2010/main" val="25281198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cf52f4e-41eb-4983-b7a8-c787c92e5f98" xsi:nil="true"/>
    <lcf76f155ced4ddcb4097134ff3c332f xmlns="79c4bec3-ec3f-463e-94a1-2489917975c3">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94C88F1EF30C548A2608DCF63D6466D" ma:contentTypeVersion="14" ma:contentTypeDescription="Create a new document." ma:contentTypeScope="" ma:versionID="fcd0d2a5507e1cd34421da193fc1a60c">
  <xsd:schema xmlns:xsd="http://www.w3.org/2001/XMLSchema" xmlns:xs="http://www.w3.org/2001/XMLSchema" xmlns:p="http://schemas.microsoft.com/office/2006/metadata/properties" xmlns:ns2="79c4bec3-ec3f-463e-94a1-2489917975c3" xmlns:ns3="7cf52f4e-41eb-4983-b7a8-c787c92e5f98" targetNamespace="http://schemas.microsoft.com/office/2006/metadata/properties" ma:root="true" ma:fieldsID="5ffc9651aa5812f8a0a9d1e2056cd27a" ns2:_="" ns3:_="">
    <xsd:import namespace="79c4bec3-ec3f-463e-94a1-2489917975c3"/>
    <xsd:import namespace="7cf52f4e-41eb-4983-b7a8-c787c92e5f9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Location"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c4bec3-ec3f-463e-94a1-2489917975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701f896-1688-46c9-9388-f01866670b49" ma:termSetId="09814cd3-568e-fe90-9814-8d621ff8fb84" ma:anchorId="fba54fb3-c3e1-fe81-a776-ca4b69148c4d" ma:open="true" ma:isKeyword="false">
      <xsd:complexType>
        <xsd:sequence>
          <xsd:element ref="pc:Terms" minOccurs="0" maxOccurs="1"/>
        </xsd:sequence>
      </xsd:complexType>
    </xsd:element>
    <xsd:element name="MediaServiceLocation" ma:index="19" nillable="true" ma:displayName="Loca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cf52f4e-41eb-4983-b7a8-c787c92e5f98"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9e0cfce-f41b-4736-983c-82e382930e15}" ma:internalName="TaxCatchAll" ma:showField="CatchAllData" ma:web="7cf52f4e-41eb-4983-b7a8-c787c92e5f9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D2E533C-F931-4D66-A45E-85974473DC39}">
  <ds:schemaRefs>
    <ds:schemaRef ds:uri="http://purl.org/dc/dcmitype/"/>
    <ds:schemaRef ds:uri="http://schemas.microsoft.com/office/2006/metadata/properties"/>
    <ds:schemaRef ds:uri="79c4bec3-ec3f-463e-94a1-2489917975c3"/>
    <ds:schemaRef ds:uri="http://schemas.microsoft.com/office/2006/documentManagement/types"/>
    <ds:schemaRef ds:uri="http://purl.org/dc/terms/"/>
    <ds:schemaRef ds:uri="http://purl.org/dc/elements/1.1/"/>
    <ds:schemaRef ds:uri="http://schemas.microsoft.com/office/infopath/2007/PartnerControls"/>
    <ds:schemaRef ds:uri="http://schemas.openxmlformats.org/package/2006/metadata/core-properties"/>
    <ds:schemaRef ds:uri="7cf52f4e-41eb-4983-b7a8-c787c92e5f98"/>
    <ds:schemaRef ds:uri="http://www.w3.org/XML/1998/namespace"/>
  </ds:schemaRefs>
</ds:datastoreItem>
</file>

<file path=customXml/itemProps2.xml><?xml version="1.0" encoding="utf-8"?>
<ds:datastoreItem xmlns:ds="http://schemas.openxmlformats.org/officeDocument/2006/customXml" ds:itemID="{92AD8E2A-DF29-426F-8541-1878672095FC}">
  <ds:schemaRefs>
    <ds:schemaRef ds:uri="http://schemas.microsoft.com/sharepoint/v3/contenttype/forms"/>
  </ds:schemaRefs>
</ds:datastoreItem>
</file>

<file path=customXml/itemProps3.xml><?xml version="1.0" encoding="utf-8"?>
<ds:datastoreItem xmlns:ds="http://schemas.openxmlformats.org/officeDocument/2006/customXml" ds:itemID="{AB05DF2D-99C2-44BB-9C84-122CD75765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9c4bec3-ec3f-463e-94a1-2489917975c3"/>
    <ds:schemaRef ds:uri="7cf52f4e-41eb-4983-b7a8-c787c92e5f9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d6fa6db5-9f3a-4c93-9e38-61059ee07e95}" enabled="1" method="Standard" siteId="{4e8d09f7-cc79-4ccb-9149-a4238dd17422}" removed="0"/>
</clbl:labelList>
</file>

<file path=docProps/app.xml><?xml version="1.0" encoding="utf-8"?>
<Properties xmlns="http://schemas.openxmlformats.org/officeDocument/2006/extended-properties" xmlns:vt="http://schemas.openxmlformats.org/officeDocument/2006/docPropsVTypes">
  <TotalTime>222</TotalTime>
  <Words>5122</Words>
  <Application>Microsoft Macintosh PowerPoint</Application>
  <PresentationFormat>Widescreen</PresentationFormat>
  <Paragraphs>373</Paragraphs>
  <Slides>27</Slides>
  <Notes>22</Notes>
  <HiddenSlides>0</HiddenSlides>
  <MMClips>0</MMClips>
  <ScaleCrop>false</ScaleCrop>
  <HeadingPairs>
    <vt:vector size="6" baseType="variant">
      <vt:variant>
        <vt:lpstr>Fonts Used</vt:lpstr>
      </vt:variant>
      <vt:variant>
        <vt:i4>19</vt:i4>
      </vt:variant>
      <vt:variant>
        <vt:lpstr>Theme</vt:lpstr>
      </vt:variant>
      <vt:variant>
        <vt:i4>1</vt:i4>
      </vt:variant>
      <vt:variant>
        <vt:lpstr>Slide Titles</vt:lpstr>
      </vt:variant>
      <vt:variant>
        <vt:i4>27</vt:i4>
      </vt:variant>
    </vt:vector>
  </HeadingPairs>
  <TitlesOfParts>
    <vt:vector size="47" baseType="lpstr">
      <vt:lpstr>-apple-system</vt:lpstr>
      <vt:lpstr>Aptos</vt:lpstr>
      <vt:lpstr>Aptos Display</vt:lpstr>
      <vt:lpstr>Arial</vt:lpstr>
      <vt:lpstr>Arsenica Antiqua DemiBold</vt:lpstr>
      <vt:lpstr>Boldoa Mat</vt:lpstr>
      <vt:lpstr>Calibri</vt:lpstr>
      <vt:lpstr>Courier New</vt:lpstr>
      <vt:lpstr>Gabarito</vt:lpstr>
      <vt:lpstr>Gabarito Medium</vt:lpstr>
      <vt:lpstr>Gabarito SemiBold</vt:lpstr>
      <vt:lpstr>Hacksaw</vt:lpstr>
      <vt:lpstr>Lato</vt:lpstr>
      <vt:lpstr>Meie Script</vt:lpstr>
      <vt:lpstr>nimbus-sans</vt:lpstr>
      <vt:lpstr>Segoe UI</vt:lpstr>
      <vt:lpstr>Twentieth Century</vt:lpstr>
      <vt:lpstr>Varela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Joseph Smith</dc:creator>
  <cp:lastModifiedBy>Fiona Barclay</cp:lastModifiedBy>
  <cp:revision>2</cp:revision>
  <dcterms:created xsi:type="dcterms:W3CDTF">2025-08-27T14:50:17Z</dcterms:created>
  <dcterms:modified xsi:type="dcterms:W3CDTF">2025-08-27T20:57:18Z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0x010100594C88F1EF30C548A2608DCF63D6466D</vt:lpwstr>
  </property>
  <property fmtid="{D5CDD505-2E9C-101B-9397-08002B2CF9AE}" pid="3" name="MediaServiceImageTags">
    <vt:lpwstr/>
  </property>
</Properties>
</file>