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496" r:id="rId5"/>
    <p:sldId id="497" r:id="rId6"/>
    <p:sldId id="441" r:id="rId7"/>
    <p:sldId id="498" r:id="rId8"/>
    <p:sldId id="465" r:id="rId9"/>
    <p:sldId id="449" r:id="rId10"/>
    <p:sldId id="467" r:id="rId11"/>
    <p:sldId id="478" r:id="rId12"/>
    <p:sldId id="468" r:id="rId13"/>
    <p:sldId id="499" r:id="rId14"/>
    <p:sldId id="500" r:id="rId15"/>
    <p:sldId id="508" r:id="rId16"/>
    <p:sldId id="502" r:id="rId17"/>
    <p:sldId id="503" r:id="rId18"/>
    <p:sldId id="504" r:id="rId19"/>
    <p:sldId id="271" r:id="rId20"/>
    <p:sldId id="505" r:id="rId21"/>
    <p:sldId id="506" r:id="rId22"/>
    <p:sldId id="50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B97A31-F81B-A44A-A182-E0C731019C7A}" v="7" dt="2025-08-27T22:50:50.4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5" autoAdjust="0"/>
    <p:restoredTop sz="94692"/>
  </p:normalViewPr>
  <p:slideViewPr>
    <p:cSldViewPr snapToGrid="0">
      <p:cViewPr varScale="1">
        <p:scale>
          <a:sx n="106" d="100"/>
          <a:sy n="106" d="100"/>
        </p:scale>
        <p:origin x="5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D5519D-2F58-4821-AA67-F280228468FF}" type="datetimeFigureOut">
              <a:rPr lang="en-GB" smtClean="0"/>
              <a:t>27/08/2025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BD1ECE-090A-4CBC-A39B-40931136AAEE}" type="slidenum">
              <a:rPr lang="en-GB" smtClean="0"/>
              <a:t>‹#›</a:t>
            </a:fld>
            <a:endParaRPr lang="en-GB"/>
          </a:p>
        </p:txBody>
      </p:sp>
    </p:spTree>
    <p:extLst>
      <p:ext uri="{BB962C8B-B14F-4D97-AF65-F5344CB8AC3E}">
        <p14:creationId xmlns:p14="http://schemas.microsoft.com/office/powerpoint/2010/main" val="3729837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Students should copy down enquiry question: </a:t>
            </a:r>
            <a:r>
              <a:rPr lang="en-GB" sz="1200" b="1" u="sng" dirty="0">
                <a:solidFill>
                  <a:srgbClr val="000000"/>
                </a:solidFill>
                <a:latin typeface="Sergio Trendy"/>
                <a:ea typeface="Sergio Trendy"/>
                <a:cs typeface="Sergio Trendy"/>
                <a:sym typeface="Sergio Trendy"/>
              </a:rPr>
              <a:t>HOW DO ECONOMIC MOTIVATIONS OR RACIAL BIAS IMPACT HISTORICAL ACCOUNTS? </a:t>
            </a:r>
            <a:r>
              <a:rPr lang="en-GB" dirty="0"/>
              <a:t> </a:t>
            </a:r>
          </a:p>
          <a:p>
            <a:endParaRPr lang="en-US" dirty="0"/>
          </a:p>
        </p:txBody>
      </p:sp>
      <p:sp>
        <p:nvSpPr>
          <p:cNvPr id="4" name="Slide Number Placeholder 3"/>
          <p:cNvSpPr>
            <a:spLocks noGrp="1"/>
          </p:cNvSpPr>
          <p:nvPr>
            <p:ph type="sldNum" sz="quarter" idx="5"/>
          </p:nvPr>
        </p:nvSpPr>
        <p:spPr/>
        <p:txBody>
          <a:bodyPr/>
          <a:lstStyle/>
          <a:p>
            <a:fld id="{06AB6C5C-5809-6A45-A700-AF2F018B70F7}" type="slidenum">
              <a:rPr lang="en-US" smtClean="0"/>
              <a:t>5</a:t>
            </a:fld>
            <a:endParaRPr lang="en-US"/>
          </a:p>
        </p:txBody>
      </p:sp>
    </p:spTree>
    <p:extLst>
      <p:ext uri="{BB962C8B-B14F-4D97-AF65-F5344CB8AC3E}">
        <p14:creationId xmlns:p14="http://schemas.microsoft.com/office/powerpoint/2010/main" val="2796634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word ‘native’ was previously used as an alternative to ‘Indigenous’ but it has pejorative, colonial overtones and should be avoided.. </a:t>
            </a:r>
          </a:p>
          <a:p>
            <a:endParaRPr lang="en-US" dirty="0"/>
          </a:p>
        </p:txBody>
      </p:sp>
      <p:sp>
        <p:nvSpPr>
          <p:cNvPr id="4" name="Slide Number Placeholder 3"/>
          <p:cNvSpPr>
            <a:spLocks noGrp="1"/>
          </p:cNvSpPr>
          <p:nvPr>
            <p:ph type="sldNum" sz="quarter" idx="5"/>
          </p:nvPr>
        </p:nvSpPr>
        <p:spPr/>
        <p:txBody>
          <a:bodyPr/>
          <a:lstStyle/>
          <a:p>
            <a:fld id="{06AB6C5C-5809-6A45-A700-AF2F018B70F7}" type="slidenum">
              <a:rPr lang="en-US" smtClean="0"/>
              <a:t>6</a:t>
            </a:fld>
            <a:endParaRPr lang="en-US"/>
          </a:p>
        </p:txBody>
      </p:sp>
    </p:spTree>
    <p:extLst>
      <p:ext uri="{BB962C8B-B14F-4D97-AF65-F5344CB8AC3E}">
        <p14:creationId xmlns:p14="http://schemas.microsoft.com/office/powerpoint/2010/main" val="32256478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Teacher to discuss the ADB – the fact that this is a trustworthy source regarding the History of Australia (this could potentially have been introduced in a lesson prior to this one)</a:t>
            </a:r>
          </a:p>
        </p:txBody>
      </p:sp>
      <p:sp>
        <p:nvSpPr>
          <p:cNvPr id="4" name="Slide Number Placeholder 3"/>
          <p:cNvSpPr>
            <a:spLocks noGrp="1"/>
          </p:cNvSpPr>
          <p:nvPr>
            <p:ph type="sldNum" sz="quarter" idx="5"/>
          </p:nvPr>
        </p:nvSpPr>
        <p:spPr/>
        <p:txBody>
          <a:bodyPr/>
          <a:lstStyle/>
          <a:p>
            <a:fld id="{06AB6C5C-5809-6A45-A700-AF2F018B70F7}" type="slidenum">
              <a:rPr lang="en-US" smtClean="0"/>
              <a:t>7</a:t>
            </a:fld>
            <a:endParaRPr lang="en-US"/>
          </a:p>
        </p:txBody>
      </p:sp>
    </p:spTree>
    <p:extLst>
      <p:ext uri="{BB962C8B-B14F-4D97-AF65-F5344CB8AC3E}">
        <p14:creationId xmlns:p14="http://schemas.microsoft.com/office/powerpoint/2010/main" val="2442845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6AB6C5C-5809-6A45-A700-AF2F018B70F7}" type="slidenum">
              <a:rPr lang="en-US" smtClean="0"/>
              <a:t>8</a:t>
            </a:fld>
            <a:endParaRPr lang="en-US"/>
          </a:p>
        </p:txBody>
      </p:sp>
    </p:spTree>
    <p:extLst>
      <p:ext uri="{BB962C8B-B14F-4D97-AF65-F5344CB8AC3E}">
        <p14:creationId xmlns:p14="http://schemas.microsoft.com/office/powerpoint/2010/main" val="4077173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76916-7BF4-5FE4-39C2-3CC017929B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9C18E2-ACCC-5CE7-27E4-2212F92385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19DB6A-A2D0-40BE-D675-D49741E21FAC}"/>
              </a:ext>
            </a:extLst>
          </p:cNvPr>
          <p:cNvSpPr>
            <a:spLocks noGrp="1"/>
          </p:cNvSpPr>
          <p:nvPr>
            <p:ph type="body" idx="1"/>
          </p:nvPr>
        </p:nvSpPr>
        <p:spPr/>
        <p:txBody>
          <a:bodyPr/>
          <a:lstStyle/>
          <a:p>
            <a:r>
              <a:rPr lang="en-GB" dirty="0"/>
              <a:t>Teacher can then introduce James Dawson to the class. Will present for 3-4 mins about who he was, his history and his role. Probing questions could be used to ensure students are engaged in discussion to encourage students to think about why Dawson may have a different view / opinion towards the Aboriginal people in comparison to other counterparts.</a:t>
            </a:r>
          </a:p>
          <a:p>
            <a:r>
              <a:rPr lang="en-GB" dirty="0"/>
              <a:t>Could mention also that his daughter spoke the languages of some of the Aboriginal groups.</a:t>
            </a:r>
          </a:p>
          <a:p>
            <a:endParaRPr lang="en-GB" dirty="0"/>
          </a:p>
          <a:p>
            <a:endParaRPr lang="en-US" dirty="0"/>
          </a:p>
          <a:p>
            <a:r>
              <a:rPr lang="en-US" dirty="0"/>
              <a:t>Teacher should remind pupils of language they use when filling out tables </a:t>
            </a:r>
          </a:p>
          <a:p>
            <a:endParaRPr lang="en-US" dirty="0"/>
          </a:p>
          <a:p>
            <a:r>
              <a:rPr lang="en-US" dirty="0"/>
              <a:t>Teachers may want to give trigger warning about distressing content in Section 4 in particular.</a:t>
            </a:r>
          </a:p>
        </p:txBody>
      </p:sp>
      <p:sp>
        <p:nvSpPr>
          <p:cNvPr id="4" name="Slide Number Placeholder 3">
            <a:extLst>
              <a:ext uri="{FF2B5EF4-FFF2-40B4-BE49-F238E27FC236}">
                <a16:creationId xmlns:a16="http://schemas.microsoft.com/office/drawing/2014/main" id="{53B37540-DC27-30C7-FA7D-7E7B15A2BB71}"/>
              </a:ext>
            </a:extLst>
          </p:cNvPr>
          <p:cNvSpPr>
            <a:spLocks noGrp="1"/>
          </p:cNvSpPr>
          <p:nvPr>
            <p:ph type="sldNum" sz="quarter" idx="5"/>
          </p:nvPr>
        </p:nvSpPr>
        <p:spPr/>
        <p:txBody>
          <a:bodyPr/>
          <a:lstStyle/>
          <a:p>
            <a:fld id="{06AB6C5C-5809-6A45-A700-AF2F018B70F7}" type="slidenum">
              <a:rPr lang="en-US" smtClean="0"/>
              <a:t>9</a:t>
            </a:fld>
            <a:endParaRPr lang="en-US"/>
          </a:p>
        </p:txBody>
      </p:sp>
    </p:spTree>
    <p:extLst>
      <p:ext uri="{BB962C8B-B14F-4D97-AF65-F5344CB8AC3E}">
        <p14:creationId xmlns:p14="http://schemas.microsoft.com/office/powerpoint/2010/main" val="272226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Printable table </a:t>
            </a:r>
          </a:p>
        </p:txBody>
      </p:sp>
      <p:sp>
        <p:nvSpPr>
          <p:cNvPr id="4" name="Slide Number Placeholder 3"/>
          <p:cNvSpPr>
            <a:spLocks noGrp="1"/>
          </p:cNvSpPr>
          <p:nvPr>
            <p:ph type="sldNum" sz="quarter" idx="5"/>
          </p:nvPr>
        </p:nvSpPr>
        <p:spPr/>
        <p:txBody>
          <a:bodyPr/>
          <a:lstStyle/>
          <a:p>
            <a:fld id="{2FCDDE6C-BA03-41B3-B7F7-5106A1E806BB}" type="slidenum">
              <a:rPr lang="en-GB" smtClean="0"/>
              <a:t>16</a:t>
            </a:fld>
            <a:endParaRPr lang="en-GB"/>
          </a:p>
        </p:txBody>
      </p:sp>
    </p:spTree>
    <p:extLst>
      <p:ext uri="{BB962C8B-B14F-4D97-AF65-F5344CB8AC3E}">
        <p14:creationId xmlns:p14="http://schemas.microsoft.com/office/powerpoint/2010/main" val="3211656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6AB6C5C-5809-6A45-A700-AF2F018B70F7}" type="slidenum">
              <a:rPr lang="en-US" smtClean="0"/>
              <a:t>17</a:t>
            </a:fld>
            <a:endParaRPr lang="en-US"/>
          </a:p>
        </p:txBody>
      </p:sp>
    </p:spTree>
    <p:extLst>
      <p:ext uri="{BB962C8B-B14F-4D97-AF65-F5344CB8AC3E}">
        <p14:creationId xmlns:p14="http://schemas.microsoft.com/office/powerpoint/2010/main" val="1734451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A3AB9-8549-671E-0EEE-420F3B919C4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F2EE6FC-E2C2-3D23-67BA-5AA69F89F0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07D3E3F-8EE7-9EA1-871B-AB466A471A95}"/>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5" name="Footer Placeholder 4">
            <a:extLst>
              <a:ext uri="{FF2B5EF4-FFF2-40B4-BE49-F238E27FC236}">
                <a16:creationId xmlns:a16="http://schemas.microsoft.com/office/drawing/2014/main" id="{125B13B1-3BED-BDC7-D9BD-4F6417CA5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D4F351-7A07-5382-34E2-1EFE9390807B}"/>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355167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6A7EC-7BFE-F301-045A-066FA5C3C78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3590794-A6D7-9BDF-E794-ADB25424D2A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EFBB081-2213-11DF-AEA2-E80F18A6A6E5}"/>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5" name="Footer Placeholder 4">
            <a:extLst>
              <a:ext uri="{FF2B5EF4-FFF2-40B4-BE49-F238E27FC236}">
                <a16:creationId xmlns:a16="http://schemas.microsoft.com/office/drawing/2014/main" id="{44CA5056-1716-69F9-EC25-721F2674A8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98DEE3-1144-D591-236B-7C0A93A16B76}"/>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4218399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46E1C-E210-457B-D043-ACB6A06383E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84456600-E4A5-F9D8-2E73-6846B6D79EF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96B2273-DC64-950B-E726-90B02CD45128}"/>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5" name="Footer Placeholder 4">
            <a:extLst>
              <a:ext uri="{FF2B5EF4-FFF2-40B4-BE49-F238E27FC236}">
                <a16:creationId xmlns:a16="http://schemas.microsoft.com/office/drawing/2014/main" id="{98B8C550-E147-5B20-F858-304A2B13B2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B3C521-C67B-8E96-F37C-7A590F84676A}"/>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530641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FEDBD-3342-4440-F051-D83E8DFF34B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ED71E59-2CD0-BFA4-AB90-781733D6F68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50B66ED-7724-B2FC-4A9C-39A845F907B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D070C03-2431-9664-C6FB-77F1DFB8E544}"/>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6" name="Footer Placeholder 5">
            <a:extLst>
              <a:ext uri="{FF2B5EF4-FFF2-40B4-BE49-F238E27FC236}">
                <a16:creationId xmlns:a16="http://schemas.microsoft.com/office/drawing/2014/main" id="{E3024D78-FC20-15EA-78B8-2B83645992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00E5D0-E73C-57CF-02AE-EAA38D13A6A3}"/>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3855763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F209F-B86F-7D59-8580-F8F19DFB9BE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E7E7CD7-B20A-6CC8-68C5-A5E5F5DD02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D2673C7-CFDB-03D0-EE3D-67A6B153936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A9A581F-BD8A-87DF-A64B-33F2690165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33D6095-C15C-CDF1-E7E0-BD39414F04D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9BA8B581-7113-18AD-193F-05A054200CFC}"/>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8" name="Footer Placeholder 7">
            <a:extLst>
              <a:ext uri="{FF2B5EF4-FFF2-40B4-BE49-F238E27FC236}">
                <a16:creationId xmlns:a16="http://schemas.microsoft.com/office/drawing/2014/main" id="{0573FB95-2EFA-1105-7E5D-D412C94815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297536B-0DD5-8AD1-546D-08CD54E5C436}"/>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650707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9B507-B720-05F6-5796-4DD3E9D4FA3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113E8F0-0CB5-46EE-E2F4-82BB4EC48515}"/>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4" name="Footer Placeholder 3">
            <a:extLst>
              <a:ext uri="{FF2B5EF4-FFF2-40B4-BE49-F238E27FC236}">
                <a16:creationId xmlns:a16="http://schemas.microsoft.com/office/drawing/2014/main" id="{FBE9CA0B-C6B9-880B-1DB6-60C4303E8CA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D32F7FE-F1D2-62C9-1D23-4C4155FA1312}"/>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111492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58ADEA-C6F1-8575-1889-F860FB783293}"/>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3" name="Footer Placeholder 2">
            <a:extLst>
              <a:ext uri="{FF2B5EF4-FFF2-40B4-BE49-F238E27FC236}">
                <a16:creationId xmlns:a16="http://schemas.microsoft.com/office/drawing/2014/main" id="{1D36BC09-731A-92B2-0E25-19DD8C0875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8FBE03C-8AB7-7A48-0284-2C00CB573E7C}"/>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1950469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7CDEE-2DFD-003F-C08A-E6C73985E2B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22DDA707-7D13-FE14-E0B4-064905B8A2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24009A8-1BD2-E0E2-FB56-B4336C595D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ED7DCB2-779C-2855-436F-4975E9C86A08}"/>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6" name="Footer Placeholder 5">
            <a:extLst>
              <a:ext uri="{FF2B5EF4-FFF2-40B4-BE49-F238E27FC236}">
                <a16:creationId xmlns:a16="http://schemas.microsoft.com/office/drawing/2014/main" id="{D3DE2BAC-4AD8-CB42-2DBC-7074AC5F64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E5B9A6-44D8-841D-D3C1-8D476F94D624}"/>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1903442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C9074-2F23-D1DE-0A93-D49239BD184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6740A13-2FB6-4A98-AE17-AB91C7FD6A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3FE744-0F01-74E8-4134-22B3B62B91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7D66EC3-7A91-738A-5313-94E8A4E1BC83}"/>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6" name="Footer Placeholder 5">
            <a:extLst>
              <a:ext uri="{FF2B5EF4-FFF2-40B4-BE49-F238E27FC236}">
                <a16:creationId xmlns:a16="http://schemas.microsoft.com/office/drawing/2014/main" id="{4906D273-86E1-4145-3334-D40118ED55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FC0EB3-C897-D8D5-6E86-CA70A497B15D}"/>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2402082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9CC04-C343-EF8E-016E-E326CBECADD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E9DF335-582E-6C2C-8B53-45AA62B55A2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F2528EC-280C-779C-4C10-18D89C2EFA04}"/>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5" name="Footer Placeholder 4">
            <a:extLst>
              <a:ext uri="{FF2B5EF4-FFF2-40B4-BE49-F238E27FC236}">
                <a16:creationId xmlns:a16="http://schemas.microsoft.com/office/drawing/2014/main" id="{368BC9F9-0A20-F0C7-AEB0-3DF8A12923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A1C7D2-6D1E-2FD0-7377-E40F7D9C95F4}"/>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2363217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F2B9C4-9FA4-0FF5-E480-802B041C365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94E3176-B9C1-4A4C-DEB9-2D0F5353A98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98D4DDB-500B-BD61-4EAF-F9DB83ADCB3D}"/>
              </a:ext>
            </a:extLst>
          </p:cNvPr>
          <p:cNvSpPr>
            <a:spLocks noGrp="1"/>
          </p:cNvSpPr>
          <p:nvPr>
            <p:ph type="dt" sz="half" idx="10"/>
          </p:nvPr>
        </p:nvSpPr>
        <p:spPr/>
        <p:txBody>
          <a:bodyPr/>
          <a:lstStyle/>
          <a:p>
            <a:fld id="{2253E46D-9F69-487A-B3B6-CAE1FAE66EE6}" type="datetimeFigureOut">
              <a:rPr lang="en-GB" smtClean="0"/>
              <a:t>27/08/2025</a:t>
            </a:fld>
            <a:endParaRPr lang="en-GB"/>
          </a:p>
        </p:txBody>
      </p:sp>
      <p:sp>
        <p:nvSpPr>
          <p:cNvPr id="5" name="Footer Placeholder 4">
            <a:extLst>
              <a:ext uri="{FF2B5EF4-FFF2-40B4-BE49-F238E27FC236}">
                <a16:creationId xmlns:a16="http://schemas.microsoft.com/office/drawing/2014/main" id="{0427D648-F661-3A73-8129-35AFFC463C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13E055-07A5-8E8F-7ED5-E6291BD1884F}"/>
              </a:ext>
            </a:extLst>
          </p:cNvPr>
          <p:cNvSpPr>
            <a:spLocks noGrp="1"/>
          </p:cNvSpPr>
          <p:nvPr>
            <p:ph type="sldNum" sz="quarter" idx="12"/>
          </p:nvPr>
        </p:nvSpPr>
        <p:spPr/>
        <p:txBody>
          <a:bodyPr/>
          <a:lstStyle/>
          <a:p>
            <a:fld id="{A5374173-DD81-419B-AC05-3A387FD8B74B}" type="slidenum">
              <a:rPr lang="en-GB" smtClean="0"/>
              <a:t>‹#›</a:t>
            </a:fld>
            <a:endParaRPr lang="en-GB"/>
          </a:p>
        </p:txBody>
      </p:sp>
    </p:spTree>
    <p:extLst>
      <p:ext uri="{BB962C8B-B14F-4D97-AF65-F5344CB8AC3E}">
        <p14:creationId xmlns:p14="http://schemas.microsoft.com/office/powerpoint/2010/main" val="678995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U_James Dawson Protector Logo Slide">
    <p:spTree>
      <p:nvGrpSpPr>
        <p:cNvPr id="1" name=""/>
        <p:cNvGrpSpPr/>
        <p:nvPr/>
      </p:nvGrpSpPr>
      <p:grpSpPr>
        <a:xfrm>
          <a:off x="0" y="0"/>
          <a:ext cx="0" cy="0"/>
          <a:chOff x="0" y="0"/>
          <a:chExt cx="0" cy="0"/>
        </a:xfrm>
      </p:grpSpPr>
      <p:pic>
        <p:nvPicPr>
          <p:cNvPr id="2" name="object 2">
            <a:extLst>
              <a:ext uri="{FF2B5EF4-FFF2-40B4-BE49-F238E27FC236}">
                <a16:creationId xmlns:a16="http://schemas.microsoft.com/office/drawing/2014/main" id="{B1D43EFD-B150-7018-AAF4-A4681C3E6213}"/>
              </a:ext>
            </a:extLst>
          </p:cNvPr>
          <p:cNvPicPr/>
          <p:nvPr userDrawn="1"/>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3" name="Text Placeholder 14">
            <a:extLst>
              <a:ext uri="{FF2B5EF4-FFF2-40B4-BE49-F238E27FC236}">
                <a16:creationId xmlns:a16="http://schemas.microsoft.com/office/drawing/2014/main" id="{B13C4D35-EC39-F7E4-09E6-1F82C4FED464}"/>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dirty="0"/>
              <a:t>CLICK TO ADD OPTIONAL SUBTITLE</a:t>
            </a:r>
          </a:p>
        </p:txBody>
      </p:sp>
      <p:pic>
        <p:nvPicPr>
          <p:cNvPr id="5" name="Picture 17">
            <a:extLst>
              <a:ext uri="{FF2B5EF4-FFF2-40B4-BE49-F238E27FC236}">
                <a16:creationId xmlns:a16="http://schemas.microsoft.com/office/drawing/2014/main" id="{40CBB2C3-6EA8-3514-3C1F-BA314A09918E}"/>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2727290" y="748090"/>
            <a:ext cx="6044256" cy="4898882"/>
          </a:xfrm>
          <a:prstGeom prst="rect">
            <a:avLst/>
          </a:prstGeom>
        </p:spPr>
      </p:pic>
    </p:spTree>
    <p:extLst>
      <p:ext uri="{BB962C8B-B14F-4D97-AF65-F5344CB8AC3E}">
        <p14:creationId xmlns:p14="http://schemas.microsoft.com/office/powerpoint/2010/main" val="1420931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U_James Dawson Protector Title Slide">
    <p:spTree>
      <p:nvGrpSpPr>
        <p:cNvPr id="1" name=""/>
        <p:cNvGrpSpPr/>
        <p:nvPr/>
      </p:nvGrpSpPr>
      <p:grpSpPr>
        <a:xfrm>
          <a:off x="0" y="0"/>
          <a:ext cx="0" cy="0"/>
          <a:chOff x="0" y="0"/>
          <a:chExt cx="0" cy="0"/>
        </a:xfrm>
      </p:grpSpPr>
      <p:pic>
        <p:nvPicPr>
          <p:cNvPr id="4" name="object 2">
            <a:extLst>
              <a:ext uri="{FF2B5EF4-FFF2-40B4-BE49-F238E27FC236}">
                <a16:creationId xmlns:a16="http://schemas.microsoft.com/office/drawing/2014/main" id="{D5A087CA-6BC3-4466-332F-5D10DD881F23}"/>
              </a:ext>
            </a:extLst>
          </p:cNvPr>
          <p:cNvPicPr/>
          <p:nvPr userDrawn="1"/>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7" name="Text Placeholder 14">
            <a:extLst>
              <a:ext uri="{FF2B5EF4-FFF2-40B4-BE49-F238E27FC236}">
                <a16:creationId xmlns:a16="http://schemas.microsoft.com/office/drawing/2014/main" id="{03779CE3-612E-F8A6-6356-738EAC88685D}"/>
              </a:ext>
            </a:extLst>
          </p:cNvPr>
          <p:cNvSpPr>
            <a:spLocks noGrp="1"/>
          </p:cNvSpPr>
          <p:nvPr>
            <p:ph type="body" sz="quarter" idx="10" hasCustomPrompt="1"/>
          </p:nvPr>
        </p:nvSpPr>
        <p:spPr>
          <a:xfrm>
            <a:off x="0" y="1072405"/>
            <a:ext cx="12175048" cy="5036644"/>
          </a:xfrm>
        </p:spPr>
        <p:txBody>
          <a:bodyPr anchor="ctr">
            <a:normAutofit/>
          </a:bodyPr>
          <a:lstStyle>
            <a:lvl1pPr marL="0" indent="0" algn="ctr">
              <a:lnSpc>
                <a:spcPct val="90000"/>
              </a:lnSpc>
              <a:buNone/>
              <a:defRPr sz="8095">
                <a:solidFill>
                  <a:schemeClr val="bg1"/>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dirty="0"/>
              <a:t>CLICK TO EDIT MASTER TITLE</a:t>
            </a:r>
          </a:p>
        </p:txBody>
      </p:sp>
      <p:pic>
        <p:nvPicPr>
          <p:cNvPr id="8" name="Picture 11">
            <a:extLst>
              <a:ext uri="{FF2B5EF4-FFF2-40B4-BE49-F238E27FC236}">
                <a16:creationId xmlns:a16="http://schemas.microsoft.com/office/drawing/2014/main" id="{2D1AEABA-FDEF-B05E-65D7-8AAB2F234A8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168142" y="331813"/>
            <a:ext cx="1855717" cy="1248877"/>
          </a:xfrm>
          <a:prstGeom prst="rect">
            <a:avLst/>
          </a:prstGeom>
        </p:spPr>
      </p:pic>
      <p:sp>
        <p:nvSpPr>
          <p:cNvPr id="9" name="Text Placeholder 14">
            <a:extLst>
              <a:ext uri="{FF2B5EF4-FFF2-40B4-BE49-F238E27FC236}">
                <a16:creationId xmlns:a16="http://schemas.microsoft.com/office/drawing/2014/main" id="{0B5A4728-973F-4F6F-AD9D-D2F718F9F2B3}"/>
              </a:ext>
            </a:extLst>
          </p:cNvPr>
          <p:cNvSpPr>
            <a:spLocks noGrp="1"/>
          </p:cNvSpPr>
          <p:nvPr>
            <p:ph type="body" sz="quarter" idx="11" hasCustomPrompt="1"/>
          </p:nvPr>
        </p:nvSpPr>
        <p:spPr>
          <a:xfrm>
            <a:off x="10214" y="6109049"/>
            <a:ext cx="12164835"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dirty="0"/>
              <a:t>CLICK TO ADD OPTIONAL SUBTITLE</a:t>
            </a:r>
          </a:p>
        </p:txBody>
      </p:sp>
    </p:spTree>
    <p:extLst>
      <p:ext uri="{BB962C8B-B14F-4D97-AF65-F5344CB8AC3E}">
        <p14:creationId xmlns:p14="http://schemas.microsoft.com/office/powerpoint/2010/main" val="32474963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U_ M&amp;E Editable title plus 2 colour Empire etchin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DAEE98-31F0-09BC-193D-DF8B5DDDE8E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062" y="0"/>
            <a:ext cx="12292124" cy="6858000"/>
          </a:xfrm>
          <a:prstGeom prst="rect">
            <a:avLst/>
          </a:prstGeom>
          <a:effectLst>
            <a:outerShdw blurRad="50800" dist="50800" dir="5400000" algn="ctr" rotWithShape="0">
              <a:srgbClr val="889C9F"/>
            </a:outerShdw>
          </a:effectLst>
        </p:spPr>
      </p:pic>
      <p:sp>
        <p:nvSpPr>
          <p:cNvPr id="4" name="Text Placeholder 14">
            <a:extLst>
              <a:ext uri="{FF2B5EF4-FFF2-40B4-BE49-F238E27FC236}">
                <a16:creationId xmlns:a16="http://schemas.microsoft.com/office/drawing/2014/main" id="{FEE23AB1-FD3B-9506-5B3C-51FD8AD6FCC2}"/>
              </a:ext>
            </a:extLst>
          </p:cNvPr>
          <p:cNvSpPr>
            <a:spLocks noGrp="1"/>
          </p:cNvSpPr>
          <p:nvPr>
            <p:ph type="body" sz="quarter" idx="10" hasCustomPrompt="1"/>
          </p:nvPr>
        </p:nvSpPr>
        <p:spPr>
          <a:xfrm>
            <a:off x="8477"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dirty="0"/>
              <a:t>CLICK TO EDIT MASTER TITLE</a:t>
            </a:r>
          </a:p>
        </p:txBody>
      </p:sp>
      <p:sp>
        <p:nvSpPr>
          <p:cNvPr id="13" name="Text Placeholder 14">
            <a:extLst>
              <a:ext uri="{FF2B5EF4-FFF2-40B4-BE49-F238E27FC236}">
                <a16:creationId xmlns:a16="http://schemas.microsoft.com/office/drawing/2014/main" id="{D15BC0E4-DF55-4F4A-632A-161E7435B46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4" name="object 7">
            <a:extLst>
              <a:ext uri="{FF2B5EF4-FFF2-40B4-BE49-F238E27FC236}">
                <a16:creationId xmlns:a16="http://schemas.microsoft.com/office/drawing/2014/main" id="{D1DC91E7-D1B9-4DDF-7EC2-8CB935987F10}"/>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5" name="Graphic 14">
            <a:extLst>
              <a:ext uri="{FF2B5EF4-FFF2-40B4-BE49-F238E27FC236}">
                <a16:creationId xmlns:a16="http://schemas.microsoft.com/office/drawing/2014/main" id="{703C73F0-8F67-8BA8-4F2E-29EC51E75D9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917876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U_ M&amp;E 2 col text info slide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8470"/>
            <a:ext cx="12192000" cy="684953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11" name="Rectangle 10">
            <a:extLst>
              <a:ext uri="{FF2B5EF4-FFF2-40B4-BE49-F238E27FC236}">
                <a16:creationId xmlns:a16="http://schemas.microsoft.com/office/drawing/2014/main" id="{577B06C4-5282-6E77-186A-8587F6FC128E}"/>
              </a:ext>
            </a:extLst>
          </p:cNvPr>
          <p:cNvSpPr/>
          <p:nvPr userDrawn="1"/>
        </p:nvSpPr>
        <p:spPr>
          <a:xfrm>
            <a:off x="-22043" y="-11005"/>
            <a:ext cx="12214043" cy="779431"/>
          </a:xfrm>
          <a:prstGeom prst="rect">
            <a:avLst/>
          </a:prstGeom>
          <a:solidFill>
            <a:srgbClr val="FBF7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2" dirty="0">
              <a:solidFill>
                <a:srgbClr val="E6DFFC"/>
              </a:solidFill>
            </a:endParaRPr>
          </a:p>
        </p:txBody>
      </p:sp>
      <p:sp>
        <p:nvSpPr>
          <p:cNvPr id="15" name="Text Placeholder 14">
            <a:extLst>
              <a:ext uri="{FF2B5EF4-FFF2-40B4-BE49-F238E27FC236}">
                <a16:creationId xmlns:a16="http://schemas.microsoft.com/office/drawing/2014/main" id="{F1C1FFE7-AE04-45A6-B180-66E2CE1EB085}"/>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6" name="Text Placeholder 14">
            <a:extLst>
              <a:ext uri="{FF2B5EF4-FFF2-40B4-BE49-F238E27FC236}">
                <a16:creationId xmlns:a16="http://schemas.microsoft.com/office/drawing/2014/main" id="{BBFA75C9-6352-1CC1-9392-027F96981547}"/>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8" name="Text Placeholder 17">
            <a:extLst>
              <a:ext uri="{FF2B5EF4-FFF2-40B4-BE49-F238E27FC236}">
                <a16:creationId xmlns:a16="http://schemas.microsoft.com/office/drawing/2014/main" id="{B1735FD1-E9BB-8F5B-111D-5B91B2C4887E}"/>
              </a:ext>
            </a:extLst>
          </p:cNvPr>
          <p:cNvSpPr>
            <a:spLocks noGrp="1"/>
          </p:cNvSpPr>
          <p:nvPr>
            <p:ph type="body" sz="quarter" idx="12"/>
          </p:nvPr>
        </p:nvSpPr>
        <p:spPr>
          <a:xfrm>
            <a:off x="661168" y="2504845"/>
            <a:ext cx="5123542"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9" name="Text Placeholder 17">
            <a:extLst>
              <a:ext uri="{FF2B5EF4-FFF2-40B4-BE49-F238E27FC236}">
                <a16:creationId xmlns:a16="http://schemas.microsoft.com/office/drawing/2014/main" id="{A1F3B59E-4B83-4E95-BAFC-1157BEE22573}"/>
              </a:ext>
            </a:extLst>
          </p:cNvPr>
          <p:cNvSpPr>
            <a:spLocks noGrp="1"/>
          </p:cNvSpPr>
          <p:nvPr>
            <p:ph type="body" sz="quarter" idx="13" hasCustomPrompt="1"/>
          </p:nvPr>
        </p:nvSpPr>
        <p:spPr>
          <a:xfrm>
            <a:off x="661168" y="1303444"/>
            <a:ext cx="5123542"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sp>
        <p:nvSpPr>
          <p:cNvPr id="2" name="Text Placeholder 17">
            <a:extLst>
              <a:ext uri="{FF2B5EF4-FFF2-40B4-BE49-F238E27FC236}">
                <a16:creationId xmlns:a16="http://schemas.microsoft.com/office/drawing/2014/main" id="{99F55E7B-BDF7-E537-826D-7E0423F3EB93}"/>
              </a:ext>
            </a:extLst>
          </p:cNvPr>
          <p:cNvSpPr>
            <a:spLocks noGrp="1"/>
          </p:cNvSpPr>
          <p:nvPr>
            <p:ph type="body" sz="quarter" idx="14"/>
          </p:nvPr>
        </p:nvSpPr>
        <p:spPr>
          <a:xfrm>
            <a:off x="6373265" y="2504845"/>
            <a:ext cx="4862768"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3" name="Text Placeholder 17">
            <a:extLst>
              <a:ext uri="{FF2B5EF4-FFF2-40B4-BE49-F238E27FC236}">
                <a16:creationId xmlns:a16="http://schemas.microsoft.com/office/drawing/2014/main" id="{AFB44F55-C3FB-71D1-89DA-E0A72939B0BE}"/>
              </a:ext>
            </a:extLst>
          </p:cNvPr>
          <p:cNvSpPr>
            <a:spLocks noGrp="1"/>
          </p:cNvSpPr>
          <p:nvPr>
            <p:ph type="body" sz="quarter" idx="15" hasCustomPrompt="1"/>
          </p:nvPr>
        </p:nvSpPr>
        <p:spPr>
          <a:xfrm>
            <a:off x="6373265" y="1303444"/>
            <a:ext cx="4862768"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TITLE</a:t>
            </a:r>
          </a:p>
        </p:txBody>
      </p:sp>
      <p:pic>
        <p:nvPicPr>
          <p:cNvPr id="6" name="Graphic 5">
            <a:extLst>
              <a:ext uri="{FF2B5EF4-FFF2-40B4-BE49-F238E27FC236}">
                <a16:creationId xmlns:a16="http://schemas.microsoft.com/office/drawing/2014/main" id="{8AE00C19-AA6A-C93D-B16D-C14DBC67DE3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3900607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U_ M&amp;E dark thistle plus corner logo Green">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A81C0B04-0DD5-77D1-FD4E-9001E8A5AA40}"/>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8A989A"/>
          </a:solidFill>
        </p:spPr>
        <p:txBody>
          <a:bodyPr wrap="square" lIns="0" tIns="0" rIns="0" bIns="0" rtlCol="0"/>
          <a:lstStyle/>
          <a:p>
            <a:endParaRPr sz="1092"/>
          </a:p>
        </p:txBody>
      </p:sp>
      <p:pic>
        <p:nvPicPr>
          <p:cNvPr id="17" name="Picture 16">
            <a:extLst>
              <a:ext uri="{FF2B5EF4-FFF2-40B4-BE49-F238E27FC236}">
                <a16:creationId xmlns:a16="http://schemas.microsoft.com/office/drawing/2014/main" id="{33DF6A33-9D79-F676-551F-98BE46D8B09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553604" y="1544103"/>
            <a:ext cx="7247868" cy="4387857"/>
          </a:xfrm>
          <a:prstGeom prst="rect">
            <a:avLst/>
          </a:prstGeom>
        </p:spPr>
      </p:pic>
      <p:pic>
        <p:nvPicPr>
          <p:cNvPr id="8" name="Picture 7">
            <a:extLst>
              <a:ext uri="{FF2B5EF4-FFF2-40B4-BE49-F238E27FC236}">
                <a16:creationId xmlns:a16="http://schemas.microsoft.com/office/drawing/2014/main" id="{73C5121A-525D-E5B3-56E7-BA77115BC130}"/>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r="-14352"/>
          <a:stretch/>
        </p:blipFill>
        <p:spPr>
          <a:xfrm>
            <a:off x="0" y="2277179"/>
            <a:ext cx="2786526" cy="2906635"/>
          </a:xfrm>
          <a:prstGeom prst="rect">
            <a:avLst/>
          </a:prstGeom>
        </p:spPr>
      </p:pic>
      <p:pic>
        <p:nvPicPr>
          <p:cNvPr id="11" name="Picture 10">
            <a:extLst>
              <a:ext uri="{FF2B5EF4-FFF2-40B4-BE49-F238E27FC236}">
                <a16:creationId xmlns:a16="http://schemas.microsoft.com/office/drawing/2014/main" id="{1E6107D5-2B1B-779A-D942-8A4E663F64BF}"/>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l="-2160"/>
          <a:stretch/>
        </p:blipFill>
        <p:spPr>
          <a:xfrm>
            <a:off x="9700457" y="2277179"/>
            <a:ext cx="2491543" cy="2906635"/>
          </a:xfrm>
          <a:prstGeom prst="rect">
            <a:avLst/>
          </a:prstGeom>
        </p:spPr>
      </p:pic>
      <p:sp>
        <p:nvSpPr>
          <p:cNvPr id="12" name="Text Placeholder 14">
            <a:extLst>
              <a:ext uri="{FF2B5EF4-FFF2-40B4-BE49-F238E27FC236}">
                <a16:creationId xmlns:a16="http://schemas.microsoft.com/office/drawing/2014/main" id="{899E1E03-5AE2-31DA-08D2-98AB84556832}"/>
              </a:ext>
            </a:extLst>
          </p:cNvPr>
          <p:cNvSpPr>
            <a:spLocks noGrp="1"/>
          </p:cNvSpPr>
          <p:nvPr>
            <p:ph type="body" sz="quarter" idx="13" hasCustomPrompt="1"/>
          </p:nvPr>
        </p:nvSpPr>
        <p:spPr>
          <a:xfrm>
            <a:off x="2794228" y="1767400"/>
            <a:ext cx="6685191" cy="3648533"/>
          </a:xfrm>
        </p:spPr>
        <p:txBody>
          <a:bodyPr anchor="ctr">
            <a:normAutofit/>
          </a:bodyPr>
          <a:lstStyle>
            <a:lvl1pPr marL="0" indent="0" algn="ctr">
              <a:buNone/>
              <a:defRPr sz="1940" spc="788"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dirty="0"/>
              <a:t>CLICK TO ADD TEXT</a:t>
            </a:r>
          </a:p>
        </p:txBody>
      </p:sp>
      <p:sp>
        <p:nvSpPr>
          <p:cNvPr id="13" name="object 7">
            <a:extLst>
              <a:ext uri="{FF2B5EF4-FFF2-40B4-BE49-F238E27FC236}">
                <a16:creationId xmlns:a16="http://schemas.microsoft.com/office/drawing/2014/main" id="{A6A07FA1-9D74-CC8F-75CC-5D5AA0D732E5}"/>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chemeClr val="bg1"/>
          </a:solidFill>
        </p:spPr>
        <p:txBody>
          <a:bodyPr wrap="square" lIns="0" tIns="0" rIns="0" bIns="0" rtlCol="0"/>
          <a:lstStyle/>
          <a:p>
            <a:endParaRPr sz="1092">
              <a:solidFill>
                <a:schemeClr val="bg1"/>
              </a:solidFill>
            </a:endParaRPr>
          </a:p>
        </p:txBody>
      </p:sp>
      <p:sp>
        <p:nvSpPr>
          <p:cNvPr id="14" name="Text Placeholder 14">
            <a:extLst>
              <a:ext uri="{FF2B5EF4-FFF2-40B4-BE49-F238E27FC236}">
                <a16:creationId xmlns:a16="http://schemas.microsoft.com/office/drawing/2014/main" id="{6A65A796-6E0E-0D83-5441-37B57038E7B2}"/>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chemeClr val="bg1"/>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sp>
        <p:nvSpPr>
          <p:cNvPr id="15" name="Text Placeholder 14">
            <a:extLst>
              <a:ext uri="{FF2B5EF4-FFF2-40B4-BE49-F238E27FC236}">
                <a16:creationId xmlns:a16="http://schemas.microsoft.com/office/drawing/2014/main" id="{94ECC750-0F73-4B98-EA34-5BF632323EFF}"/>
              </a:ext>
            </a:extLst>
          </p:cNvPr>
          <p:cNvSpPr>
            <a:spLocks noGrp="1"/>
          </p:cNvSpPr>
          <p:nvPr>
            <p:ph type="body" sz="quarter" idx="12" hasCustomPrompt="1"/>
          </p:nvPr>
        </p:nvSpPr>
        <p:spPr>
          <a:xfrm>
            <a:off x="0" y="568933"/>
            <a:ext cx="12175048" cy="369662"/>
          </a:xfrm>
        </p:spPr>
        <p:txBody>
          <a:bodyPr>
            <a:normAutofit/>
          </a:bodyPr>
          <a:lstStyle>
            <a:lvl1pPr marL="0" indent="0" algn="ctr">
              <a:buNone/>
              <a:defRPr sz="1364">
                <a:solidFill>
                  <a:schemeClr val="bg1"/>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dirty="0"/>
              <a:t>CLICK TO EDIT SECTION TITLE</a:t>
            </a:r>
            <a:endParaRPr lang="en-US" dirty="0"/>
          </a:p>
        </p:txBody>
      </p:sp>
      <p:pic>
        <p:nvPicPr>
          <p:cNvPr id="16" name="Graphic 15">
            <a:extLst>
              <a:ext uri="{FF2B5EF4-FFF2-40B4-BE49-F238E27FC236}">
                <a16:creationId xmlns:a16="http://schemas.microsoft.com/office/drawing/2014/main" id="{12A077BA-9FF7-CC2B-4E7F-79E10512CDE5}"/>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4239640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9C3E0D-3174-27FF-D535-1D77B83F88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A6105BD-2E3A-432D-6BAA-9E4E5DA5E6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BC9D27B-05B2-D413-4C8F-54DAE4167C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253E46D-9F69-487A-B3B6-CAE1FAE66EE6}" type="datetimeFigureOut">
              <a:rPr lang="en-GB" smtClean="0"/>
              <a:t>27/08/2025</a:t>
            </a:fld>
            <a:endParaRPr lang="en-GB"/>
          </a:p>
        </p:txBody>
      </p:sp>
      <p:sp>
        <p:nvSpPr>
          <p:cNvPr id="5" name="Footer Placeholder 4">
            <a:extLst>
              <a:ext uri="{FF2B5EF4-FFF2-40B4-BE49-F238E27FC236}">
                <a16:creationId xmlns:a16="http://schemas.microsoft.com/office/drawing/2014/main" id="{1374A985-E780-EC59-B588-61D8CA47D5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C97E460-F6C1-1F54-3A5A-F0C60A864D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5374173-DD81-419B-AC05-3A387FD8B74B}" type="slidenum">
              <a:rPr lang="en-GB" smtClean="0"/>
              <a:t>‹#›</a:t>
            </a:fld>
            <a:endParaRPr lang="en-GB"/>
          </a:p>
        </p:txBody>
      </p:sp>
    </p:spTree>
    <p:extLst>
      <p:ext uri="{BB962C8B-B14F-4D97-AF65-F5344CB8AC3E}">
        <p14:creationId xmlns:p14="http://schemas.microsoft.com/office/powerpoint/2010/main" val="5725079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0.tiff"/></Relationships>
</file>

<file path=ppt/slides/_rels/slide9.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742E8AF-6096-0C3F-BA30-AF121CA7745C}"/>
              </a:ext>
            </a:extLst>
          </p:cNvPr>
          <p:cNvSpPr>
            <a:spLocks noGrp="1"/>
          </p:cNvSpPr>
          <p:nvPr>
            <p:ph type="body" sz="quarter" idx="10"/>
          </p:nvPr>
        </p:nvSpPr>
        <p:spPr/>
        <p:txBody>
          <a:bodyPr>
            <a:normAutofit/>
          </a:bodyPr>
          <a:lstStyle/>
          <a:p>
            <a:r>
              <a:rPr lang="en-US" sz="2426" b="1" dirty="0">
                <a:latin typeface="Calibri" panose="020F0502020204030204" pitchFamily="34" charset="0"/>
                <a:cs typeface="Calibri" panose="020F0502020204030204" pitchFamily="34" charset="0"/>
              </a:rPr>
              <a:t>James Dawson’s report on Aboriginal peoples</a:t>
            </a:r>
          </a:p>
        </p:txBody>
      </p:sp>
    </p:spTree>
    <p:extLst>
      <p:ext uri="{BB962C8B-B14F-4D97-AF65-F5344CB8AC3E}">
        <p14:creationId xmlns:p14="http://schemas.microsoft.com/office/powerpoint/2010/main" val="3101856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5158D0B-1EB1-BAA2-D716-649AC515CBB3}"/>
              </a:ext>
            </a:extLst>
          </p:cNvPr>
          <p:cNvSpPr>
            <a:spLocks noGrp="1"/>
          </p:cNvSpPr>
          <p:nvPr>
            <p:ph type="body" sz="quarter" idx="10"/>
          </p:nvPr>
        </p:nvSpPr>
        <p:spPr>
          <a:xfrm>
            <a:off x="10641" y="1453789"/>
            <a:ext cx="12174194" cy="5036644"/>
          </a:xfrm>
        </p:spPr>
        <p:txBody>
          <a:bodyPr>
            <a:normAutofit/>
          </a:bodyPr>
          <a:lstStyle/>
          <a:p>
            <a:r>
              <a:rPr lang="en-US" sz="5400" dirty="0">
                <a:latin typeface="Calibri" panose="020F0502020204030204" pitchFamily="34" charset="0"/>
                <a:cs typeface="Calibri" panose="020F0502020204030204" pitchFamily="34" charset="0"/>
              </a:rPr>
              <a:t>What does James Dawson’s report reveal about colonial attitudes towards Aboriginal peoples?</a:t>
            </a:r>
          </a:p>
        </p:txBody>
      </p:sp>
      <p:sp>
        <p:nvSpPr>
          <p:cNvPr id="3" name="Text Placeholder 2">
            <a:extLst>
              <a:ext uri="{FF2B5EF4-FFF2-40B4-BE49-F238E27FC236}">
                <a16:creationId xmlns:a16="http://schemas.microsoft.com/office/drawing/2014/main" id="{9824332A-6A70-1585-4971-E304DED5A4C3}"/>
              </a:ext>
            </a:extLst>
          </p:cNvPr>
          <p:cNvSpPr>
            <a:spLocks noGrp="1"/>
          </p:cNvSpPr>
          <p:nvPr>
            <p:ph type="body" sz="quarter" idx="11"/>
          </p:nvPr>
        </p:nvSpPr>
        <p:spPr/>
        <p:txBody>
          <a:bodyPr/>
          <a:lstStyle/>
          <a:p>
            <a:r>
              <a:rPr lang="en-US" dirty="0"/>
              <a:t> </a:t>
            </a:r>
          </a:p>
        </p:txBody>
      </p:sp>
    </p:spTree>
    <p:extLst>
      <p:ext uri="{BB962C8B-B14F-4D97-AF65-F5344CB8AC3E}">
        <p14:creationId xmlns:p14="http://schemas.microsoft.com/office/powerpoint/2010/main" val="1296601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D4CF6FA-E448-F8B2-CA9E-BDAF4BCC521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837091" y="471704"/>
            <a:ext cx="2398952" cy="5816386"/>
          </a:xfrm>
          <a:prstGeom prst="rect">
            <a:avLst/>
          </a:prstGeom>
        </p:spPr>
      </p:pic>
      <p:sp>
        <p:nvSpPr>
          <p:cNvPr id="4" name="TextBox 3">
            <a:extLst>
              <a:ext uri="{FF2B5EF4-FFF2-40B4-BE49-F238E27FC236}">
                <a16:creationId xmlns:a16="http://schemas.microsoft.com/office/drawing/2014/main" id="{12E7DA64-C5C2-8F72-BAC4-8135EBAD3DC4}"/>
              </a:ext>
            </a:extLst>
          </p:cNvPr>
          <p:cNvSpPr txBox="1"/>
          <p:nvPr/>
        </p:nvSpPr>
        <p:spPr>
          <a:xfrm>
            <a:off x="689693" y="564119"/>
            <a:ext cx="1984967" cy="461665"/>
          </a:xfrm>
          <a:prstGeom prst="rect">
            <a:avLst/>
          </a:prstGeom>
          <a:noFill/>
        </p:spPr>
        <p:txBody>
          <a:bodyPr wrap="none" rtlCol="0">
            <a:spAutoFit/>
          </a:bodyPr>
          <a:lstStyle/>
          <a:p>
            <a:r>
              <a:rPr lang="en-US" sz="2400" b="1" dirty="0">
                <a:latin typeface="Calibri" panose="020F0502020204030204" pitchFamily="34" charset="0"/>
                <a:cs typeface="Calibri" panose="020F0502020204030204" pitchFamily="34" charset="0"/>
              </a:rPr>
              <a:t>STARTER TASK</a:t>
            </a:r>
          </a:p>
        </p:txBody>
      </p:sp>
      <p:sp>
        <p:nvSpPr>
          <p:cNvPr id="6" name="TextBox 5">
            <a:extLst>
              <a:ext uri="{FF2B5EF4-FFF2-40B4-BE49-F238E27FC236}">
                <a16:creationId xmlns:a16="http://schemas.microsoft.com/office/drawing/2014/main" id="{8ADF72A2-AB9B-743A-FF8E-4BF6CE83D169}"/>
              </a:ext>
            </a:extLst>
          </p:cNvPr>
          <p:cNvSpPr txBox="1"/>
          <p:nvPr/>
        </p:nvSpPr>
        <p:spPr>
          <a:xfrm>
            <a:off x="1475225" y="6357127"/>
            <a:ext cx="10758458" cy="830997"/>
          </a:xfrm>
          <a:prstGeom prst="rect">
            <a:avLst/>
          </a:prstGeom>
          <a:noFill/>
        </p:spPr>
        <p:txBody>
          <a:bodyPr wrap="none" rtlCol="0">
            <a:spAutoFit/>
          </a:bodyPr>
          <a:lstStyle/>
          <a:p>
            <a:r>
              <a:rPr lang="en-GB" sz="2400" b="1" dirty="0">
                <a:latin typeface="Calibri" panose="020F0502020204030204" pitchFamily="34" charset="0"/>
                <a:cs typeface="Calibri" panose="020F0502020204030204" pitchFamily="34" charset="0"/>
              </a:rPr>
              <a:t>Keyword: Obituary - a notice, usually in a newspaper, informing readers of a death.</a:t>
            </a:r>
          </a:p>
          <a:p>
            <a:endParaRPr lang="en-US" sz="2400" b="1"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B308D7D8-9604-FF18-7901-09224DA7B28C}"/>
              </a:ext>
            </a:extLst>
          </p:cNvPr>
          <p:cNvSpPr txBox="1"/>
          <p:nvPr/>
        </p:nvSpPr>
        <p:spPr>
          <a:xfrm>
            <a:off x="7482557" y="587030"/>
            <a:ext cx="4709015" cy="4893647"/>
          </a:xfrm>
          <a:prstGeom prst="rect">
            <a:avLst/>
          </a:prstGeom>
          <a:noFill/>
        </p:spPr>
        <p:txBody>
          <a:bodyPr wrap="square" rtlCol="0">
            <a:spAutoFit/>
          </a:bodyPr>
          <a:lstStyle/>
          <a:p>
            <a:r>
              <a:rPr lang="en-US" sz="2400" b="1" dirty="0">
                <a:latin typeface="Calibri" panose="020F0502020204030204" pitchFamily="34" charset="0"/>
                <a:cs typeface="Calibri" panose="020F0502020204030204" pitchFamily="34" charset="0"/>
              </a:rPr>
              <a:t>Obituary text</a:t>
            </a:r>
          </a:p>
          <a:p>
            <a:endParaRPr lang="en-US" sz="2400" dirty="0">
              <a:latin typeface="Calibri" panose="020F0502020204030204" pitchFamily="34" charset="0"/>
              <a:cs typeface="Calibri" panose="020F0502020204030204" pitchFamily="34" charset="0"/>
            </a:endParaRPr>
          </a:p>
          <a:p>
            <a:r>
              <a:rPr lang="en-US" sz="2400" i="1" dirty="0">
                <a:latin typeface="Calibri" panose="020F0502020204030204" pitchFamily="34" charset="0"/>
                <a:cs typeface="Calibri" panose="020F0502020204030204" pitchFamily="34" charset="0"/>
              </a:rPr>
              <a:t>By the demise of Mr. James Dawson,</a:t>
            </a:r>
          </a:p>
          <a:p>
            <a:r>
              <a:rPr lang="en-US" sz="2400" i="1" dirty="0">
                <a:latin typeface="Calibri" panose="020F0502020204030204" pitchFamily="34" charset="0"/>
                <a:cs typeface="Calibri" panose="020F0502020204030204" pitchFamily="34" charset="0"/>
              </a:rPr>
              <a:t>which occurred in Camperdown…</a:t>
            </a:r>
          </a:p>
          <a:p>
            <a:r>
              <a:rPr lang="en-US" sz="2400" i="1" dirty="0">
                <a:latin typeface="Calibri" panose="020F0502020204030204" pitchFamily="34" charset="0"/>
                <a:cs typeface="Calibri" panose="020F0502020204030204" pitchFamily="34" charset="0"/>
              </a:rPr>
              <a:t>Victoria loses one of her oldest </a:t>
            </a:r>
          </a:p>
          <a:p>
            <a:r>
              <a:rPr lang="en-US" sz="2400" i="1" dirty="0">
                <a:latin typeface="Calibri" panose="020F0502020204030204" pitchFamily="34" charset="0"/>
                <a:cs typeface="Calibri" panose="020F0502020204030204" pitchFamily="34" charset="0"/>
              </a:rPr>
              <a:t>residents… The appointment of </a:t>
            </a:r>
          </a:p>
          <a:p>
            <a:r>
              <a:rPr lang="en-US" sz="2400" i="1" dirty="0">
                <a:latin typeface="Calibri" panose="020F0502020204030204" pitchFamily="34" charset="0"/>
                <a:cs typeface="Calibri" panose="020F0502020204030204" pitchFamily="34" charset="0"/>
              </a:rPr>
              <a:t>Protector of Aborigines was </a:t>
            </a:r>
          </a:p>
          <a:p>
            <a:r>
              <a:rPr lang="en-US" sz="2400" i="1" dirty="0">
                <a:latin typeface="Calibri" panose="020F0502020204030204" pitchFamily="34" charset="0"/>
                <a:cs typeface="Calibri" panose="020F0502020204030204" pitchFamily="34" charset="0"/>
              </a:rPr>
              <a:t>conferred upon Mr. Dawson, </a:t>
            </a:r>
          </a:p>
          <a:p>
            <a:r>
              <a:rPr lang="en-US" sz="2400" i="1" dirty="0">
                <a:latin typeface="Calibri" panose="020F0502020204030204" pitchFamily="34" charset="0"/>
                <a:cs typeface="Calibri" panose="020F0502020204030204" pitchFamily="34" charset="0"/>
              </a:rPr>
              <a:t>and a better friend to the natives </a:t>
            </a:r>
          </a:p>
          <a:p>
            <a:r>
              <a:rPr lang="en-US" sz="2400" i="1" dirty="0">
                <a:latin typeface="Calibri" panose="020F0502020204030204" pitchFamily="34" charset="0"/>
                <a:cs typeface="Calibri" panose="020F0502020204030204" pitchFamily="34" charset="0"/>
              </a:rPr>
              <a:t>it would have been impossible </a:t>
            </a:r>
          </a:p>
          <a:p>
            <a:r>
              <a:rPr lang="en-US" sz="2400" i="1" dirty="0">
                <a:latin typeface="Calibri" panose="020F0502020204030204" pitchFamily="34" charset="0"/>
                <a:cs typeface="Calibri" panose="020F0502020204030204" pitchFamily="34" charset="0"/>
              </a:rPr>
              <a:t>to find.</a:t>
            </a:r>
          </a:p>
          <a:p>
            <a:endParaRPr lang="en-US" sz="2400" dirty="0">
              <a:latin typeface="Calibri" panose="020F0502020204030204" pitchFamily="34" charset="0"/>
              <a:cs typeface="Calibri" panose="020F0502020204030204" pitchFamily="34" charset="0"/>
            </a:endParaRPr>
          </a:p>
          <a:p>
            <a:endParaRPr lang="en-US" sz="2400" dirty="0"/>
          </a:p>
        </p:txBody>
      </p:sp>
      <p:sp>
        <p:nvSpPr>
          <p:cNvPr id="10" name="TextBox 9">
            <a:extLst>
              <a:ext uri="{FF2B5EF4-FFF2-40B4-BE49-F238E27FC236}">
                <a16:creationId xmlns:a16="http://schemas.microsoft.com/office/drawing/2014/main" id="{4EAB04B5-C118-5113-BE65-956C433AB120}"/>
              </a:ext>
            </a:extLst>
          </p:cNvPr>
          <p:cNvSpPr txBox="1"/>
          <p:nvPr/>
        </p:nvSpPr>
        <p:spPr>
          <a:xfrm>
            <a:off x="597278" y="1190369"/>
            <a:ext cx="3982847" cy="3416320"/>
          </a:xfrm>
          <a:prstGeom prst="rect">
            <a:avLst/>
          </a:prstGeom>
          <a:noFill/>
        </p:spPr>
        <p:txBody>
          <a:bodyPr wrap="square" rtlCol="0">
            <a:spAutoFit/>
          </a:bodyPr>
          <a:lstStyle/>
          <a:p>
            <a:pPr algn="l"/>
            <a:r>
              <a:rPr lang="en-GB" sz="2400" dirty="0">
                <a:latin typeface="Calibri" panose="020F0502020204030204" pitchFamily="34" charset="0"/>
                <a:cs typeface="Calibri" panose="020F0502020204030204" pitchFamily="34" charset="0"/>
              </a:rPr>
              <a:t>Look at the </a:t>
            </a:r>
            <a:r>
              <a:rPr lang="en-GB" sz="2400" b="1" dirty="0">
                <a:latin typeface="Calibri" panose="020F0502020204030204" pitchFamily="34" charset="0"/>
                <a:cs typeface="Calibri" panose="020F0502020204030204" pitchFamily="34" charset="0"/>
              </a:rPr>
              <a:t>Obituary</a:t>
            </a:r>
            <a:r>
              <a:rPr lang="en-GB" sz="2400" dirty="0">
                <a:latin typeface="Calibri" panose="020F0502020204030204" pitchFamily="34" charset="0"/>
                <a:cs typeface="Calibri" panose="020F0502020204030204" pitchFamily="34" charset="0"/>
              </a:rPr>
              <a:t> on the right.</a:t>
            </a:r>
          </a:p>
          <a:p>
            <a:pPr algn="l"/>
            <a:endParaRPr lang="en-GB" sz="2400" dirty="0">
              <a:latin typeface="Calibri" panose="020F0502020204030204" pitchFamily="34" charset="0"/>
              <a:cs typeface="Calibri" panose="020F0502020204030204" pitchFamily="34" charset="0"/>
            </a:endParaRPr>
          </a:p>
          <a:p>
            <a:pPr algn="l"/>
            <a:r>
              <a:rPr lang="en-GB" sz="2400" dirty="0">
                <a:latin typeface="Calibri" panose="020F0502020204030204" pitchFamily="34" charset="0"/>
                <a:cs typeface="Calibri" panose="020F0502020204030204" pitchFamily="34" charset="0"/>
              </a:rPr>
              <a:t>Summarise what it says about James Dawson:</a:t>
            </a:r>
          </a:p>
          <a:p>
            <a:endParaRPr lang="en-GB" sz="2400" dirty="0">
              <a:latin typeface="Calibri" panose="020F0502020204030204" pitchFamily="34" charset="0"/>
              <a:cs typeface="Calibri" panose="020F0502020204030204" pitchFamily="34" charset="0"/>
            </a:endParaRPr>
          </a:p>
          <a:p>
            <a:pPr algn="l"/>
            <a:r>
              <a:rPr lang="en-GB" sz="2400" i="1" dirty="0">
                <a:latin typeface="Calibri" panose="020F0502020204030204" pitchFamily="34" charset="0"/>
                <a:cs typeface="Calibri" panose="020F0502020204030204" pitchFamily="34" charset="0"/>
              </a:rPr>
              <a:t>This obituary says that…</a:t>
            </a:r>
          </a:p>
          <a:p>
            <a:pPr algn="l"/>
            <a:r>
              <a:rPr lang="en-GB" sz="2400" i="1" dirty="0">
                <a:latin typeface="Calibri" panose="020F0502020204030204" pitchFamily="34" charset="0"/>
                <a:cs typeface="Calibri" panose="020F0502020204030204" pitchFamily="34" charset="0"/>
              </a:rPr>
              <a:t>This tells us that he was…</a:t>
            </a:r>
          </a:p>
          <a:p>
            <a:endParaRPr lang="en-US" sz="2400" dirty="0"/>
          </a:p>
        </p:txBody>
      </p:sp>
    </p:spTree>
    <p:extLst>
      <p:ext uri="{BB962C8B-B14F-4D97-AF65-F5344CB8AC3E}">
        <p14:creationId xmlns:p14="http://schemas.microsoft.com/office/powerpoint/2010/main" val="1759043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8C1B367-5E89-7DB4-71DD-92C6AD9F0251}"/>
              </a:ext>
            </a:extLst>
          </p:cNvPr>
          <p:cNvSpPr/>
          <p:nvPr/>
        </p:nvSpPr>
        <p:spPr>
          <a:xfrm>
            <a:off x="9778" y="22828"/>
            <a:ext cx="11179590" cy="400110"/>
          </a:xfrm>
          <a:prstGeom prst="rect">
            <a:avLst/>
          </a:prstGeom>
        </p:spPr>
        <p:txBody>
          <a:bodyPr wrap="square">
            <a:spAutoFit/>
          </a:bodyPr>
          <a:lstStyle/>
          <a:p>
            <a:r>
              <a:rPr lang="en-GB" sz="2000" b="1" dirty="0">
                <a:latin typeface="Calibri" panose="020F0502020204030204" pitchFamily="34" charset="0"/>
                <a:cs typeface="Calibri" panose="020F0502020204030204" pitchFamily="34" charset="0"/>
              </a:rPr>
              <a:t>What does Dawson’s report reveal to us about colonial attitudes towards the Aboriginal peoples?</a:t>
            </a:r>
          </a:p>
        </p:txBody>
      </p:sp>
      <p:sp>
        <p:nvSpPr>
          <p:cNvPr id="5" name="TextBox 4">
            <a:extLst>
              <a:ext uri="{FF2B5EF4-FFF2-40B4-BE49-F238E27FC236}">
                <a16:creationId xmlns:a16="http://schemas.microsoft.com/office/drawing/2014/main" id="{04A516DC-2B55-52EF-9BC2-3994DDADD798}"/>
              </a:ext>
            </a:extLst>
          </p:cNvPr>
          <p:cNvSpPr txBox="1"/>
          <p:nvPr/>
        </p:nvSpPr>
        <p:spPr>
          <a:xfrm>
            <a:off x="2303711" y="618122"/>
            <a:ext cx="7396494" cy="923330"/>
          </a:xfrm>
          <a:prstGeom prst="rect">
            <a:avLst/>
          </a:prstGeom>
          <a:noFill/>
          <a:ln>
            <a:solidFill>
              <a:schemeClr val="tx1"/>
            </a:solidFill>
          </a:ln>
        </p:spPr>
        <p:txBody>
          <a:bodyPr wrap="square" rtlCol="0">
            <a:spAutoFit/>
          </a:bodyPr>
          <a:lstStyle/>
          <a:p>
            <a:r>
              <a:rPr lang="en-GB" b="1" u="sng" dirty="0">
                <a:latin typeface="Calibri" panose="020F0502020204030204" pitchFamily="34" charset="0"/>
                <a:cs typeface="Calibri" panose="020F0502020204030204" pitchFamily="34" charset="0"/>
              </a:rPr>
              <a:t>Summary of James Dawson</a:t>
            </a:r>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12FF6220-A9ED-F132-F4B5-03795E4761EB}"/>
              </a:ext>
            </a:extLst>
          </p:cNvPr>
          <p:cNvSpPr txBox="1"/>
          <p:nvPr/>
        </p:nvSpPr>
        <p:spPr>
          <a:xfrm>
            <a:off x="10057753" y="639099"/>
            <a:ext cx="1305930" cy="764568"/>
          </a:xfrm>
          <a:prstGeom prst="rect">
            <a:avLst/>
          </a:prstGeom>
          <a:noFill/>
          <a:ln>
            <a:solidFill>
              <a:schemeClr val="tx1"/>
            </a:solidFill>
          </a:ln>
        </p:spPr>
        <p:txBody>
          <a:bodyPr wrap="square" rtlCol="0">
            <a:spAutoFit/>
          </a:bodyPr>
          <a:lstStyle/>
          <a:p>
            <a:r>
              <a:rPr lang="en-GB" sz="1100" dirty="0">
                <a:latin typeface="Calibri" panose="020F0502020204030204" pitchFamily="34" charset="0"/>
                <a:cs typeface="Calibri" panose="020F0502020204030204" pitchFamily="34" charset="0"/>
              </a:rPr>
              <a:t>THE QUESTION IS ASKING ME TO…</a:t>
            </a:r>
          </a:p>
          <a:p>
            <a:endParaRPr lang="en-GB" sz="1100" dirty="0">
              <a:latin typeface="Calibri" panose="020F0502020204030204" pitchFamily="34" charset="0"/>
              <a:cs typeface="Calibri" panose="020F0502020204030204" pitchFamily="34" charset="0"/>
            </a:endParaRPr>
          </a:p>
          <a:p>
            <a:endParaRPr lang="en-GB" sz="1100"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D1CDE88F-FD82-5295-9FB8-B9C0184972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246" y="525085"/>
            <a:ext cx="745133" cy="1202374"/>
          </a:xfrm>
          <a:prstGeom prst="rect">
            <a:avLst/>
          </a:prstGeom>
        </p:spPr>
      </p:pic>
      <p:pic>
        <p:nvPicPr>
          <p:cNvPr id="8" name="Picture 7">
            <a:extLst>
              <a:ext uri="{FF2B5EF4-FFF2-40B4-BE49-F238E27FC236}">
                <a16:creationId xmlns:a16="http://schemas.microsoft.com/office/drawing/2014/main" id="{6C71C231-1BF2-8F60-3D70-E0D0040815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7901" y="557340"/>
            <a:ext cx="751876" cy="1063824"/>
          </a:xfrm>
          <a:prstGeom prst="rect">
            <a:avLst/>
          </a:prstGeom>
        </p:spPr>
      </p:pic>
      <p:sp>
        <p:nvSpPr>
          <p:cNvPr id="9" name="TextBox 8">
            <a:extLst>
              <a:ext uri="{FF2B5EF4-FFF2-40B4-BE49-F238E27FC236}">
                <a16:creationId xmlns:a16="http://schemas.microsoft.com/office/drawing/2014/main" id="{184752B1-6B46-1E66-80E8-2001C81D0DA7}"/>
              </a:ext>
            </a:extLst>
          </p:cNvPr>
          <p:cNvSpPr txBox="1"/>
          <p:nvPr/>
        </p:nvSpPr>
        <p:spPr>
          <a:xfrm>
            <a:off x="106246" y="1786502"/>
            <a:ext cx="2197465" cy="932628"/>
          </a:xfrm>
          <a:prstGeom prst="rect">
            <a:avLst/>
          </a:prstGeom>
          <a:noFill/>
        </p:spPr>
        <p:txBody>
          <a:bodyPr wrap="square" rtlCol="0">
            <a:spAutoFit/>
          </a:bodyPr>
          <a:lstStyle/>
          <a:p>
            <a:r>
              <a:rPr lang="en-GB" sz="1100" i="1" dirty="0">
                <a:latin typeface="Calibri" panose="020F0502020204030204" pitchFamily="34" charset="0"/>
                <a:cs typeface="Calibri" panose="020F0502020204030204" pitchFamily="34" charset="0"/>
              </a:rPr>
              <a:t>Extracts from James Dawson’s Australian Aborigines: the languages and customs of several tribes of Aborigines in the Western district of Victoria, 1881</a:t>
            </a:r>
          </a:p>
        </p:txBody>
      </p:sp>
      <p:pic>
        <p:nvPicPr>
          <p:cNvPr id="10" name="Picture 9">
            <a:extLst>
              <a:ext uri="{FF2B5EF4-FFF2-40B4-BE49-F238E27FC236}">
                <a16:creationId xmlns:a16="http://schemas.microsoft.com/office/drawing/2014/main" id="{B9D96EA3-AB9D-3068-549A-ACBEEE5290B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026913" y="1621164"/>
            <a:ext cx="1351826" cy="1081460"/>
          </a:xfrm>
          <a:prstGeom prst="rect">
            <a:avLst/>
          </a:prstGeom>
        </p:spPr>
      </p:pic>
      <p:sp>
        <p:nvSpPr>
          <p:cNvPr id="11" name="Right Arrow 10">
            <a:extLst>
              <a:ext uri="{FF2B5EF4-FFF2-40B4-BE49-F238E27FC236}">
                <a16:creationId xmlns:a16="http://schemas.microsoft.com/office/drawing/2014/main" id="{03DAE354-28E5-9A33-FBF9-077B6FB9398C}"/>
              </a:ext>
            </a:extLst>
          </p:cNvPr>
          <p:cNvSpPr/>
          <p:nvPr/>
        </p:nvSpPr>
        <p:spPr>
          <a:xfrm>
            <a:off x="2491796" y="2083921"/>
            <a:ext cx="320200" cy="27182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92"/>
          </a:p>
        </p:txBody>
      </p:sp>
      <p:graphicFrame>
        <p:nvGraphicFramePr>
          <p:cNvPr id="12" name="Table 11">
            <a:extLst>
              <a:ext uri="{FF2B5EF4-FFF2-40B4-BE49-F238E27FC236}">
                <a16:creationId xmlns:a16="http://schemas.microsoft.com/office/drawing/2014/main" id="{C7DAB0BC-6B93-AC8A-BBCE-A827B6DDA1D8}"/>
              </a:ext>
            </a:extLst>
          </p:cNvPr>
          <p:cNvGraphicFramePr>
            <a:graphicFrameLocks noGrp="1"/>
          </p:cNvGraphicFramePr>
          <p:nvPr/>
        </p:nvGraphicFramePr>
        <p:xfrm>
          <a:off x="3138704" y="1811146"/>
          <a:ext cx="6561500" cy="891477"/>
        </p:xfrm>
        <a:graphic>
          <a:graphicData uri="http://schemas.openxmlformats.org/drawingml/2006/table">
            <a:tbl>
              <a:tblPr firstRow="1" bandRow="1">
                <a:tableStyleId>{5940675A-B579-460E-94D1-54222C63F5DA}</a:tableStyleId>
              </a:tblPr>
              <a:tblGrid>
                <a:gridCol w="1176977">
                  <a:extLst>
                    <a:ext uri="{9D8B030D-6E8A-4147-A177-3AD203B41FA5}">
                      <a16:colId xmlns:a16="http://schemas.microsoft.com/office/drawing/2014/main" val="675413238"/>
                    </a:ext>
                  </a:extLst>
                </a:gridCol>
                <a:gridCol w="5384523">
                  <a:extLst>
                    <a:ext uri="{9D8B030D-6E8A-4147-A177-3AD203B41FA5}">
                      <a16:colId xmlns:a16="http://schemas.microsoft.com/office/drawing/2014/main" val="3317968787"/>
                    </a:ext>
                  </a:extLst>
                </a:gridCol>
              </a:tblGrid>
              <a:tr h="297159">
                <a:tc>
                  <a:txBody>
                    <a:bodyPr/>
                    <a:lstStyle/>
                    <a:p>
                      <a:r>
                        <a:rPr lang="en-GB" sz="1500">
                          <a:latin typeface="Calibri" panose="020F0502020204030204" pitchFamily="34" charset="0"/>
                          <a:cs typeface="Calibri" panose="020F0502020204030204" pitchFamily="34" charset="0"/>
                        </a:rPr>
                        <a:t>Timing</a:t>
                      </a:r>
                    </a:p>
                  </a:txBody>
                  <a:tcPr marL="55449" marR="55449" marT="27725" marB="27725">
                    <a:solidFill>
                      <a:srgbClr val="EDEAEF"/>
                    </a:solidFill>
                  </a:tcPr>
                </a:tc>
                <a:tc>
                  <a:txBody>
                    <a:bodyPr/>
                    <a:lstStyle/>
                    <a:p>
                      <a:endParaRPr lang="en-GB" sz="15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2981568814"/>
                  </a:ext>
                </a:extLst>
              </a:tr>
              <a:tr h="297159">
                <a:tc>
                  <a:txBody>
                    <a:bodyPr/>
                    <a:lstStyle/>
                    <a:p>
                      <a:r>
                        <a:rPr lang="en-GB" sz="1500">
                          <a:latin typeface="Calibri" panose="020F0502020204030204" pitchFamily="34" charset="0"/>
                          <a:cs typeface="Calibri" panose="020F0502020204030204" pitchFamily="34" charset="0"/>
                        </a:rPr>
                        <a:t>Type</a:t>
                      </a:r>
                    </a:p>
                  </a:txBody>
                  <a:tcPr marL="55449" marR="55449" marT="27725" marB="27725">
                    <a:solidFill>
                      <a:srgbClr val="EDEAEF"/>
                    </a:solidFill>
                  </a:tcPr>
                </a:tc>
                <a:tc>
                  <a:txBody>
                    <a:bodyPr/>
                    <a:lstStyle/>
                    <a:p>
                      <a:endParaRPr lang="en-GB" sz="15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3419178275"/>
                  </a:ext>
                </a:extLst>
              </a:tr>
              <a:tr h="297159">
                <a:tc>
                  <a:txBody>
                    <a:bodyPr/>
                    <a:lstStyle/>
                    <a:p>
                      <a:r>
                        <a:rPr lang="en-GB" sz="1500">
                          <a:latin typeface="Calibri" panose="020F0502020204030204" pitchFamily="34" charset="0"/>
                          <a:cs typeface="Calibri" panose="020F0502020204030204" pitchFamily="34" charset="0"/>
                        </a:rPr>
                        <a:t>Author</a:t>
                      </a:r>
                    </a:p>
                  </a:txBody>
                  <a:tcPr marL="55449" marR="55449" marT="27725" marB="27725">
                    <a:solidFill>
                      <a:srgbClr val="EDEAEF"/>
                    </a:solidFill>
                  </a:tcPr>
                </a:tc>
                <a:tc>
                  <a:txBody>
                    <a:bodyPr/>
                    <a:lstStyle/>
                    <a:p>
                      <a:endParaRPr lang="en-GB" sz="1500" dirty="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931423948"/>
                  </a:ext>
                </a:extLst>
              </a:tr>
            </a:tbl>
          </a:graphicData>
        </a:graphic>
      </p:graphicFrame>
      <p:graphicFrame>
        <p:nvGraphicFramePr>
          <p:cNvPr id="13" name="Table 12">
            <a:extLst>
              <a:ext uri="{FF2B5EF4-FFF2-40B4-BE49-F238E27FC236}">
                <a16:creationId xmlns:a16="http://schemas.microsoft.com/office/drawing/2014/main" id="{1751BF24-56BD-69A0-887F-73BA0521F79E}"/>
              </a:ext>
            </a:extLst>
          </p:cNvPr>
          <p:cNvGraphicFramePr>
            <a:graphicFrameLocks noGrp="1"/>
          </p:cNvGraphicFramePr>
          <p:nvPr/>
        </p:nvGraphicFramePr>
        <p:xfrm>
          <a:off x="63888" y="2874507"/>
          <a:ext cx="12085327" cy="3950829"/>
        </p:xfrm>
        <a:graphic>
          <a:graphicData uri="http://schemas.openxmlformats.org/drawingml/2006/table">
            <a:tbl>
              <a:tblPr firstRow="1" bandRow="1">
                <a:tableStyleId>{5940675A-B579-460E-94D1-54222C63F5DA}</a:tableStyleId>
              </a:tblPr>
              <a:tblGrid>
                <a:gridCol w="5158534">
                  <a:extLst>
                    <a:ext uri="{9D8B030D-6E8A-4147-A177-3AD203B41FA5}">
                      <a16:colId xmlns:a16="http://schemas.microsoft.com/office/drawing/2014/main" val="974416061"/>
                    </a:ext>
                  </a:extLst>
                </a:gridCol>
                <a:gridCol w="3403566">
                  <a:extLst>
                    <a:ext uri="{9D8B030D-6E8A-4147-A177-3AD203B41FA5}">
                      <a16:colId xmlns:a16="http://schemas.microsoft.com/office/drawing/2014/main" val="3326372364"/>
                    </a:ext>
                  </a:extLst>
                </a:gridCol>
                <a:gridCol w="3523227">
                  <a:extLst>
                    <a:ext uri="{9D8B030D-6E8A-4147-A177-3AD203B41FA5}">
                      <a16:colId xmlns:a16="http://schemas.microsoft.com/office/drawing/2014/main" val="3311083690"/>
                    </a:ext>
                  </a:extLst>
                </a:gridCol>
              </a:tblGrid>
              <a:tr h="388145">
                <a:tc>
                  <a:txBody>
                    <a:bodyPr/>
                    <a:lstStyle/>
                    <a:p>
                      <a:r>
                        <a:rPr lang="en-GB" sz="1100" b="1" dirty="0">
                          <a:latin typeface="Calibri" panose="020F0502020204030204" pitchFamily="34" charset="0"/>
                          <a:cs typeface="Calibri" panose="020F0502020204030204" pitchFamily="34" charset="0"/>
                        </a:rPr>
                        <a:t>Source Content</a:t>
                      </a:r>
                    </a:p>
                  </a:txBody>
                  <a:tcPr marL="55449" marR="55449" marT="27725" marB="27725">
                    <a:solidFill>
                      <a:srgbClr val="EDEAEF"/>
                    </a:solidFill>
                  </a:tcPr>
                </a:tc>
                <a:tc>
                  <a:txBody>
                    <a:bodyPr/>
                    <a:lstStyle/>
                    <a:p>
                      <a:r>
                        <a:rPr lang="en-GB" sz="1100" b="1" dirty="0">
                          <a:latin typeface="Calibri" panose="020F0502020204030204" pitchFamily="34" charset="0"/>
                          <a:cs typeface="Calibri" panose="020F0502020204030204" pitchFamily="34" charset="0"/>
                        </a:rPr>
                        <a:t>Put into your own words (interpret what this means)</a:t>
                      </a:r>
                    </a:p>
                  </a:txBody>
                  <a:tcPr marL="55449" marR="55449" marT="27725" marB="27725">
                    <a:solidFill>
                      <a:srgbClr val="EDEAEF"/>
                    </a:solidFill>
                  </a:tcPr>
                </a:tc>
                <a:tc>
                  <a:txBody>
                    <a:bodyPr/>
                    <a:lstStyle/>
                    <a:p>
                      <a:r>
                        <a:rPr lang="en-GB" sz="1100" b="1" dirty="0">
                          <a:latin typeface="Calibri" panose="020F0502020204030204" pitchFamily="34" charset="0"/>
                          <a:cs typeface="Calibri" panose="020F0502020204030204" pitchFamily="34" charset="0"/>
                        </a:rPr>
                        <a:t>What does this REVEAL to us about attitudes towards Aboriginal people</a:t>
                      </a:r>
                    </a:p>
                  </a:txBody>
                  <a:tcPr marL="55449" marR="55449" marT="27725" marB="27725">
                    <a:solidFill>
                      <a:srgbClr val="EDEAEF"/>
                    </a:solidFill>
                  </a:tcPr>
                </a:tc>
                <a:extLst>
                  <a:ext uri="{0D108BD9-81ED-4DB2-BD59-A6C34878D82A}">
                    <a16:rowId xmlns:a16="http://schemas.microsoft.com/office/drawing/2014/main" val="3638930784"/>
                  </a:ext>
                </a:extLst>
              </a:tr>
              <a:tr h="554493">
                <a:tc>
                  <a:txBody>
                    <a:bodyPr/>
                    <a:lstStyle/>
                    <a:p>
                      <a:r>
                        <a:rPr lang="en-GB" sz="1100" dirty="0">
                          <a:latin typeface="Calibri" panose="020F0502020204030204" pitchFamily="34" charset="0"/>
                          <a:cs typeface="Calibri" panose="020F0502020204030204" pitchFamily="34" charset="0"/>
                        </a:rPr>
                        <a:t>Great care has been taken in this work not to state anything on the word of a white person; and, in obtaining information from the aborigines, suggestive or leading questions have been avoided as much as possible</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2910056586"/>
                  </a:ext>
                </a:extLst>
              </a:tr>
              <a:tr h="554493">
                <a:tc>
                  <a:txBody>
                    <a:bodyPr/>
                    <a:lstStyle/>
                    <a:p>
                      <a:r>
                        <a:rPr lang="en-GB" sz="1100" dirty="0">
                          <a:latin typeface="Calibri" panose="020F0502020204030204" pitchFamily="34" charset="0"/>
                          <a:cs typeface="Calibri" panose="020F0502020204030204" pitchFamily="34" charset="0"/>
                        </a:rPr>
                        <a:t>All information contained in this book has been obtained from the united testimony of several very intelligent aborigines, and every word was approved of by them before being written down</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3601225839"/>
                  </a:ext>
                </a:extLst>
              </a:tr>
              <a:tr h="768249">
                <a:tc>
                  <a:txBody>
                    <a:bodyPr/>
                    <a:lstStyle/>
                    <a:p>
                      <a:r>
                        <a:rPr lang="en-GB" sz="1100" dirty="0">
                          <a:latin typeface="Calibri" panose="020F0502020204030204" pitchFamily="34" charset="0"/>
                          <a:cs typeface="Calibri" panose="020F0502020204030204" pitchFamily="34" charset="0"/>
                        </a:rPr>
                        <a:t>I found my previous good opinion of the natives fell far short of their merits. Their general information and knowledge of several distinct dialects – in some instances four, besides fair English – gratified as well as surprised me, and naturally suggested a comparison between them and the lower classes of white men</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986237384"/>
                  </a:ext>
                </a:extLst>
              </a:tr>
              <a:tr h="554493">
                <a:tc>
                  <a:txBody>
                    <a:bodyPr/>
                    <a:lstStyle/>
                    <a:p>
                      <a:r>
                        <a:rPr lang="en-GB" sz="1100" dirty="0">
                          <a:latin typeface="Calibri" panose="020F0502020204030204" pitchFamily="34" charset="0"/>
                          <a:cs typeface="Calibri" panose="020F0502020204030204" pitchFamily="34" charset="0"/>
                        </a:rPr>
                        <a:t>Indeed, it is very questionable if even those who belong to what is called the middle class, notwithstanding their advantages of education, know as much of their own laws, of natural history… as the aborigines;</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664031444"/>
                  </a:ext>
                </a:extLst>
              </a:tr>
              <a:tr h="554493">
                <a:tc>
                  <a:txBody>
                    <a:bodyPr/>
                    <a:lstStyle/>
                    <a:p>
                      <a:r>
                        <a:rPr lang="en-GB" sz="1100">
                          <a:latin typeface="Calibri" panose="020F0502020204030204" pitchFamily="34" charset="0"/>
                          <a:cs typeface="Calibri" panose="020F0502020204030204" pitchFamily="34" charset="0"/>
                        </a:rPr>
                        <a:t>It must be borne in mind, also, that many of their present vices were introduced by the white man, whose contact with them has increased their degradation, and will no doubt ultimately lead to their extinction</a:t>
                      </a: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656010899"/>
                  </a:ext>
                </a:extLst>
              </a:tr>
              <a:tr h="554493">
                <a:tc>
                  <a:txBody>
                    <a:bodyPr/>
                    <a:lstStyle/>
                    <a:p>
                      <a:r>
                        <a:rPr lang="en-GB" sz="1100" dirty="0">
                          <a:latin typeface="Calibri" panose="020F0502020204030204" pitchFamily="34" charset="0"/>
                          <a:cs typeface="Calibri" panose="020F0502020204030204" pitchFamily="34" charset="0"/>
                        </a:rPr>
                        <a:t>In censuring customs and practices which we may regard as repugnant to our notions and usages, we should bear in mind that these may appear right and virtuous from the stand point of the aborigines</a:t>
                      </a: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994997779"/>
                  </a:ext>
                </a:extLst>
              </a:tr>
            </a:tbl>
          </a:graphicData>
        </a:graphic>
      </p:graphicFrame>
    </p:spTree>
    <p:extLst>
      <p:ext uri="{BB962C8B-B14F-4D97-AF65-F5344CB8AC3E}">
        <p14:creationId xmlns:p14="http://schemas.microsoft.com/office/powerpoint/2010/main" val="4170328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5B92E7-998D-FD88-B876-6E6574266903}"/>
              </a:ext>
            </a:extLst>
          </p:cNvPr>
          <p:cNvSpPr>
            <a:spLocks noGrp="1"/>
          </p:cNvSpPr>
          <p:nvPr>
            <p:ph type="body" sz="quarter" idx="10"/>
          </p:nvPr>
        </p:nvSpPr>
        <p:spPr>
          <a:xfrm>
            <a:off x="587917" y="-20709"/>
            <a:ext cx="10775047" cy="993467"/>
          </a:xfrm>
        </p:spPr>
        <p:txBody>
          <a:bodyPr>
            <a:normAutofit/>
          </a:bodyPr>
          <a:lstStyle/>
          <a:p>
            <a:r>
              <a:rPr lang="en-GB" sz="2668" b="1" dirty="0">
                <a:latin typeface="Calibri" panose="020F0502020204030204" pitchFamily="34" charset="0"/>
                <a:cs typeface="Calibri" panose="020F0502020204030204" pitchFamily="34" charset="0"/>
              </a:rPr>
              <a:t>What does </a:t>
            </a:r>
            <a:r>
              <a:rPr lang="en-GB" sz="2800" b="1" dirty="0">
                <a:latin typeface="Calibri" panose="020F0502020204030204" pitchFamily="34" charset="0"/>
                <a:cs typeface="Calibri" panose="020F0502020204030204" pitchFamily="34" charset="0"/>
              </a:rPr>
              <a:t>James</a:t>
            </a:r>
            <a:r>
              <a:rPr lang="en-GB" sz="2668" b="1" dirty="0">
                <a:latin typeface="Calibri" panose="020F0502020204030204" pitchFamily="34" charset="0"/>
                <a:cs typeface="Calibri" panose="020F0502020204030204" pitchFamily="34" charset="0"/>
              </a:rPr>
              <a:t> Dawson’s report reveal about colonial attitudes towards Aboriginal peoples?</a:t>
            </a:r>
          </a:p>
          <a:p>
            <a:pPr algn="ctr"/>
            <a:endParaRPr lang="en-GB" sz="2668" b="1" dirty="0">
              <a:latin typeface="Calibri" panose="020F0502020204030204" pitchFamily="34" charset="0"/>
              <a:cs typeface="Calibri" panose="020F0502020204030204" pitchFamily="34" charset="0"/>
            </a:endParaRPr>
          </a:p>
          <a:p>
            <a:pPr algn="ctr"/>
            <a:endParaRPr lang="en-GB" sz="2668" b="1"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93133212-CE21-D396-085D-486F6F82EE68}"/>
              </a:ext>
            </a:extLst>
          </p:cNvPr>
          <p:cNvSpPr>
            <a:spLocks noGrp="1"/>
          </p:cNvSpPr>
          <p:nvPr>
            <p:ph type="body" sz="quarter" idx="12"/>
          </p:nvPr>
        </p:nvSpPr>
        <p:spPr>
          <a:xfrm>
            <a:off x="661549" y="2181391"/>
            <a:ext cx="4972374" cy="3789035"/>
          </a:xfrm>
        </p:spPr>
        <p:txBody>
          <a:bodyPr/>
          <a:lstStyle/>
          <a:p>
            <a:pPr marL="450525" indent="-450525">
              <a:buFont typeface="+mj-lt"/>
              <a:buAutoNum type="arabicPeriod"/>
            </a:pPr>
            <a:r>
              <a:rPr lang="en-GB" dirty="0">
                <a:latin typeface="Calibri" panose="020F0502020204030204" pitchFamily="34" charset="0"/>
                <a:cs typeface="Calibri" panose="020F0502020204030204" pitchFamily="34" charset="0"/>
              </a:rPr>
              <a:t>The role of James Dawson in the colonisation of Australia.</a:t>
            </a:r>
          </a:p>
          <a:p>
            <a:pPr marL="450525" indent="-450525">
              <a:buFont typeface="+mj-lt"/>
              <a:buAutoNum type="arabicPeriod"/>
            </a:pPr>
            <a:r>
              <a:rPr lang="en-GB" dirty="0">
                <a:latin typeface="Calibri" panose="020F0502020204030204" pitchFamily="34" charset="0"/>
                <a:cs typeface="Calibri" panose="020F0502020204030204" pitchFamily="34" charset="0"/>
              </a:rPr>
              <a:t>The importance of primary sources in investigating the past.</a:t>
            </a:r>
          </a:p>
          <a:p>
            <a:pPr marL="450525" indent="-450525">
              <a:buFont typeface="+mj-lt"/>
              <a:buAutoNum type="arabicPeriod"/>
            </a:pPr>
            <a:r>
              <a:rPr lang="en-GB" dirty="0">
                <a:latin typeface="Calibri" panose="020F0502020204030204" pitchFamily="34" charset="0"/>
                <a:cs typeface="Calibri" panose="020F0502020204030204" pitchFamily="34" charset="0"/>
              </a:rPr>
              <a:t>Different colonial perspectives from the nineteenth century.</a:t>
            </a: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9A375DFC-436A-CE10-9F0F-6FE393F3F064}"/>
              </a:ext>
            </a:extLst>
          </p:cNvPr>
          <p:cNvSpPr>
            <a:spLocks noGrp="1"/>
          </p:cNvSpPr>
          <p:nvPr>
            <p:ph type="body" sz="quarter" idx="13"/>
          </p:nvPr>
        </p:nvSpPr>
        <p:spPr>
          <a:xfrm>
            <a:off x="657698" y="1245851"/>
            <a:ext cx="5123183" cy="657972"/>
          </a:xfrm>
        </p:spPr>
        <p:txBody>
          <a:bodyPr>
            <a:normAutofit/>
          </a:bodyPr>
          <a:lstStyle/>
          <a:p>
            <a:r>
              <a:rPr lang="en-GB" sz="2800" b="1" dirty="0">
                <a:latin typeface="Calibri" panose="020F0502020204030204" pitchFamily="34" charset="0"/>
                <a:cs typeface="Calibri" panose="020F0502020204030204" pitchFamily="34" charset="0"/>
              </a:rPr>
              <a:t>Learning intentions</a:t>
            </a:r>
          </a:p>
        </p:txBody>
      </p:sp>
      <p:sp>
        <p:nvSpPr>
          <p:cNvPr id="6" name="Text Placeholder 5">
            <a:extLst>
              <a:ext uri="{FF2B5EF4-FFF2-40B4-BE49-F238E27FC236}">
                <a16:creationId xmlns:a16="http://schemas.microsoft.com/office/drawing/2014/main" id="{2CE3D34E-3E03-E0CA-290F-6488151852A7}"/>
              </a:ext>
            </a:extLst>
          </p:cNvPr>
          <p:cNvSpPr>
            <a:spLocks noGrp="1"/>
          </p:cNvSpPr>
          <p:nvPr>
            <p:ph type="body" sz="quarter" idx="14"/>
          </p:nvPr>
        </p:nvSpPr>
        <p:spPr>
          <a:xfrm>
            <a:off x="6373246" y="2181391"/>
            <a:ext cx="4972374" cy="3789035"/>
          </a:xfrm>
        </p:spPr>
        <p:txBody>
          <a:bodyPr>
            <a:normAutofit/>
          </a:bodyPr>
          <a:lstStyle/>
          <a:p>
            <a:pPr marL="450525" indent="-450525">
              <a:buFont typeface="+mj-lt"/>
              <a:buAutoNum type="arabicPeriod"/>
            </a:pPr>
            <a:r>
              <a:rPr lang="en-GB" dirty="0">
                <a:latin typeface="Calibri" panose="020F0502020204030204" pitchFamily="34" charset="0"/>
                <a:cs typeface="Calibri" panose="020F0502020204030204" pitchFamily="34" charset="0"/>
              </a:rPr>
              <a:t>I will be able to explain the importance of James Dawson in Australia.</a:t>
            </a:r>
          </a:p>
          <a:p>
            <a:pPr marL="450525" indent="-450525">
              <a:buFont typeface="+mj-lt"/>
              <a:buAutoNum type="arabicPeriod"/>
            </a:pPr>
            <a:r>
              <a:rPr lang="en-GB" dirty="0">
                <a:latin typeface="Calibri" panose="020F0502020204030204" pitchFamily="34" charset="0"/>
                <a:cs typeface="Calibri" panose="020F0502020204030204" pitchFamily="34" charset="0"/>
              </a:rPr>
              <a:t>I will be able to describe some historical nuance regarding attitudes towards Aboriginal peoples.</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7" name="Text Placeholder 6">
            <a:extLst>
              <a:ext uri="{FF2B5EF4-FFF2-40B4-BE49-F238E27FC236}">
                <a16:creationId xmlns:a16="http://schemas.microsoft.com/office/drawing/2014/main" id="{0F9A4BF1-B953-BF50-C93F-6093CF0DBECE}"/>
              </a:ext>
            </a:extLst>
          </p:cNvPr>
          <p:cNvSpPr>
            <a:spLocks noGrp="1"/>
          </p:cNvSpPr>
          <p:nvPr>
            <p:ph type="body" sz="quarter" idx="15"/>
          </p:nvPr>
        </p:nvSpPr>
        <p:spPr>
          <a:xfrm>
            <a:off x="6411121" y="1245851"/>
            <a:ext cx="4862426" cy="657972"/>
          </a:xfrm>
        </p:spPr>
        <p:txBody>
          <a:bodyPr>
            <a:normAutofit/>
          </a:bodyPr>
          <a:lstStyle/>
          <a:p>
            <a:r>
              <a:rPr lang="en-GB" sz="2800" b="1" dirty="0">
                <a:latin typeface="Calibri" panose="020F0502020204030204" pitchFamily="34" charset="0"/>
                <a:cs typeface="Calibri" panose="020F0502020204030204" pitchFamily="34" charset="0"/>
              </a:rPr>
              <a:t>Success criteria</a:t>
            </a:r>
          </a:p>
        </p:txBody>
      </p:sp>
    </p:spTree>
    <p:extLst>
      <p:ext uri="{BB962C8B-B14F-4D97-AF65-F5344CB8AC3E}">
        <p14:creationId xmlns:p14="http://schemas.microsoft.com/office/powerpoint/2010/main" val="1926368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3133212-CE21-D396-085D-486F6F82EE68}"/>
              </a:ext>
            </a:extLst>
          </p:cNvPr>
          <p:cNvSpPr>
            <a:spLocks noGrp="1"/>
          </p:cNvSpPr>
          <p:nvPr>
            <p:ph type="body" sz="quarter" idx="12"/>
          </p:nvPr>
        </p:nvSpPr>
        <p:spPr>
          <a:xfrm>
            <a:off x="661549" y="1118613"/>
            <a:ext cx="5434451" cy="4293226"/>
          </a:xfrm>
        </p:spPr>
        <p:txBody>
          <a:bodyPr/>
          <a:lstStyle/>
          <a:p>
            <a:r>
              <a:rPr lang="en-GB" sz="2400" dirty="0">
                <a:latin typeface="Calibri" panose="020F0502020204030204" pitchFamily="34" charset="0"/>
                <a:cs typeface="Calibri" panose="020F0502020204030204" pitchFamily="34" charset="0"/>
              </a:rPr>
              <a:t>Take 45 seconds to think independently about what the question is asking you do do</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Share with your shoulder partner what the question is asking.</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Make sure you are listening to what your partner has said! Your teacher will pick some students to share your discussions</a:t>
            </a:r>
          </a:p>
          <a:p>
            <a:endParaRPr lang="en-GB" sz="2400" dirty="0">
              <a:latin typeface="Calibri" panose="020F0502020204030204" pitchFamily="34" charset="0"/>
              <a:cs typeface="Calibri" panose="020F0502020204030204" pitchFamily="34" charset="0"/>
            </a:endParaRPr>
          </a:p>
          <a:p>
            <a:endParaRPr lang="en-GB" sz="3200"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9A375DFC-436A-CE10-9F0F-6FE393F3F064}"/>
              </a:ext>
            </a:extLst>
          </p:cNvPr>
          <p:cNvSpPr>
            <a:spLocks noGrp="1"/>
          </p:cNvSpPr>
          <p:nvPr>
            <p:ph type="body" sz="quarter" idx="13"/>
          </p:nvPr>
        </p:nvSpPr>
        <p:spPr>
          <a:xfrm>
            <a:off x="651097" y="9627"/>
            <a:ext cx="10240057" cy="919290"/>
          </a:xfrm>
        </p:spPr>
        <p:txBody>
          <a:bodyPr>
            <a:normAutofit/>
          </a:bodyPr>
          <a:lstStyle/>
          <a:p>
            <a:r>
              <a:rPr lang="en-GB" sz="2800" b="1" dirty="0">
                <a:latin typeface="Calibri" panose="020F0502020204030204" pitchFamily="34" charset="0"/>
                <a:cs typeface="Calibri" panose="020F0502020204030204" pitchFamily="34" charset="0"/>
              </a:rPr>
              <a:t>What does Dawson’s report reveal to us about colonial attitudes towards Aboriginal peoples?</a:t>
            </a:r>
          </a:p>
        </p:txBody>
      </p:sp>
      <p:sp>
        <p:nvSpPr>
          <p:cNvPr id="2" name="Text Placeholder 3">
            <a:extLst>
              <a:ext uri="{FF2B5EF4-FFF2-40B4-BE49-F238E27FC236}">
                <a16:creationId xmlns:a16="http://schemas.microsoft.com/office/drawing/2014/main" id="{21E05155-174C-1860-8547-46A2B4E7C5AF}"/>
              </a:ext>
            </a:extLst>
          </p:cNvPr>
          <p:cNvSpPr txBox="1">
            <a:spLocks/>
          </p:cNvSpPr>
          <p:nvPr/>
        </p:nvSpPr>
        <p:spPr>
          <a:xfrm>
            <a:off x="6604285" y="1134841"/>
            <a:ext cx="5150568" cy="4293226"/>
          </a:xfrm>
          <a:prstGeom prst="rect">
            <a:avLst/>
          </a:prstGeom>
        </p:spPr>
        <p:txBody>
          <a:bodyPr vert="horz" lIns="55449" tIns="27725" rIns="55449" bIns="27725" rtlCol="0">
            <a:noAutofit/>
          </a:bodyPr>
          <a:lstStyle>
            <a:lvl1pPr marL="0" indent="0">
              <a:lnSpc>
                <a:spcPct val="130000"/>
              </a:lnSpc>
              <a:buFont typeface="Arial" panose="020B0604020202020204" pitchFamily="34" charset="0"/>
              <a:buNone/>
              <a:defRPr sz="2400">
                <a:solidFill>
                  <a:srgbClr val="555464"/>
                </a:solidFill>
                <a:latin typeface="Gabarito" pitchFamily="2" charset="77"/>
                <a:ea typeface="+mn-ea"/>
                <a:cs typeface="+mn-cs"/>
              </a:defRPr>
            </a:lvl1pPr>
            <a:lvl2pPr marL="457200" indent="0">
              <a:lnSpc>
                <a:spcPct val="130000"/>
              </a:lnSpc>
              <a:buFont typeface="Arial" panose="020B0604020202020204" pitchFamily="34" charset="0"/>
              <a:buNone/>
              <a:defRPr sz="2400">
                <a:solidFill>
                  <a:srgbClr val="555464"/>
                </a:solidFill>
                <a:latin typeface="Gabarito" pitchFamily="2" charset="77"/>
                <a:ea typeface="+mn-ea"/>
                <a:cs typeface="+mn-cs"/>
              </a:defRPr>
            </a:lvl2pPr>
            <a:lvl3pPr marL="914400" indent="0">
              <a:lnSpc>
                <a:spcPct val="130000"/>
              </a:lnSpc>
              <a:buFont typeface="Arial" panose="020B0604020202020204" pitchFamily="34" charset="0"/>
              <a:buNone/>
              <a:defRPr sz="2400">
                <a:solidFill>
                  <a:srgbClr val="555464"/>
                </a:solidFill>
                <a:latin typeface="Gabarito" pitchFamily="2" charset="77"/>
                <a:ea typeface="+mn-ea"/>
                <a:cs typeface="+mn-cs"/>
              </a:defRPr>
            </a:lvl3pPr>
            <a:lvl4pPr marL="1371600" indent="0">
              <a:lnSpc>
                <a:spcPct val="130000"/>
              </a:lnSpc>
              <a:buFont typeface="Arial" panose="020B0604020202020204" pitchFamily="34" charset="0"/>
              <a:buNone/>
              <a:defRPr sz="2000">
                <a:solidFill>
                  <a:srgbClr val="555464"/>
                </a:solidFill>
                <a:latin typeface="Gabarito" pitchFamily="2" charset="77"/>
                <a:ea typeface="+mn-ea"/>
                <a:cs typeface="+mn-cs"/>
              </a:defRPr>
            </a:lvl4pPr>
            <a:lvl5pPr marL="1828800" indent="0">
              <a:lnSpc>
                <a:spcPct val="130000"/>
              </a:lnSpc>
              <a:buFont typeface="Arial" panose="020B0604020202020204" pitchFamily="34" charset="0"/>
              <a:buNone/>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GB" dirty="0">
                <a:solidFill>
                  <a:schemeClr val="tx1"/>
                </a:solidFill>
                <a:latin typeface="Calibri" panose="020F0502020204030204" pitchFamily="34" charset="0"/>
                <a:cs typeface="Calibri" panose="020F0502020204030204" pitchFamily="34" charset="0"/>
              </a:rPr>
              <a:t>The question asks us to identify what Dawson’s book tells us about how </a:t>
            </a:r>
            <a:r>
              <a:rPr lang="en-GB" b="1" dirty="0">
                <a:solidFill>
                  <a:schemeClr val="tx1"/>
                </a:solidFill>
                <a:latin typeface="Calibri" panose="020F0502020204030204" pitchFamily="34" charset="0"/>
                <a:cs typeface="Calibri" panose="020F0502020204030204" pitchFamily="34" charset="0"/>
              </a:rPr>
              <a:t>settlers</a:t>
            </a:r>
            <a:r>
              <a:rPr lang="en-GB" dirty="0">
                <a:solidFill>
                  <a:schemeClr val="tx1"/>
                </a:solidFill>
                <a:latin typeface="Calibri" panose="020F0502020204030204" pitchFamily="34" charset="0"/>
                <a:cs typeface="Calibri" panose="020F0502020204030204" pitchFamily="34" charset="0"/>
              </a:rPr>
              <a:t> viewed the </a:t>
            </a:r>
            <a:r>
              <a:rPr lang="en-GB" b="1" dirty="0">
                <a:solidFill>
                  <a:schemeClr val="tx1"/>
                </a:solidFill>
                <a:latin typeface="Calibri" panose="020F0502020204030204" pitchFamily="34" charset="0"/>
                <a:cs typeface="Calibri" panose="020F0502020204030204" pitchFamily="34" charset="0"/>
              </a:rPr>
              <a:t>Indigenous</a:t>
            </a:r>
            <a:r>
              <a:rPr lang="en-GB" dirty="0">
                <a:solidFill>
                  <a:schemeClr val="tx1"/>
                </a:solidFill>
                <a:latin typeface="Calibri" panose="020F0502020204030204" pitchFamily="34" charset="0"/>
                <a:cs typeface="Calibri" panose="020F0502020204030204" pitchFamily="34" charset="0"/>
              </a:rPr>
              <a:t> peoples of Australia…</a:t>
            </a:r>
          </a:p>
          <a:p>
            <a:endParaRPr lang="en-GB" sz="1000" dirty="0">
              <a:solidFill>
                <a:schemeClr val="tx1"/>
              </a:solidFill>
              <a:latin typeface="Calibri" panose="020F0502020204030204" pitchFamily="34" charset="0"/>
              <a:cs typeface="Calibri" panose="020F0502020204030204" pitchFamily="34" charset="0"/>
            </a:endParaRPr>
          </a:p>
          <a:p>
            <a:r>
              <a:rPr lang="en-GB" b="1" dirty="0">
                <a:solidFill>
                  <a:schemeClr val="tx1"/>
                </a:solidFill>
                <a:latin typeface="Calibri" panose="020F0502020204030204" pitchFamily="34" charset="0"/>
                <a:cs typeface="Calibri" panose="020F0502020204030204" pitchFamily="34" charset="0"/>
              </a:rPr>
              <a:t>Settlers</a:t>
            </a:r>
            <a:r>
              <a:rPr lang="en-GB" dirty="0">
                <a:solidFill>
                  <a:schemeClr val="tx1"/>
                </a:solidFill>
                <a:latin typeface="Calibri" panose="020F0502020204030204" pitchFamily="34" charset="0"/>
                <a:cs typeface="Calibri" panose="020F0502020204030204" pitchFamily="34" charset="0"/>
              </a:rPr>
              <a:t> are Europeans who moved to Australia, settled there and created new communities with European structures.</a:t>
            </a:r>
          </a:p>
          <a:p>
            <a:endParaRPr lang="en-GB" sz="1000" dirty="0">
              <a:solidFill>
                <a:schemeClr val="tx1"/>
              </a:solidFill>
              <a:latin typeface="Calibri" panose="020F0502020204030204" pitchFamily="34" charset="0"/>
              <a:cs typeface="Calibri" panose="020F0502020204030204" pitchFamily="34" charset="0"/>
            </a:endParaRPr>
          </a:p>
          <a:p>
            <a:r>
              <a:rPr lang="en-GB" b="1" dirty="0">
                <a:solidFill>
                  <a:schemeClr val="tx1"/>
                </a:solidFill>
                <a:latin typeface="Calibri" panose="020F0502020204030204" pitchFamily="34" charset="0"/>
                <a:cs typeface="Calibri" panose="020F0502020204030204" pitchFamily="34" charset="0"/>
              </a:rPr>
              <a:t>Indigenous</a:t>
            </a:r>
            <a:r>
              <a:rPr lang="en-GB" dirty="0">
                <a:solidFill>
                  <a:schemeClr val="tx1"/>
                </a:solidFill>
                <a:latin typeface="Calibri" panose="020F0502020204030204" pitchFamily="34" charset="0"/>
                <a:cs typeface="Calibri" panose="020F0502020204030204" pitchFamily="34" charset="0"/>
              </a:rPr>
              <a:t> peoples are the peoples who were the original inhabitants of Australia </a:t>
            </a:r>
          </a:p>
          <a:p>
            <a:endParaRPr lang="en-GB" dirty="0">
              <a:solidFill>
                <a:schemeClr val="tx1"/>
              </a:solidFill>
              <a:latin typeface="Calibri" panose="020F0502020204030204" pitchFamily="34" charset="0"/>
              <a:cs typeface="Calibri" panose="020F0502020204030204" pitchFamily="34" charset="0"/>
            </a:endParaRPr>
          </a:p>
          <a:p>
            <a:endParaRPr lang="en-GB" dirty="0">
              <a:solidFill>
                <a:schemeClr val="tx1"/>
              </a:solidFill>
              <a:latin typeface="Calibri" panose="020F0502020204030204" pitchFamily="34" charset="0"/>
              <a:cs typeface="Calibri" panose="020F0502020204030204" pitchFamily="34" charset="0"/>
            </a:endParaRPr>
          </a:p>
          <a:p>
            <a:endParaRPr lang="en-GB" sz="16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2690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CDAD1-66D6-D855-EA68-B650545A3D7E}"/>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23B0B79A-1E87-8495-4436-BA86DFE3B5E1}"/>
              </a:ext>
            </a:extLst>
          </p:cNvPr>
          <p:cNvSpPr>
            <a:spLocks noGrp="1"/>
          </p:cNvSpPr>
          <p:nvPr>
            <p:ph type="body" sz="quarter" idx="12"/>
          </p:nvPr>
        </p:nvSpPr>
        <p:spPr>
          <a:xfrm>
            <a:off x="8637426" y="1206164"/>
            <a:ext cx="2893025" cy="5263588"/>
          </a:xfrm>
        </p:spPr>
        <p:txBody>
          <a:bodyPr/>
          <a:lstStyle/>
          <a:p>
            <a:r>
              <a:rPr lang="en-GB" sz="2426" dirty="0">
                <a:latin typeface="Calibri" panose="020F0502020204030204" pitchFamily="34" charset="0"/>
                <a:cs typeface="Calibri" panose="020F0502020204030204" pitchFamily="34" charset="0"/>
              </a:rPr>
              <a:t>What can you identify here?</a:t>
            </a:r>
          </a:p>
          <a:p>
            <a:endParaRPr lang="en-GB" sz="2426" dirty="0">
              <a:latin typeface="Calibri" panose="020F0502020204030204" pitchFamily="34" charset="0"/>
              <a:cs typeface="Calibri" panose="020F0502020204030204" pitchFamily="34" charset="0"/>
            </a:endParaRPr>
          </a:p>
          <a:p>
            <a:endParaRPr lang="en-GB" sz="2426" dirty="0">
              <a:latin typeface="Calibri" panose="020F0502020204030204" pitchFamily="34" charset="0"/>
              <a:cs typeface="Calibri" panose="020F0502020204030204" pitchFamily="34" charset="0"/>
            </a:endParaRPr>
          </a:p>
          <a:p>
            <a:r>
              <a:rPr lang="en-GB" sz="2426" dirty="0">
                <a:latin typeface="Calibri" panose="020F0502020204030204" pitchFamily="34" charset="0"/>
                <a:cs typeface="Calibri" panose="020F0502020204030204" pitchFamily="34" charset="0"/>
              </a:rPr>
              <a:t>Why might this source be useful or supportive to someone studying Australian History?</a:t>
            </a:r>
          </a:p>
          <a:p>
            <a:endParaRPr lang="en-GB" sz="2183" b="1"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2A33D8FE-F757-C61D-FE78-BBCA3C3547F1}"/>
              </a:ext>
            </a:extLst>
          </p:cNvPr>
          <p:cNvSpPr>
            <a:spLocks noGrp="1"/>
          </p:cNvSpPr>
          <p:nvPr>
            <p:ph type="body" sz="quarter" idx="13"/>
          </p:nvPr>
        </p:nvSpPr>
        <p:spPr>
          <a:xfrm>
            <a:off x="661549" y="286873"/>
            <a:ext cx="6682060" cy="919290"/>
          </a:xfrm>
        </p:spPr>
        <p:txBody>
          <a:bodyPr/>
          <a:lstStyle/>
          <a:p>
            <a:r>
              <a:rPr lang="en-GB" b="1" i="1" dirty="0">
                <a:latin typeface="Calibri" panose="020F0502020204030204" pitchFamily="34" charset="0"/>
                <a:cs typeface="Calibri" panose="020F0502020204030204" pitchFamily="34" charset="0"/>
              </a:rPr>
              <a:t>Australian Dictionary of Biography</a:t>
            </a:r>
          </a:p>
        </p:txBody>
      </p:sp>
      <p:pic>
        <p:nvPicPr>
          <p:cNvPr id="6" name="Picture 5">
            <a:extLst>
              <a:ext uri="{FF2B5EF4-FFF2-40B4-BE49-F238E27FC236}">
                <a16:creationId xmlns:a16="http://schemas.microsoft.com/office/drawing/2014/main" id="{8D50E16C-AC68-B9DF-516B-B2E902BAE8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616" y="1206163"/>
            <a:ext cx="8234274" cy="4602213"/>
          </a:xfrm>
          <a:prstGeom prst="rect">
            <a:avLst/>
          </a:prstGeom>
        </p:spPr>
      </p:pic>
    </p:spTree>
    <p:extLst>
      <p:ext uri="{BB962C8B-B14F-4D97-AF65-F5344CB8AC3E}">
        <p14:creationId xmlns:p14="http://schemas.microsoft.com/office/powerpoint/2010/main" val="9485599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98062-41C6-D6A2-A793-48C25FF37470}"/>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092A4C54-3249-AA8B-3C0E-3850AB0505F4}"/>
              </a:ext>
            </a:extLst>
          </p:cNvPr>
          <p:cNvSpPr>
            <a:spLocks noGrp="1"/>
          </p:cNvSpPr>
          <p:nvPr>
            <p:ph type="body" sz="quarter" idx="11"/>
          </p:nvPr>
        </p:nvSpPr>
        <p:spPr>
          <a:xfrm>
            <a:off x="689694" y="164807"/>
            <a:ext cx="12180932" cy="748951"/>
          </a:xfrm>
        </p:spPr>
        <p:txBody>
          <a:bodyPr>
            <a:normAutofit/>
          </a:bodyPr>
          <a:lstStyle/>
          <a:p>
            <a:r>
              <a:rPr lang="en-GB" sz="3200" b="1" dirty="0">
                <a:latin typeface="Calibri" panose="020F0502020204030204" pitchFamily="34" charset="0"/>
                <a:cs typeface="Calibri" panose="020F0502020204030204" pitchFamily="34" charset="0"/>
              </a:rPr>
              <a:t>James Dawson</a:t>
            </a:r>
          </a:p>
        </p:txBody>
      </p:sp>
      <p:pic>
        <p:nvPicPr>
          <p:cNvPr id="2" name="Picture 1">
            <a:extLst>
              <a:ext uri="{FF2B5EF4-FFF2-40B4-BE49-F238E27FC236}">
                <a16:creationId xmlns:a16="http://schemas.microsoft.com/office/drawing/2014/main" id="{B74D24CF-F907-3BB4-3E06-52089B1786DF}"/>
              </a:ext>
            </a:extLst>
          </p:cNvPr>
          <p:cNvPicPr>
            <a:picLocks noChangeAspect="1"/>
          </p:cNvPicPr>
          <p:nvPr/>
        </p:nvPicPr>
        <p:blipFill>
          <a:blip r:embed="rId3"/>
          <a:stretch>
            <a:fillRect/>
          </a:stretch>
        </p:blipFill>
        <p:spPr>
          <a:xfrm>
            <a:off x="703701" y="1395859"/>
            <a:ext cx="8580634" cy="3927659"/>
          </a:xfrm>
          <a:prstGeom prst="rect">
            <a:avLst/>
          </a:prstGeom>
        </p:spPr>
      </p:pic>
      <p:pic>
        <p:nvPicPr>
          <p:cNvPr id="4" name="Picture 3">
            <a:extLst>
              <a:ext uri="{FF2B5EF4-FFF2-40B4-BE49-F238E27FC236}">
                <a16:creationId xmlns:a16="http://schemas.microsoft.com/office/drawing/2014/main" id="{B18402D7-8899-C263-B026-E249017EB017}"/>
              </a:ext>
            </a:extLst>
          </p:cNvPr>
          <p:cNvPicPr>
            <a:picLocks noChangeAspect="1"/>
          </p:cNvPicPr>
          <p:nvPr/>
        </p:nvPicPr>
        <p:blipFill>
          <a:blip r:embed="rId4"/>
          <a:stretch>
            <a:fillRect/>
          </a:stretch>
        </p:blipFill>
        <p:spPr>
          <a:xfrm>
            <a:off x="9700205" y="1349651"/>
            <a:ext cx="2310387" cy="3728127"/>
          </a:xfrm>
          <a:prstGeom prst="rect">
            <a:avLst/>
          </a:prstGeom>
        </p:spPr>
      </p:pic>
      <p:sp>
        <p:nvSpPr>
          <p:cNvPr id="7" name="Text Placeholder 3">
            <a:extLst>
              <a:ext uri="{FF2B5EF4-FFF2-40B4-BE49-F238E27FC236}">
                <a16:creationId xmlns:a16="http://schemas.microsoft.com/office/drawing/2014/main" id="{BD7467B4-7227-CFB1-2BC9-89B7996F2D04}"/>
              </a:ext>
            </a:extLst>
          </p:cNvPr>
          <p:cNvSpPr txBox="1">
            <a:spLocks/>
          </p:cNvSpPr>
          <p:nvPr/>
        </p:nvSpPr>
        <p:spPr>
          <a:xfrm>
            <a:off x="689694" y="5697332"/>
            <a:ext cx="10886311" cy="1211989"/>
          </a:xfrm>
          <a:prstGeom prst="rect">
            <a:avLst/>
          </a:prstGeom>
        </p:spPr>
        <p:txBody>
          <a:bodyPr vert="horz" lIns="55449" tIns="27725" rIns="55449" bIns="27725" rtlCol="0">
            <a:noAutofit/>
          </a:bodyPr>
          <a:lstStyle>
            <a:lvl1pPr marL="0" indent="0">
              <a:lnSpc>
                <a:spcPct val="130000"/>
              </a:lnSpc>
              <a:buFont typeface="Arial" panose="020B0604020202020204" pitchFamily="34" charset="0"/>
              <a:buNone/>
              <a:defRPr sz="2400">
                <a:solidFill>
                  <a:srgbClr val="555464"/>
                </a:solidFill>
                <a:latin typeface="Gabarito" pitchFamily="2" charset="77"/>
                <a:ea typeface="+mn-ea"/>
                <a:cs typeface="+mn-cs"/>
              </a:defRPr>
            </a:lvl1pPr>
            <a:lvl2pPr marL="457200" indent="0">
              <a:lnSpc>
                <a:spcPct val="130000"/>
              </a:lnSpc>
              <a:buFont typeface="Arial" panose="020B0604020202020204" pitchFamily="34" charset="0"/>
              <a:buNone/>
              <a:defRPr sz="2400">
                <a:solidFill>
                  <a:srgbClr val="555464"/>
                </a:solidFill>
                <a:latin typeface="Gabarito" pitchFamily="2" charset="77"/>
                <a:ea typeface="+mn-ea"/>
                <a:cs typeface="+mn-cs"/>
              </a:defRPr>
            </a:lvl2pPr>
            <a:lvl3pPr marL="914400" indent="0">
              <a:lnSpc>
                <a:spcPct val="130000"/>
              </a:lnSpc>
              <a:buFont typeface="Arial" panose="020B0604020202020204" pitchFamily="34" charset="0"/>
              <a:buNone/>
              <a:defRPr sz="2400">
                <a:solidFill>
                  <a:srgbClr val="555464"/>
                </a:solidFill>
                <a:latin typeface="Gabarito" pitchFamily="2" charset="77"/>
                <a:ea typeface="+mn-ea"/>
                <a:cs typeface="+mn-cs"/>
              </a:defRPr>
            </a:lvl3pPr>
            <a:lvl4pPr marL="1371600" indent="0">
              <a:lnSpc>
                <a:spcPct val="130000"/>
              </a:lnSpc>
              <a:buFont typeface="Arial" panose="020B0604020202020204" pitchFamily="34" charset="0"/>
              <a:buNone/>
              <a:defRPr sz="2000">
                <a:solidFill>
                  <a:srgbClr val="555464"/>
                </a:solidFill>
                <a:latin typeface="Gabarito" pitchFamily="2" charset="77"/>
                <a:ea typeface="+mn-ea"/>
                <a:cs typeface="+mn-cs"/>
              </a:defRPr>
            </a:lvl4pPr>
            <a:lvl5pPr marL="1828800" indent="0">
              <a:lnSpc>
                <a:spcPct val="130000"/>
              </a:lnSpc>
              <a:buFont typeface="Arial" panose="020B0604020202020204" pitchFamily="34" charset="0"/>
              <a:buNone/>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GB" dirty="0">
                <a:solidFill>
                  <a:schemeClr val="tx1"/>
                </a:solidFill>
                <a:latin typeface="Calibri" panose="020F0502020204030204" pitchFamily="34" charset="0"/>
                <a:cs typeface="Calibri" panose="020F0502020204030204" pitchFamily="34" charset="0"/>
              </a:rPr>
              <a:t>What does the </a:t>
            </a:r>
            <a:r>
              <a:rPr lang="en-GB" i="1" dirty="0">
                <a:solidFill>
                  <a:schemeClr val="tx1"/>
                </a:solidFill>
                <a:latin typeface="Calibri" panose="020F0502020204030204" pitchFamily="34" charset="0"/>
                <a:cs typeface="Calibri" panose="020F0502020204030204" pitchFamily="34" charset="0"/>
              </a:rPr>
              <a:t>Australian Dictionary of Biography </a:t>
            </a:r>
            <a:r>
              <a:rPr lang="en-GB" dirty="0">
                <a:solidFill>
                  <a:schemeClr val="tx1"/>
                </a:solidFill>
                <a:latin typeface="Calibri" panose="020F0502020204030204" pitchFamily="34" charset="0"/>
                <a:cs typeface="Calibri" panose="020F0502020204030204" pitchFamily="34" charset="0"/>
              </a:rPr>
              <a:t>tell us about James Dawson? What does it suggest about his role in colonial Australia?</a:t>
            </a:r>
          </a:p>
          <a:p>
            <a:endParaRPr lang="en-GB" sz="2000" b="1" dirty="0">
              <a:solidFill>
                <a:schemeClr val="tx1"/>
              </a:solidFill>
              <a:latin typeface="Calibri" panose="020F0502020204030204" pitchFamily="34" charset="0"/>
              <a:cs typeface="Calibri" panose="020F0502020204030204" pitchFamily="34" charset="0"/>
            </a:endParaRPr>
          </a:p>
          <a:p>
            <a:endParaRPr lang="en-GB" sz="14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0729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07B33-3991-BD98-2483-8B58D5C55483}"/>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1D894C43-1966-4B4C-68A2-78743CF34211}"/>
              </a:ext>
            </a:extLst>
          </p:cNvPr>
          <p:cNvSpPr>
            <a:spLocks noGrp="1"/>
          </p:cNvSpPr>
          <p:nvPr>
            <p:ph type="body" sz="quarter" idx="12"/>
          </p:nvPr>
        </p:nvSpPr>
        <p:spPr>
          <a:xfrm>
            <a:off x="504862" y="1097867"/>
            <a:ext cx="7698631" cy="5263588"/>
          </a:xfrm>
        </p:spPr>
        <p:txBody>
          <a:bodyPr/>
          <a:lstStyle/>
          <a:p>
            <a:pPr marL="450525" indent="-450525">
              <a:buFont typeface="Arial" panose="020B0604020202020204" pitchFamily="34" charset="0"/>
              <a:buChar char="•"/>
            </a:pPr>
            <a:r>
              <a:rPr lang="en-GB" sz="2183" dirty="0">
                <a:latin typeface="Calibri" panose="020F0502020204030204" pitchFamily="34" charset="0"/>
                <a:cs typeface="Calibri" panose="020F0502020204030204" pitchFamily="34" charset="0"/>
              </a:rPr>
              <a:t>James (Jimmy) Dawson was born in Linlithgow in 1806</a:t>
            </a:r>
          </a:p>
          <a:p>
            <a:pPr marL="450525" indent="-450525">
              <a:buFont typeface="Arial" panose="020B0604020202020204" pitchFamily="34" charset="0"/>
              <a:buChar char="•"/>
            </a:pPr>
            <a:r>
              <a:rPr lang="en-GB" sz="2183" dirty="0">
                <a:latin typeface="Calibri" panose="020F0502020204030204" pitchFamily="34" charset="0"/>
                <a:cs typeface="Calibri" panose="020F0502020204030204" pitchFamily="34" charset="0"/>
              </a:rPr>
              <a:t>Migrated to Australia in 1840, and worked as a pastoralist and in gold</a:t>
            </a:r>
          </a:p>
          <a:p>
            <a:pPr marL="450525" indent="-450525">
              <a:buFont typeface="Arial" panose="020B0604020202020204" pitchFamily="34" charset="0"/>
              <a:buChar char="•"/>
            </a:pPr>
            <a:r>
              <a:rPr lang="en-GB" sz="2183" dirty="0">
                <a:latin typeface="Calibri" panose="020F0502020204030204" pitchFamily="34" charset="0"/>
                <a:cs typeface="Calibri" panose="020F0502020204030204" pitchFamily="34" charset="0"/>
              </a:rPr>
              <a:t>Settled in Western Australia in Camperdown where he lived the remainder of his days</a:t>
            </a:r>
          </a:p>
          <a:p>
            <a:pPr marL="450525" indent="-450525">
              <a:buFont typeface="Arial" panose="020B0604020202020204" pitchFamily="34" charset="0"/>
              <a:buChar char="•"/>
            </a:pPr>
            <a:r>
              <a:rPr lang="en-GB" sz="2183" dirty="0">
                <a:latin typeface="Calibri" panose="020F0502020204030204" pitchFamily="34" charset="0"/>
                <a:cs typeface="Calibri" panose="020F0502020204030204" pitchFamily="34" charset="0"/>
              </a:rPr>
              <a:t>Appointed as ‘Protector of the Aboriginals’ and in 1877 presented evidence to the Royal Commission on their condition</a:t>
            </a:r>
          </a:p>
          <a:p>
            <a:pPr marL="450525" indent="-450525">
              <a:buFont typeface="Arial" panose="020B0604020202020204" pitchFamily="34" charset="0"/>
              <a:buChar char="•"/>
            </a:pPr>
            <a:r>
              <a:rPr lang="en-GB" sz="2183" dirty="0">
                <a:latin typeface="Calibri" panose="020F0502020204030204" pitchFamily="34" charset="0"/>
                <a:cs typeface="Calibri" panose="020F0502020204030204" pitchFamily="34" charset="0"/>
              </a:rPr>
              <a:t>1881 he published a book detailing the lives of Aboriginal people</a:t>
            </a:r>
          </a:p>
          <a:p>
            <a:pPr marL="450525" indent="-450525">
              <a:buFont typeface="Arial" panose="020B0604020202020204" pitchFamily="34" charset="0"/>
              <a:buChar char="•"/>
            </a:pPr>
            <a:r>
              <a:rPr lang="en-GB" sz="2183" dirty="0">
                <a:latin typeface="Calibri" panose="020F0502020204030204" pitchFamily="34" charset="0"/>
                <a:cs typeface="Calibri" panose="020F0502020204030204" pitchFamily="34" charset="0"/>
              </a:rPr>
              <a:t>Later in the 1880s, he collected money from settlers to establish a memorial for Aboriginal people who had been murdered.</a:t>
            </a:r>
            <a:endParaRPr lang="en-GB" sz="2183" b="1" dirty="0">
              <a:latin typeface="Calibri" panose="020F0502020204030204" pitchFamily="34" charset="0"/>
              <a:cs typeface="Calibri" panose="020F0502020204030204" pitchFamily="34" charset="0"/>
            </a:endParaRPr>
          </a:p>
          <a:p>
            <a:endParaRPr lang="en-GB" sz="2183"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A0635760-31F1-FF7C-E746-22988922EDF0}"/>
              </a:ext>
            </a:extLst>
          </p:cNvPr>
          <p:cNvSpPr>
            <a:spLocks noGrp="1"/>
          </p:cNvSpPr>
          <p:nvPr>
            <p:ph type="body" sz="quarter" idx="13"/>
          </p:nvPr>
        </p:nvSpPr>
        <p:spPr>
          <a:xfrm>
            <a:off x="910211" y="178577"/>
            <a:ext cx="5123183" cy="919290"/>
          </a:xfrm>
        </p:spPr>
        <p:txBody>
          <a:bodyPr/>
          <a:lstStyle/>
          <a:p>
            <a:r>
              <a:rPr lang="en-GB" b="1" dirty="0">
                <a:latin typeface="Calibri" panose="020F0502020204030204" pitchFamily="34" charset="0"/>
                <a:cs typeface="Calibri" panose="020F0502020204030204" pitchFamily="34" charset="0"/>
              </a:rPr>
              <a:t>James Dawson</a:t>
            </a:r>
          </a:p>
        </p:txBody>
      </p:sp>
      <p:pic>
        <p:nvPicPr>
          <p:cNvPr id="2" name="Picture 1">
            <a:extLst>
              <a:ext uri="{FF2B5EF4-FFF2-40B4-BE49-F238E27FC236}">
                <a16:creationId xmlns:a16="http://schemas.microsoft.com/office/drawing/2014/main" id="{A0E90E5B-C5B4-9D7F-409D-368637EAF048}"/>
              </a:ext>
            </a:extLst>
          </p:cNvPr>
          <p:cNvPicPr>
            <a:picLocks noChangeAspect="1"/>
          </p:cNvPicPr>
          <p:nvPr/>
        </p:nvPicPr>
        <p:blipFill>
          <a:blip r:embed="rId3"/>
          <a:stretch>
            <a:fillRect/>
          </a:stretch>
        </p:blipFill>
        <p:spPr>
          <a:xfrm>
            <a:off x="9977451" y="807811"/>
            <a:ext cx="1940725" cy="3131626"/>
          </a:xfrm>
          <a:prstGeom prst="rect">
            <a:avLst/>
          </a:prstGeom>
        </p:spPr>
      </p:pic>
      <p:sp>
        <p:nvSpPr>
          <p:cNvPr id="3" name="Cloud Callout 2">
            <a:extLst>
              <a:ext uri="{FF2B5EF4-FFF2-40B4-BE49-F238E27FC236}">
                <a16:creationId xmlns:a16="http://schemas.microsoft.com/office/drawing/2014/main" id="{139E22E6-E12B-B8C3-FAAB-FDEF20C6B024}"/>
              </a:ext>
            </a:extLst>
          </p:cNvPr>
          <p:cNvSpPr/>
          <p:nvPr/>
        </p:nvSpPr>
        <p:spPr>
          <a:xfrm>
            <a:off x="8382734" y="807810"/>
            <a:ext cx="1428750" cy="964004"/>
          </a:xfrm>
          <a:prstGeom prst="cloudCallout">
            <a:avLst>
              <a:gd name="adj1" fmla="val 102350"/>
              <a:gd name="adj2" fmla="val 18598"/>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70" b="1" dirty="0">
                <a:solidFill>
                  <a:schemeClr val="tx1"/>
                </a:solidFill>
                <a:latin typeface="Calibri" panose="020F0502020204030204" pitchFamily="34" charset="0"/>
                <a:cs typeface="Calibri" panose="020F0502020204030204" pitchFamily="34" charset="0"/>
              </a:rPr>
              <a:t>What can we INFER about James Dawson from this information?</a:t>
            </a:r>
          </a:p>
        </p:txBody>
      </p:sp>
      <p:sp>
        <p:nvSpPr>
          <p:cNvPr id="6" name="Oval 5">
            <a:extLst>
              <a:ext uri="{FF2B5EF4-FFF2-40B4-BE49-F238E27FC236}">
                <a16:creationId xmlns:a16="http://schemas.microsoft.com/office/drawing/2014/main" id="{C57397EB-1F86-F149-8C00-50BC50094457}"/>
              </a:ext>
            </a:extLst>
          </p:cNvPr>
          <p:cNvSpPr/>
          <p:nvPr/>
        </p:nvSpPr>
        <p:spPr>
          <a:xfrm>
            <a:off x="8986477" y="4214532"/>
            <a:ext cx="2700661" cy="2402803"/>
          </a:xfrm>
          <a:prstGeom prst="ellipse">
            <a:avLst/>
          </a:prstGeom>
          <a:solidFill>
            <a:srgbClr val="FFFF00"/>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400" b="1" dirty="0">
                <a:latin typeface="Calibri" panose="020F0502020204030204" pitchFamily="34" charset="0"/>
                <a:cs typeface="Calibri" panose="020F0502020204030204" pitchFamily="34" charset="0"/>
              </a:rPr>
              <a:t>AS YOUR TEACHER IS TALKING</a:t>
            </a:r>
          </a:p>
          <a:p>
            <a:pPr algn="ctr"/>
            <a:endParaRPr lang="en-GB" sz="900" b="1" u="sng" dirty="0">
              <a:latin typeface="Calibri" panose="020F0502020204030204" pitchFamily="34" charset="0"/>
              <a:cs typeface="Calibri" panose="020F0502020204030204" pitchFamily="34" charset="0"/>
            </a:endParaRPr>
          </a:p>
          <a:p>
            <a:pPr marL="173279" indent="-173279">
              <a:buFontTx/>
              <a:buChar char="-"/>
            </a:pPr>
            <a:r>
              <a:rPr lang="en-GB" sz="1400" dirty="0">
                <a:latin typeface="Calibri" panose="020F0502020204030204" pitchFamily="34" charset="0"/>
                <a:cs typeface="Calibri" panose="020F0502020204030204" pitchFamily="34" charset="0"/>
              </a:rPr>
              <a:t>Summarise Dawson in the section of your worksheet</a:t>
            </a:r>
          </a:p>
          <a:p>
            <a:pPr marL="173279" indent="-173279">
              <a:buFontTx/>
              <a:buChar char="-"/>
            </a:pPr>
            <a:r>
              <a:rPr lang="en-GB" sz="1400" dirty="0">
                <a:latin typeface="Calibri" panose="020F0502020204030204" pitchFamily="34" charset="0"/>
                <a:cs typeface="Calibri" panose="020F0502020204030204" pitchFamily="34" charset="0"/>
              </a:rPr>
              <a:t>Label the location where his research focuses on</a:t>
            </a:r>
          </a:p>
        </p:txBody>
      </p:sp>
    </p:spTree>
    <p:extLst>
      <p:ext uri="{BB962C8B-B14F-4D97-AF65-F5344CB8AC3E}">
        <p14:creationId xmlns:p14="http://schemas.microsoft.com/office/powerpoint/2010/main" val="980100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D14F991-D972-3201-7354-065F7139B0EF}"/>
              </a:ext>
            </a:extLst>
          </p:cNvPr>
          <p:cNvSpPr>
            <a:spLocks noGrp="1"/>
          </p:cNvSpPr>
          <p:nvPr>
            <p:ph type="body" sz="quarter" idx="10"/>
          </p:nvPr>
        </p:nvSpPr>
        <p:spPr>
          <a:xfrm>
            <a:off x="661549" y="223173"/>
            <a:ext cx="10396743" cy="717859"/>
          </a:xfrm>
        </p:spPr>
        <p:txBody>
          <a:bodyPr/>
          <a:lstStyle/>
          <a:p>
            <a:r>
              <a:rPr lang="en-US" sz="2911" b="1" dirty="0">
                <a:latin typeface="Calibri" panose="020F0502020204030204" pitchFamily="34" charset="0"/>
                <a:cs typeface="Calibri" panose="020F0502020204030204" pitchFamily="34" charset="0"/>
              </a:rPr>
              <a:t>Sources</a:t>
            </a:r>
            <a:endParaRPr lang="en-US" b="1" dirty="0">
              <a:latin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62B858C9-C15D-7394-65C9-838440C3D2F7}"/>
              </a:ext>
            </a:extLst>
          </p:cNvPr>
          <p:cNvSpPr>
            <a:spLocks noGrp="1"/>
          </p:cNvSpPr>
          <p:nvPr>
            <p:ph type="body" sz="quarter" idx="13"/>
          </p:nvPr>
        </p:nvSpPr>
        <p:spPr>
          <a:xfrm>
            <a:off x="661549" y="901826"/>
            <a:ext cx="10868902" cy="1524856"/>
          </a:xfrm>
        </p:spPr>
        <p:txBody>
          <a:bodyPr>
            <a:normAutofit fontScale="92500" lnSpcReduction="20000"/>
          </a:bodyPr>
          <a:lstStyle/>
          <a:p>
            <a:r>
              <a:rPr lang="en-US" sz="1800" dirty="0">
                <a:latin typeface="Calibri" panose="020F0502020204030204" pitchFamily="34" charset="0"/>
                <a:cs typeface="Calibri" panose="020F0502020204030204" pitchFamily="34" charset="0"/>
              </a:rPr>
              <a:t>Today we are going to use a PRIMARY source to investigate Dawson’s attitude towards Aboriginal people in Australia</a:t>
            </a:r>
          </a:p>
          <a:p>
            <a:endParaRPr lang="en-US" sz="1800" dirty="0">
              <a:latin typeface="Calibri" panose="020F0502020204030204" pitchFamily="34" charset="0"/>
              <a:cs typeface="Calibri" panose="020F0502020204030204" pitchFamily="34" charset="0"/>
            </a:endParaRPr>
          </a:p>
          <a:p>
            <a:r>
              <a:rPr lang="en-US" sz="1800" dirty="0">
                <a:latin typeface="Calibri" panose="020F0502020204030204" pitchFamily="34" charset="0"/>
                <a:cs typeface="Calibri" panose="020F0502020204030204" pitchFamily="34" charset="0"/>
              </a:rPr>
              <a:t>As historians, we need to be CRITICAL about the origins of different sources</a:t>
            </a:r>
          </a:p>
          <a:p>
            <a:endParaRPr lang="en-US" sz="1800" dirty="0">
              <a:latin typeface="Calibri" panose="020F0502020204030204" pitchFamily="34" charset="0"/>
              <a:cs typeface="Calibri" panose="020F0502020204030204" pitchFamily="34" charset="0"/>
            </a:endParaRPr>
          </a:p>
          <a:p>
            <a:r>
              <a:rPr lang="en-US" sz="1800" dirty="0">
                <a:latin typeface="Calibri" panose="020F0502020204030204" pitchFamily="34" charset="0"/>
                <a:cs typeface="Calibri" panose="020F0502020204030204" pitchFamily="34" charset="0"/>
              </a:rPr>
              <a:t>Look at the PROVENANCE of the source below</a:t>
            </a:r>
          </a:p>
        </p:txBody>
      </p:sp>
      <p:sp>
        <p:nvSpPr>
          <p:cNvPr id="6" name="Text Placeholder 5">
            <a:extLst>
              <a:ext uri="{FF2B5EF4-FFF2-40B4-BE49-F238E27FC236}">
                <a16:creationId xmlns:a16="http://schemas.microsoft.com/office/drawing/2014/main" id="{09066E77-E33D-E721-95DF-7C94680CC56B}"/>
              </a:ext>
            </a:extLst>
          </p:cNvPr>
          <p:cNvSpPr>
            <a:spLocks noGrp="1"/>
          </p:cNvSpPr>
          <p:nvPr>
            <p:ph type="body" sz="quarter" idx="14"/>
          </p:nvPr>
        </p:nvSpPr>
        <p:spPr>
          <a:xfrm>
            <a:off x="6373246" y="2504845"/>
            <a:ext cx="5544930" cy="3738733"/>
          </a:xfrm>
        </p:spPr>
        <p:txBody>
          <a:bodyPr/>
          <a:lstStyle/>
          <a:p>
            <a:r>
              <a:rPr lang="en-US" sz="2183" dirty="0">
                <a:latin typeface="Calibri" panose="020F0502020204030204" pitchFamily="34" charset="0"/>
                <a:cs typeface="Calibri" panose="020F0502020204030204" pitchFamily="34" charset="0"/>
              </a:rPr>
              <a:t>What is the TIMING of the source? Why might this help us answer the question?</a:t>
            </a:r>
          </a:p>
          <a:p>
            <a:endParaRPr lang="en-US" sz="2183" dirty="0">
              <a:latin typeface="Calibri" panose="020F0502020204030204" pitchFamily="34" charset="0"/>
              <a:cs typeface="Calibri" panose="020F0502020204030204" pitchFamily="34" charset="0"/>
            </a:endParaRPr>
          </a:p>
          <a:p>
            <a:r>
              <a:rPr lang="en-US" sz="2183" dirty="0">
                <a:latin typeface="Calibri" panose="020F0502020204030204" pitchFamily="34" charset="0"/>
                <a:cs typeface="Calibri" panose="020F0502020204030204" pitchFamily="34" charset="0"/>
              </a:rPr>
              <a:t>What is the TYPE of source? Why might this help us answer the question?</a:t>
            </a:r>
          </a:p>
          <a:p>
            <a:endParaRPr lang="en-US" sz="2183" dirty="0">
              <a:latin typeface="Calibri" panose="020F0502020204030204" pitchFamily="34" charset="0"/>
              <a:cs typeface="Calibri" panose="020F0502020204030204" pitchFamily="34" charset="0"/>
            </a:endParaRPr>
          </a:p>
          <a:p>
            <a:r>
              <a:rPr lang="en-US" sz="2183" dirty="0">
                <a:latin typeface="Calibri" panose="020F0502020204030204" pitchFamily="34" charset="0"/>
                <a:cs typeface="Calibri" panose="020F0502020204030204" pitchFamily="34" charset="0"/>
              </a:rPr>
              <a:t>Who us the AUTHOR of the source? Why might this help us answer the question?</a:t>
            </a:r>
          </a:p>
        </p:txBody>
      </p:sp>
      <p:sp>
        <p:nvSpPr>
          <p:cNvPr id="8" name="Text Placeholder 7">
            <a:extLst>
              <a:ext uri="{FF2B5EF4-FFF2-40B4-BE49-F238E27FC236}">
                <a16:creationId xmlns:a16="http://schemas.microsoft.com/office/drawing/2014/main" id="{16B154AB-DB6C-0F2F-F91A-4257A2A9F05C}"/>
              </a:ext>
            </a:extLst>
          </p:cNvPr>
          <p:cNvSpPr txBox="1">
            <a:spLocks noGrp="1"/>
          </p:cNvSpPr>
          <p:nvPr>
            <p:ph type="body" sz="quarter" idx="12"/>
          </p:nvPr>
        </p:nvSpPr>
        <p:spPr>
          <a:xfrm>
            <a:off x="661549" y="2935490"/>
            <a:ext cx="3991642" cy="1435649"/>
          </a:xfrm>
          <a:prstGeom prst="rect">
            <a:avLst/>
          </a:prstGeom>
          <a:noFill/>
        </p:spPr>
        <p:txBody>
          <a:bodyPr wrap="square" rtlCol="0">
            <a:spAutoFit/>
          </a:bodyPr>
          <a:lstStyle/>
          <a:p>
            <a:r>
              <a:rPr lang="en-GB" sz="1940" b="1" i="1" dirty="0">
                <a:latin typeface="Calibri" panose="020F0502020204030204" pitchFamily="34" charset="0"/>
                <a:cs typeface="Calibri" panose="020F0502020204030204" pitchFamily="34" charset="0"/>
              </a:rPr>
              <a:t>Extracts from James Dawson’s Australian Aborigines: the languages and customs of several tribes of Aborigines in the Western district of Victoria, 1881</a:t>
            </a:r>
          </a:p>
        </p:txBody>
      </p:sp>
      <p:sp>
        <p:nvSpPr>
          <p:cNvPr id="14" name="TextBox 13">
            <a:extLst>
              <a:ext uri="{FF2B5EF4-FFF2-40B4-BE49-F238E27FC236}">
                <a16:creationId xmlns:a16="http://schemas.microsoft.com/office/drawing/2014/main" id="{1B6E785A-DDDF-15F1-820C-F944A3D8BF83}"/>
              </a:ext>
            </a:extLst>
          </p:cNvPr>
          <p:cNvSpPr txBox="1"/>
          <p:nvPr/>
        </p:nvSpPr>
        <p:spPr>
          <a:xfrm>
            <a:off x="224456" y="5680101"/>
            <a:ext cx="2212940" cy="1212255"/>
          </a:xfrm>
          <a:prstGeom prst="rect">
            <a:avLst/>
          </a:prstGeom>
          <a:noFill/>
        </p:spPr>
        <p:txBody>
          <a:bodyPr wrap="square" rtlCol="0">
            <a:spAutoFit/>
          </a:bodyPr>
          <a:lstStyle/>
          <a:p>
            <a:r>
              <a:rPr lang="en-GB" sz="1213" i="1" dirty="0">
                <a:latin typeface="Calibri" panose="020F0502020204030204" pitchFamily="34" charset="0"/>
                <a:cs typeface="Calibri" panose="020F0502020204030204" pitchFamily="34" charset="0"/>
              </a:rPr>
              <a:t>Extracts from James Dawson’s Australian Aborigines: the languages and customs of several tribes of Aborigines in the Western district of Victoria, 1881</a:t>
            </a:r>
          </a:p>
        </p:txBody>
      </p:sp>
      <p:sp>
        <p:nvSpPr>
          <p:cNvPr id="15" name="Right Arrow 14">
            <a:extLst>
              <a:ext uri="{FF2B5EF4-FFF2-40B4-BE49-F238E27FC236}">
                <a16:creationId xmlns:a16="http://schemas.microsoft.com/office/drawing/2014/main" id="{8ACF4EB4-2CD4-9213-9B82-671DE15579AF}"/>
              </a:ext>
            </a:extLst>
          </p:cNvPr>
          <p:cNvSpPr/>
          <p:nvPr/>
        </p:nvSpPr>
        <p:spPr>
          <a:xfrm>
            <a:off x="2445588" y="5989551"/>
            <a:ext cx="322455" cy="27182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92"/>
          </a:p>
        </p:txBody>
      </p:sp>
      <p:graphicFrame>
        <p:nvGraphicFramePr>
          <p:cNvPr id="16" name="Table 15">
            <a:extLst>
              <a:ext uri="{FF2B5EF4-FFF2-40B4-BE49-F238E27FC236}">
                <a16:creationId xmlns:a16="http://schemas.microsoft.com/office/drawing/2014/main" id="{1A2AD9A7-D443-450D-0802-98DD7F4DCA64}"/>
              </a:ext>
            </a:extLst>
          </p:cNvPr>
          <p:cNvGraphicFramePr>
            <a:graphicFrameLocks noGrp="1"/>
          </p:cNvGraphicFramePr>
          <p:nvPr/>
        </p:nvGraphicFramePr>
        <p:xfrm>
          <a:off x="3046289" y="5716777"/>
          <a:ext cx="3234542" cy="891477"/>
        </p:xfrm>
        <a:graphic>
          <a:graphicData uri="http://schemas.openxmlformats.org/drawingml/2006/table">
            <a:tbl>
              <a:tblPr firstRow="1" bandRow="1">
                <a:tableStyleId>{5940675A-B579-460E-94D1-54222C63F5DA}</a:tableStyleId>
              </a:tblPr>
              <a:tblGrid>
                <a:gridCol w="739324">
                  <a:extLst>
                    <a:ext uri="{9D8B030D-6E8A-4147-A177-3AD203B41FA5}">
                      <a16:colId xmlns:a16="http://schemas.microsoft.com/office/drawing/2014/main" val="675413238"/>
                    </a:ext>
                  </a:extLst>
                </a:gridCol>
                <a:gridCol w="2495218">
                  <a:extLst>
                    <a:ext uri="{9D8B030D-6E8A-4147-A177-3AD203B41FA5}">
                      <a16:colId xmlns:a16="http://schemas.microsoft.com/office/drawing/2014/main" val="3317968787"/>
                    </a:ext>
                  </a:extLst>
                </a:gridCol>
              </a:tblGrid>
              <a:tr h="297159">
                <a:tc>
                  <a:txBody>
                    <a:bodyPr/>
                    <a:lstStyle/>
                    <a:p>
                      <a:r>
                        <a:rPr lang="en-GB" sz="1500" dirty="0">
                          <a:latin typeface="Calibri" panose="020F0502020204030204" pitchFamily="34" charset="0"/>
                          <a:cs typeface="Calibri" panose="020F0502020204030204" pitchFamily="34" charset="0"/>
                        </a:rPr>
                        <a:t>Timing</a:t>
                      </a:r>
                    </a:p>
                  </a:txBody>
                  <a:tcPr marL="55449" marR="55449" marT="27725" marB="27725"/>
                </a:tc>
                <a:tc>
                  <a:txBody>
                    <a:bodyPr/>
                    <a:lstStyle/>
                    <a:p>
                      <a:endParaRPr lang="en-GB" sz="1500">
                        <a:latin typeface="Calibri" panose="020F0502020204030204" pitchFamily="34" charset="0"/>
                        <a:cs typeface="Calibri" panose="020F0502020204030204" pitchFamily="34" charset="0"/>
                      </a:endParaRPr>
                    </a:p>
                  </a:txBody>
                  <a:tcPr marL="55449" marR="55449" marT="27725" marB="27725"/>
                </a:tc>
                <a:extLst>
                  <a:ext uri="{0D108BD9-81ED-4DB2-BD59-A6C34878D82A}">
                    <a16:rowId xmlns:a16="http://schemas.microsoft.com/office/drawing/2014/main" val="2981568814"/>
                  </a:ext>
                </a:extLst>
              </a:tr>
              <a:tr h="297159">
                <a:tc>
                  <a:txBody>
                    <a:bodyPr/>
                    <a:lstStyle/>
                    <a:p>
                      <a:r>
                        <a:rPr lang="en-GB" sz="1500">
                          <a:latin typeface="Calibri" panose="020F0502020204030204" pitchFamily="34" charset="0"/>
                          <a:cs typeface="Calibri" panose="020F0502020204030204" pitchFamily="34" charset="0"/>
                        </a:rPr>
                        <a:t>Type</a:t>
                      </a:r>
                    </a:p>
                  </a:txBody>
                  <a:tcPr marL="55449" marR="55449" marT="27725" marB="27725"/>
                </a:tc>
                <a:tc>
                  <a:txBody>
                    <a:bodyPr/>
                    <a:lstStyle/>
                    <a:p>
                      <a:endParaRPr lang="en-GB" sz="1500" dirty="0">
                        <a:latin typeface="Calibri" panose="020F0502020204030204" pitchFamily="34" charset="0"/>
                        <a:cs typeface="Calibri" panose="020F0502020204030204" pitchFamily="34" charset="0"/>
                      </a:endParaRPr>
                    </a:p>
                  </a:txBody>
                  <a:tcPr marL="55449" marR="55449" marT="27725" marB="27725"/>
                </a:tc>
                <a:extLst>
                  <a:ext uri="{0D108BD9-81ED-4DB2-BD59-A6C34878D82A}">
                    <a16:rowId xmlns:a16="http://schemas.microsoft.com/office/drawing/2014/main" val="3419178275"/>
                  </a:ext>
                </a:extLst>
              </a:tr>
              <a:tr h="297159">
                <a:tc>
                  <a:txBody>
                    <a:bodyPr/>
                    <a:lstStyle/>
                    <a:p>
                      <a:r>
                        <a:rPr lang="en-GB" sz="1500">
                          <a:latin typeface="Calibri" panose="020F0502020204030204" pitchFamily="34" charset="0"/>
                          <a:cs typeface="Calibri" panose="020F0502020204030204" pitchFamily="34" charset="0"/>
                        </a:rPr>
                        <a:t>Author</a:t>
                      </a:r>
                    </a:p>
                  </a:txBody>
                  <a:tcPr marL="55449" marR="55449" marT="27725" marB="27725"/>
                </a:tc>
                <a:tc>
                  <a:txBody>
                    <a:bodyPr/>
                    <a:lstStyle/>
                    <a:p>
                      <a:endParaRPr lang="en-GB" sz="1500" dirty="0">
                        <a:latin typeface="Calibri" panose="020F0502020204030204" pitchFamily="34" charset="0"/>
                        <a:cs typeface="Calibri" panose="020F0502020204030204" pitchFamily="34" charset="0"/>
                      </a:endParaRPr>
                    </a:p>
                  </a:txBody>
                  <a:tcPr marL="55449" marR="55449" marT="27725" marB="27725"/>
                </a:tc>
                <a:extLst>
                  <a:ext uri="{0D108BD9-81ED-4DB2-BD59-A6C34878D82A}">
                    <a16:rowId xmlns:a16="http://schemas.microsoft.com/office/drawing/2014/main" val="931423948"/>
                  </a:ext>
                </a:extLst>
              </a:tr>
            </a:tbl>
          </a:graphicData>
        </a:graphic>
      </p:graphicFrame>
      <p:cxnSp>
        <p:nvCxnSpPr>
          <p:cNvPr id="17" name="Straight Arrow Connector 16">
            <a:extLst>
              <a:ext uri="{FF2B5EF4-FFF2-40B4-BE49-F238E27FC236}">
                <a16:creationId xmlns:a16="http://schemas.microsoft.com/office/drawing/2014/main" id="{E005D55A-DF59-1FD8-B3C4-D24F74CAADF5}"/>
              </a:ext>
            </a:extLst>
          </p:cNvPr>
          <p:cNvCxnSpPr>
            <a:cxnSpLocks/>
          </p:cNvCxnSpPr>
          <p:nvPr/>
        </p:nvCxnSpPr>
        <p:spPr>
          <a:xfrm>
            <a:off x="4557477" y="4168324"/>
            <a:ext cx="1538523" cy="0"/>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E8CA4AA7-A95C-5453-ED10-EBB15A05648F}"/>
              </a:ext>
            </a:extLst>
          </p:cNvPr>
          <p:cNvCxnSpPr>
            <a:cxnSpLocks/>
          </p:cNvCxnSpPr>
          <p:nvPr/>
        </p:nvCxnSpPr>
        <p:spPr>
          <a:xfrm flipV="1">
            <a:off x="4557477" y="3058815"/>
            <a:ext cx="1538523" cy="508809"/>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FD809244-A367-ED96-1160-A40CA70AF03A}"/>
              </a:ext>
            </a:extLst>
          </p:cNvPr>
          <p:cNvCxnSpPr>
            <a:cxnSpLocks/>
          </p:cNvCxnSpPr>
          <p:nvPr/>
        </p:nvCxnSpPr>
        <p:spPr>
          <a:xfrm>
            <a:off x="4557477" y="4769025"/>
            <a:ext cx="1538523" cy="517107"/>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579564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4E4DC22-0FA4-5299-80D9-FE08CD53C35E}"/>
              </a:ext>
            </a:extLst>
          </p:cNvPr>
          <p:cNvSpPr>
            <a:spLocks noGrp="1"/>
          </p:cNvSpPr>
          <p:nvPr>
            <p:ph type="body" sz="quarter" idx="10"/>
          </p:nvPr>
        </p:nvSpPr>
        <p:spPr>
          <a:xfrm>
            <a:off x="412447" y="187508"/>
            <a:ext cx="10396743" cy="717859"/>
          </a:xfrm>
        </p:spPr>
        <p:txBody>
          <a:bodyPr>
            <a:normAutofit/>
          </a:bodyPr>
          <a:lstStyle/>
          <a:p>
            <a:r>
              <a:rPr lang="en-US" sz="3200" b="1" dirty="0">
                <a:latin typeface="Calibri" panose="020F0502020204030204" pitchFamily="34" charset="0"/>
                <a:cs typeface="Calibri" panose="020F0502020204030204" pitchFamily="34" charset="0"/>
              </a:rPr>
              <a:t>Main task</a:t>
            </a:r>
          </a:p>
        </p:txBody>
      </p:sp>
      <p:sp>
        <p:nvSpPr>
          <p:cNvPr id="4" name="Text Placeholder 3">
            <a:extLst>
              <a:ext uri="{FF2B5EF4-FFF2-40B4-BE49-F238E27FC236}">
                <a16:creationId xmlns:a16="http://schemas.microsoft.com/office/drawing/2014/main" id="{1D7C2AE1-E7F0-2F37-96DB-8248C3B139FA}"/>
              </a:ext>
            </a:extLst>
          </p:cNvPr>
          <p:cNvSpPr>
            <a:spLocks noGrp="1"/>
          </p:cNvSpPr>
          <p:nvPr>
            <p:ph type="body" sz="quarter" idx="12"/>
          </p:nvPr>
        </p:nvSpPr>
        <p:spPr>
          <a:xfrm>
            <a:off x="487635" y="1118613"/>
            <a:ext cx="5123183" cy="5171173"/>
          </a:xfrm>
        </p:spPr>
        <p:txBody>
          <a:bodyPr/>
          <a:lstStyle/>
          <a:p>
            <a:r>
              <a:rPr lang="en-US" sz="2426" dirty="0">
                <a:latin typeface="Calibri" panose="020F0502020204030204" pitchFamily="34" charset="0"/>
                <a:cs typeface="Calibri" panose="020F0502020204030204" pitchFamily="34" charset="0"/>
              </a:rPr>
              <a:t>You are going to investigate 5 key quotes from Dawson’s published research on the Aboriginal people.</a:t>
            </a:r>
          </a:p>
          <a:p>
            <a:endParaRPr lang="en-US" sz="2426" dirty="0">
              <a:latin typeface="Calibri" panose="020F0502020204030204" pitchFamily="34" charset="0"/>
              <a:cs typeface="Calibri" panose="020F0502020204030204" pitchFamily="34" charset="0"/>
            </a:endParaRPr>
          </a:p>
          <a:p>
            <a:r>
              <a:rPr lang="en-US" sz="2426" dirty="0">
                <a:latin typeface="Calibri" panose="020F0502020204030204" pitchFamily="34" charset="0"/>
                <a:cs typeface="Calibri" panose="020F0502020204030204" pitchFamily="34" charset="0"/>
              </a:rPr>
              <a:t>Your task is to…</a:t>
            </a:r>
          </a:p>
          <a:p>
            <a:pPr marL="450525" indent="-450525">
              <a:buFont typeface="+mj-lt"/>
              <a:buAutoNum type="arabicPeriod"/>
            </a:pPr>
            <a:r>
              <a:rPr lang="en-US" sz="2426" b="1" dirty="0">
                <a:latin typeface="Calibri" panose="020F0502020204030204" pitchFamily="34" charset="0"/>
                <a:cs typeface="Calibri" panose="020F0502020204030204" pitchFamily="34" charset="0"/>
              </a:rPr>
              <a:t>Read</a:t>
            </a:r>
            <a:r>
              <a:rPr lang="en-US" sz="2426" dirty="0">
                <a:latin typeface="Calibri" panose="020F0502020204030204" pitchFamily="34" charset="0"/>
                <a:cs typeface="Calibri" panose="020F0502020204030204" pitchFamily="34" charset="0"/>
              </a:rPr>
              <a:t> the information</a:t>
            </a:r>
          </a:p>
          <a:p>
            <a:pPr marL="450525" indent="-450525">
              <a:buFont typeface="+mj-lt"/>
              <a:buAutoNum type="arabicPeriod"/>
            </a:pPr>
            <a:r>
              <a:rPr lang="en-US" sz="2426" b="1" dirty="0">
                <a:latin typeface="Calibri" panose="020F0502020204030204" pitchFamily="34" charset="0"/>
                <a:cs typeface="Calibri" panose="020F0502020204030204" pitchFamily="34" charset="0"/>
              </a:rPr>
              <a:t>Interpret</a:t>
            </a:r>
            <a:r>
              <a:rPr lang="en-US" sz="2426" dirty="0">
                <a:latin typeface="Calibri" panose="020F0502020204030204" pitchFamily="34" charset="0"/>
                <a:cs typeface="Calibri" panose="020F0502020204030204" pitchFamily="34" charset="0"/>
              </a:rPr>
              <a:t> what it means</a:t>
            </a:r>
          </a:p>
          <a:p>
            <a:pPr marL="450525" indent="-450525">
              <a:buFont typeface="+mj-lt"/>
              <a:buAutoNum type="arabicPeriod"/>
            </a:pPr>
            <a:r>
              <a:rPr lang="en-US" sz="2426" b="1" dirty="0">
                <a:latin typeface="Calibri" panose="020F0502020204030204" pitchFamily="34" charset="0"/>
                <a:cs typeface="Calibri" panose="020F0502020204030204" pitchFamily="34" charset="0"/>
              </a:rPr>
              <a:t>Explain</a:t>
            </a:r>
            <a:r>
              <a:rPr lang="en-US" sz="2426" dirty="0">
                <a:latin typeface="Calibri" panose="020F0502020204030204" pitchFamily="34" charset="0"/>
                <a:cs typeface="Calibri" panose="020F0502020204030204" pitchFamily="34" charset="0"/>
              </a:rPr>
              <a:t> what this tells us as historians about his attitudes towards the Aboriginal people</a:t>
            </a:r>
          </a:p>
          <a:p>
            <a:endParaRPr lang="en-US"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p:txBody>
      </p:sp>
      <p:graphicFrame>
        <p:nvGraphicFramePr>
          <p:cNvPr id="10" name="Table 9">
            <a:extLst>
              <a:ext uri="{FF2B5EF4-FFF2-40B4-BE49-F238E27FC236}">
                <a16:creationId xmlns:a16="http://schemas.microsoft.com/office/drawing/2014/main" id="{8299CB65-348E-A240-DFBD-B36E0E03948D}"/>
              </a:ext>
            </a:extLst>
          </p:cNvPr>
          <p:cNvGraphicFramePr>
            <a:graphicFrameLocks noGrp="1"/>
          </p:cNvGraphicFramePr>
          <p:nvPr/>
        </p:nvGraphicFramePr>
        <p:xfrm>
          <a:off x="5628046" y="1118613"/>
          <a:ext cx="6151507" cy="5735383"/>
        </p:xfrm>
        <a:graphic>
          <a:graphicData uri="http://schemas.openxmlformats.org/drawingml/2006/table">
            <a:tbl>
              <a:tblPr firstRow="1" bandRow="1">
                <a:tableStyleId>{5940675A-B579-460E-94D1-54222C63F5DA}</a:tableStyleId>
              </a:tblPr>
              <a:tblGrid>
                <a:gridCol w="2625726">
                  <a:extLst>
                    <a:ext uri="{9D8B030D-6E8A-4147-A177-3AD203B41FA5}">
                      <a16:colId xmlns:a16="http://schemas.microsoft.com/office/drawing/2014/main" val="974416061"/>
                    </a:ext>
                  </a:extLst>
                </a:gridCol>
                <a:gridCol w="1538848">
                  <a:extLst>
                    <a:ext uri="{9D8B030D-6E8A-4147-A177-3AD203B41FA5}">
                      <a16:colId xmlns:a16="http://schemas.microsoft.com/office/drawing/2014/main" val="3326372364"/>
                    </a:ext>
                  </a:extLst>
                </a:gridCol>
                <a:gridCol w="1986933">
                  <a:extLst>
                    <a:ext uri="{9D8B030D-6E8A-4147-A177-3AD203B41FA5}">
                      <a16:colId xmlns:a16="http://schemas.microsoft.com/office/drawing/2014/main" val="3311083690"/>
                    </a:ext>
                  </a:extLst>
                </a:gridCol>
              </a:tblGrid>
              <a:tr h="461731">
                <a:tc>
                  <a:txBody>
                    <a:bodyPr/>
                    <a:lstStyle/>
                    <a:p>
                      <a:r>
                        <a:rPr lang="en-GB" sz="1000" b="1" dirty="0">
                          <a:latin typeface="Calibri" panose="020F0502020204030204" pitchFamily="34" charset="0"/>
                          <a:cs typeface="Calibri" panose="020F0502020204030204" pitchFamily="34" charset="0"/>
                        </a:rPr>
                        <a:t>Source Content</a:t>
                      </a:r>
                    </a:p>
                  </a:txBody>
                  <a:tcPr marL="55449" marR="55449" marT="27725" marB="27725">
                    <a:solidFill>
                      <a:srgbClr val="EDEAEF"/>
                    </a:solidFill>
                  </a:tcPr>
                </a:tc>
                <a:tc>
                  <a:txBody>
                    <a:bodyPr/>
                    <a:lstStyle/>
                    <a:p>
                      <a:r>
                        <a:rPr lang="en-GB" sz="1000" b="1" dirty="0">
                          <a:latin typeface="Calibri" panose="020F0502020204030204" pitchFamily="34" charset="0"/>
                          <a:cs typeface="Calibri" panose="020F0502020204030204" pitchFamily="34" charset="0"/>
                        </a:rPr>
                        <a:t>Put into your own words (interpret what this means)</a:t>
                      </a:r>
                    </a:p>
                  </a:txBody>
                  <a:tcPr marL="55449" marR="55449" marT="27725" marB="27725">
                    <a:solidFill>
                      <a:srgbClr val="EDEAEF"/>
                    </a:solidFill>
                  </a:tcPr>
                </a:tc>
                <a:tc>
                  <a:txBody>
                    <a:bodyPr/>
                    <a:lstStyle/>
                    <a:p>
                      <a:r>
                        <a:rPr lang="en-GB" sz="1000" b="1" dirty="0">
                          <a:latin typeface="Calibri" panose="020F0502020204030204" pitchFamily="34" charset="0"/>
                          <a:cs typeface="Calibri" panose="020F0502020204030204" pitchFamily="34" charset="0"/>
                        </a:rPr>
                        <a:t>What does this REVEAL to us about attitudes towards Aboriginal people</a:t>
                      </a:r>
                    </a:p>
                  </a:txBody>
                  <a:tcPr marL="55449" marR="55449" marT="27725" marB="27725">
                    <a:solidFill>
                      <a:srgbClr val="EDEAEF"/>
                    </a:solidFill>
                  </a:tcPr>
                </a:tc>
                <a:extLst>
                  <a:ext uri="{0D108BD9-81ED-4DB2-BD59-A6C34878D82A}">
                    <a16:rowId xmlns:a16="http://schemas.microsoft.com/office/drawing/2014/main" val="3638930784"/>
                  </a:ext>
                </a:extLst>
              </a:tr>
              <a:tr h="877288">
                <a:tc>
                  <a:txBody>
                    <a:bodyPr/>
                    <a:lstStyle/>
                    <a:p>
                      <a:r>
                        <a:rPr lang="en-GB" sz="1000">
                          <a:latin typeface="Calibri" panose="020F0502020204030204" pitchFamily="34" charset="0"/>
                          <a:cs typeface="Calibri" panose="020F0502020204030204" pitchFamily="34" charset="0"/>
                        </a:rPr>
                        <a:t>Great care has been taken in this work not to state anything on the word of a white person; and, in obtaining information from the aborigines, suggestive or leading questions have been avoided as much as possible</a:t>
                      </a: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2910056586"/>
                  </a:ext>
                </a:extLst>
              </a:tr>
              <a:tr h="738769">
                <a:tc>
                  <a:txBody>
                    <a:bodyPr/>
                    <a:lstStyle/>
                    <a:p>
                      <a:r>
                        <a:rPr lang="en-GB" sz="1000">
                          <a:latin typeface="Calibri" panose="020F0502020204030204" pitchFamily="34" charset="0"/>
                          <a:cs typeface="Calibri" panose="020F0502020204030204" pitchFamily="34" charset="0"/>
                        </a:rPr>
                        <a:t>All information contained in this book has been obtained from the united testimony of several very intelligent aborigines, and every word was approved of by them before being written down</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3601225839"/>
                  </a:ext>
                </a:extLst>
              </a:tr>
              <a:tr h="1154326">
                <a:tc>
                  <a:txBody>
                    <a:bodyPr/>
                    <a:lstStyle/>
                    <a:p>
                      <a:r>
                        <a:rPr lang="en-GB" sz="1000">
                          <a:latin typeface="Calibri" panose="020F0502020204030204" pitchFamily="34" charset="0"/>
                          <a:cs typeface="Calibri" panose="020F0502020204030204" pitchFamily="34" charset="0"/>
                        </a:rPr>
                        <a:t>I found my previous good opinion of the natives fell far short of their merits. Their general information and knowledge of several distinct dialects – in some instances four, besides fair English – gratified as well as surprised me, and naturally suggested a comparison between them and the lower classes of white men</a:t>
                      </a: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986237384"/>
                  </a:ext>
                </a:extLst>
              </a:tr>
              <a:tr h="794773">
                <a:tc>
                  <a:txBody>
                    <a:bodyPr/>
                    <a:lstStyle/>
                    <a:p>
                      <a:r>
                        <a:rPr lang="en-GB" sz="1000" dirty="0">
                          <a:latin typeface="Calibri" panose="020F0502020204030204" pitchFamily="34" charset="0"/>
                          <a:cs typeface="Calibri" panose="020F0502020204030204" pitchFamily="34" charset="0"/>
                        </a:rPr>
                        <a:t>Indeed, it is very questionable if even those who belong to what is called the middle class, notwithstanding their advantages of education, know as much of their own laws, of natural history… as the aborigines;</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664031444"/>
                  </a:ext>
                </a:extLst>
              </a:tr>
              <a:tr h="794773">
                <a:tc>
                  <a:txBody>
                    <a:bodyPr/>
                    <a:lstStyle/>
                    <a:p>
                      <a:r>
                        <a:rPr lang="en-GB" sz="1000" dirty="0">
                          <a:latin typeface="Calibri" panose="020F0502020204030204" pitchFamily="34" charset="0"/>
                          <a:cs typeface="Calibri" panose="020F0502020204030204" pitchFamily="34" charset="0"/>
                        </a:rPr>
                        <a:t>It must be borne in mind, also, that many of their present vices were introduced by the white man, whose contact with them has increased their degradation, and will no doubt ultimately lead to their extinction</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656010899"/>
                  </a:ext>
                </a:extLst>
              </a:tr>
              <a:tr h="794773">
                <a:tc>
                  <a:txBody>
                    <a:bodyPr/>
                    <a:lstStyle/>
                    <a:p>
                      <a:r>
                        <a:rPr lang="en-GB" sz="1000" dirty="0">
                          <a:latin typeface="Calibri" panose="020F0502020204030204" pitchFamily="34" charset="0"/>
                          <a:cs typeface="Calibri" panose="020F0502020204030204" pitchFamily="34" charset="0"/>
                        </a:rPr>
                        <a:t>In censuring customs and practices which we may regard as repugnant to our notions and usages, we should bear in mind that these may appear right and virtuous from the stand point of the aborigines</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994997779"/>
                  </a:ext>
                </a:extLst>
              </a:tr>
            </a:tbl>
          </a:graphicData>
        </a:graphic>
      </p:graphicFrame>
    </p:spTree>
    <p:extLst>
      <p:ext uri="{BB962C8B-B14F-4D97-AF65-F5344CB8AC3E}">
        <p14:creationId xmlns:p14="http://schemas.microsoft.com/office/powerpoint/2010/main" val="2173271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33076-EFCC-BA1B-F067-CAB2C79FDBA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B947859-DE96-CB8D-9DCC-6F18552208F5}"/>
              </a:ext>
            </a:extLst>
          </p:cNvPr>
          <p:cNvSpPr/>
          <p:nvPr/>
        </p:nvSpPr>
        <p:spPr>
          <a:xfrm>
            <a:off x="9778" y="22828"/>
            <a:ext cx="11179590" cy="400110"/>
          </a:xfrm>
          <a:prstGeom prst="rect">
            <a:avLst/>
          </a:prstGeom>
        </p:spPr>
        <p:txBody>
          <a:bodyPr wrap="square">
            <a:spAutoFit/>
          </a:bodyPr>
          <a:lstStyle/>
          <a:p>
            <a:r>
              <a:rPr lang="en-GB" sz="2000" b="1" dirty="0">
                <a:latin typeface="Calibri" panose="020F0502020204030204" pitchFamily="34" charset="0"/>
                <a:cs typeface="Calibri" panose="020F0502020204030204" pitchFamily="34" charset="0"/>
              </a:rPr>
              <a:t>What does Dawson’s report reveal to us about colonial attitudes towards the Aboriginal peoples?</a:t>
            </a:r>
          </a:p>
        </p:txBody>
      </p:sp>
      <p:sp>
        <p:nvSpPr>
          <p:cNvPr id="5" name="TextBox 4">
            <a:extLst>
              <a:ext uri="{FF2B5EF4-FFF2-40B4-BE49-F238E27FC236}">
                <a16:creationId xmlns:a16="http://schemas.microsoft.com/office/drawing/2014/main" id="{ABCC73B0-636B-E5F0-8ABD-19C2159C4910}"/>
              </a:ext>
            </a:extLst>
          </p:cNvPr>
          <p:cNvSpPr txBox="1"/>
          <p:nvPr/>
        </p:nvSpPr>
        <p:spPr>
          <a:xfrm>
            <a:off x="2303711" y="618122"/>
            <a:ext cx="7396494" cy="923330"/>
          </a:xfrm>
          <a:prstGeom prst="rect">
            <a:avLst/>
          </a:prstGeom>
          <a:noFill/>
          <a:ln>
            <a:solidFill>
              <a:schemeClr val="tx1"/>
            </a:solidFill>
          </a:ln>
        </p:spPr>
        <p:txBody>
          <a:bodyPr wrap="square" rtlCol="0">
            <a:spAutoFit/>
          </a:bodyPr>
          <a:lstStyle/>
          <a:p>
            <a:r>
              <a:rPr lang="en-GB" b="1" u="sng" dirty="0">
                <a:latin typeface="Calibri" panose="020F0502020204030204" pitchFamily="34" charset="0"/>
                <a:cs typeface="Calibri" panose="020F0502020204030204" pitchFamily="34" charset="0"/>
              </a:rPr>
              <a:t>Summary of James Dawson</a:t>
            </a:r>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2A36BC61-FFF7-F81E-062E-1466B0609B32}"/>
              </a:ext>
            </a:extLst>
          </p:cNvPr>
          <p:cNvSpPr txBox="1"/>
          <p:nvPr/>
        </p:nvSpPr>
        <p:spPr>
          <a:xfrm>
            <a:off x="10057753" y="639099"/>
            <a:ext cx="1305930" cy="764568"/>
          </a:xfrm>
          <a:prstGeom prst="rect">
            <a:avLst/>
          </a:prstGeom>
          <a:noFill/>
          <a:ln>
            <a:solidFill>
              <a:schemeClr val="tx1"/>
            </a:solidFill>
          </a:ln>
        </p:spPr>
        <p:txBody>
          <a:bodyPr wrap="square" rtlCol="0">
            <a:spAutoFit/>
          </a:bodyPr>
          <a:lstStyle/>
          <a:p>
            <a:r>
              <a:rPr lang="en-GB" sz="1100" dirty="0">
                <a:latin typeface="Calibri" panose="020F0502020204030204" pitchFamily="34" charset="0"/>
                <a:cs typeface="Calibri" panose="020F0502020204030204" pitchFamily="34" charset="0"/>
              </a:rPr>
              <a:t>THE QUESTION IS ASKING ME TO…</a:t>
            </a:r>
          </a:p>
          <a:p>
            <a:endParaRPr lang="en-GB" sz="1100" dirty="0">
              <a:latin typeface="Calibri" panose="020F0502020204030204" pitchFamily="34" charset="0"/>
              <a:cs typeface="Calibri" panose="020F0502020204030204" pitchFamily="34" charset="0"/>
            </a:endParaRPr>
          </a:p>
          <a:p>
            <a:endParaRPr lang="en-GB" sz="1100"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1AE8DBB9-B99B-AD97-411A-23DEF39E4F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246" y="525085"/>
            <a:ext cx="745133" cy="1202374"/>
          </a:xfrm>
          <a:prstGeom prst="rect">
            <a:avLst/>
          </a:prstGeom>
        </p:spPr>
      </p:pic>
      <p:pic>
        <p:nvPicPr>
          <p:cNvPr id="8" name="Picture 7">
            <a:extLst>
              <a:ext uri="{FF2B5EF4-FFF2-40B4-BE49-F238E27FC236}">
                <a16:creationId xmlns:a16="http://schemas.microsoft.com/office/drawing/2014/main" id="{5DC72938-DDB4-057C-EF04-5CD99E43B0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7901" y="557340"/>
            <a:ext cx="751876" cy="1063824"/>
          </a:xfrm>
          <a:prstGeom prst="rect">
            <a:avLst/>
          </a:prstGeom>
        </p:spPr>
      </p:pic>
      <p:sp>
        <p:nvSpPr>
          <p:cNvPr id="9" name="TextBox 8">
            <a:extLst>
              <a:ext uri="{FF2B5EF4-FFF2-40B4-BE49-F238E27FC236}">
                <a16:creationId xmlns:a16="http://schemas.microsoft.com/office/drawing/2014/main" id="{DD30972D-EE84-ABD9-B7B8-71ACD8068DEA}"/>
              </a:ext>
            </a:extLst>
          </p:cNvPr>
          <p:cNvSpPr txBox="1"/>
          <p:nvPr/>
        </p:nvSpPr>
        <p:spPr>
          <a:xfrm>
            <a:off x="106246" y="1786502"/>
            <a:ext cx="2197465" cy="932628"/>
          </a:xfrm>
          <a:prstGeom prst="rect">
            <a:avLst/>
          </a:prstGeom>
          <a:noFill/>
        </p:spPr>
        <p:txBody>
          <a:bodyPr wrap="square" rtlCol="0">
            <a:spAutoFit/>
          </a:bodyPr>
          <a:lstStyle/>
          <a:p>
            <a:r>
              <a:rPr lang="en-GB" sz="1100" i="1" dirty="0">
                <a:latin typeface="Calibri" panose="020F0502020204030204" pitchFamily="34" charset="0"/>
                <a:cs typeface="Calibri" panose="020F0502020204030204" pitchFamily="34" charset="0"/>
              </a:rPr>
              <a:t>Extracts from James Dawson’s Australian Aborigines: the languages and customs of several tribes of Aborigines in the Western district of Victoria, 1881</a:t>
            </a:r>
          </a:p>
        </p:txBody>
      </p:sp>
      <p:pic>
        <p:nvPicPr>
          <p:cNvPr id="10" name="Picture 9">
            <a:extLst>
              <a:ext uri="{FF2B5EF4-FFF2-40B4-BE49-F238E27FC236}">
                <a16:creationId xmlns:a16="http://schemas.microsoft.com/office/drawing/2014/main" id="{BF3493A5-4238-4B41-BBE0-32007AFAC35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026913" y="1621164"/>
            <a:ext cx="1351826" cy="1081460"/>
          </a:xfrm>
          <a:prstGeom prst="rect">
            <a:avLst/>
          </a:prstGeom>
        </p:spPr>
      </p:pic>
      <p:sp>
        <p:nvSpPr>
          <p:cNvPr id="11" name="Right Arrow 10">
            <a:extLst>
              <a:ext uri="{FF2B5EF4-FFF2-40B4-BE49-F238E27FC236}">
                <a16:creationId xmlns:a16="http://schemas.microsoft.com/office/drawing/2014/main" id="{FFFE801B-0026-0D43-032A-6B4AE194D6A8}"/>
              </a:ext>
            </a:extLst>
          </p:cNvPr>
          <p:cNvSpPr/>
          <p:nvPr/>
        </p:nvSpPr>
        <p:spPr>
          <a:xfrm>
            <a:off x="2491796" y="2083921"/>
            <a:ext cx="320200" cy="27182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1092"/>
          </a:p>
        </p:txBody>
      </p:sp>
      <p:graphicFrame>
        <p:nvGraphicFramePr>
          <p:cNvPr id="12" name="Table 11">
            <a:extLst>
              <a:ext uri="{FF2B5EF4-FFF2-40B4-BE49-F238E27FC236}">
                <a16:creationId xmlns:a16="http://schemas.microsoft.com/office/drawing/2014/main" id="{9CBBEC8D-7F9A-12C1-B740-E6C27FE355AD}"/>
              </a:ext>
            </a:extLst>
          </p:cNvPr>
          <p:cNvGraphicFramePr>
            <a:graphicFrameLocks noGrp="1"/>
          </p:cNvGraphicFramePr>
          <p:nvPr/>
        </p:nvGraphicFramePr>
        <p:xfrm>
          <a:off x="3138704" y="1811146"/>
          <a:ext cx="6561500" cy="891477"/>
        </p:xfrm>
        <a:graphic>
          <a:graphicData uri="http://schemas.openxmlformats.org/drawingml/2006/table">
            <a:tbl>
              <a:tblPr firstRow="1" bandRow="1">
                <a:tableStyleId>{5940675A-B579-460E-94D1-54222C63F5DA}</a:tableStyleId>
              </a:tblPr>
              <a:tblGrid>
                <a:gridCol w="1176977">
                  <a:extLst>
                    <a:ext uri="{9D8B030D-6E8A-4147-A177-3AD203B41FA5}">
                      <a16:colId xmlns:a16="http://schemas.microsoft.com/office/drawing/2014/main" val="675413238"/>
                    </a:ext>
                  </a:extLst>
                </a:gridCol>
                <a:gridCol w="5384523">
                  <a:extLst>
                    <a:ext uri="{9D8B030D-6E8A-4147-A177-3AD203B41FA5}">
                      <a16:colId xmlns:a16="http://schemas.microsoft.com/office/drawing/2014/main" val="3317968787"/>
                    </a:ext>
                  </a:extLst>
                </a:gridCol>
              </a:tblGrid>
              <a:tr h="297159">
                <a:tc>
                  <a:txBody>
                    <a:bodyPr/>
                    <a:lstStyle/>
                    <a:p>
                      <a:r>
                        <a:rPr lang="en-GB" sz="1500">
                          <a:latin typeface="Calibri" panose="020F0502020204030204" pitchFamily="34" charset="0"/>
                          <a:cs typeface="Calibri" panose="020F0502020204030204" pitchFamily="34" charset="0"/>
                        </a:rPr>
                        <a:t>Timing</a:t>
                      </a:r>
                    </a:p>
                  </a:txBody>
                  <a:tcPr marL="55449" marR="55449" marT="27725" marB="27725">
                    <a:solidFill>
                      <a:srgbClr val="EDEAEF"/>
                    </a:solidFill>
                  </a:tcPr>
                </a:tc>
                <a:tc>
                  <a:txBody>
                    <a:bodyPr/>
                    <a:lstStyle/>
                    <a:p>
                      <a:endParaRPr lang="en-GB" sz="15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2981568814"/>
                  </a:ext>
                </a:extLst>
              </a:tr>
              <a:tr h="297159">
                <a:tc>
                  <a:txBody>
                    <a:bodyPr/>
                    <a:lstStyle/>
                    <a:p>
                      <a:r>
                        <a:rPr lang="en-GB" sz="1500">
                          <a:latin typeface="Calibri" panose="020F0502020204030204" pitchFamily="34" charset="0"/>
                          <a:cs typeface="Calibri" panose="020F0502020204030204" pitchFamily="34" charset="0"/>
                        </a:rPr>
                        <a:t>Type</a:t>
                      </a:r>
                    </a:p>
                  </a:txBody>
                  <a:tcPr marL="55449" marR="55449" marT="27725" marB="27725">
                    <a:solidFill>
                      <a:srgbClr val="EDEAEF"/>
                    </a:solidFill>
                  </a:tcPr>
                </a:tc>
                <a:tc>
                  <a:txBody>
                    <a:bodyPr/>
                    <a:lstStyle/>
                    <a:p>
                      <a:endParaRPr lang="en-GB" sz="15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3419178275"/>
                  </a:ext>
                </a:extLst>
              </a:tr>
              <a:tr h="297159">
                <a:tc>
                  <a:txBody>
                    <a:bodyPr/>
                    <a:lstStyle/>
                    <a:p>
                      <a:r>
                        <a:rPr lang="en-GB" sz="1500">
                          <a:latin typeface="Calibri" panose="020F0502020204030204" pitchFamily="34" charset="0"/>
                          <a:cs typeface="Calibri" panose="020F0502020204030204" pitchFamily="34" charset="0"/>
                        </a:rPr>
                        <a:t>Author</a:t>
                      </a:r>
                    </a:p>
                  </a:txBody>
                  <a:tcPr marL="55449" marR="55449" marT="27725" marB="27725">
                    <a:solidFill>
                      <a:srgbClr val="EDEAEF"/>
                    </a:solidFill>
                  </a:tcPr>
                </a:tc>
                <a:tc>
                  <a:txBody>
                    <a:bodyPr/>
                    <a:lstStyle/>
                    <a:p>
                      <a:endParaRPr lang="en-GB" sz="1500" dirty="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931423948"/>
                  </a:ext>
                </a:extLst>
              </a:tr>
            </a:tbl>
          </a:graphicData>
        </a:graphic>
      </p:graphicFrame>
      <p:graphicFrame>
        <p:nvGraphicFramePr>
          <p:cNvPr id="13" name="Table 12">
            <a:extLst>
              <a:ext uri="{FF2B5EF4-FFF2-40B4-BE49-F238E27FC236}">
                <a16:creationId xmlns:a16="http://schemas.microsoft.com/office/drawing/2014/main" id="{B313A04C-DBE2-EDB9-DDDC-F8077A7EB9F4}"/>
              </a:ext>
            </a:extLst>
          </p:cNvPr>
          <p:cNvGraphicFramePr>
            <a:graphicFrameLocks noGrp="1"/>
          </p:cNvGraphicFramePr>
          <p:nvPr/>
        </p:nvGraphicFramePr>
        <p:xfrm>
          <a:off x="63888" y="2874507"/>
          <a:ext cx="12085327" cy="3950829"/>
        </p:xfrm>
        <a:graphic>
          <a:graphicData uri="http://schemas.openxmlformats.org/drawingml/2006/table">
            <a:tbl>
              <a:tblPr firstRow="1" bandRow="1">
                <a:tableStyleId>{5940675A-B579-460E-94D1-54222C63F5DA}</a:tableStyleId>
              </a:tblPr>
              <a:tblGrid>
                <a:gridCol w="5158534">
                  <a:extLst>
                    <a:ext uri="{9D8B030D-6E8A-4147-A177-3AD203B41FA5}">
                      <a16:colId xmlns:a16="http://schemas.microsoft.com/office/drawing/2014/main" val="974416061"/>
                    </a:ext>
                  </a:extLst>
                </a:gridCol>
                <a:gridCol w="3403566">
                  <a:extLst>
                    <a:ext uri="{9D8B030D-6E8A-4147-A177-3AD203B41FA5}">
                      <a16:colId xmlns:a16="http://schemas.microsoft.com/office/drawing/2014/main" val="3326372364"/>
                    </a:ext>
                  </a:extLst>
                </a:gridCol>
                <a:gridCol w="3523227">
                  <a:extLst>
                    <a:ext uri="{9D8B030D-6E8A-4147-A177-3AD203B41FA5}">
                      <a16:colId xmlns:a16="http://schemas.microsoft.com/office/drawing/2014/main" val="3311083690"/>
                    </a:ext>
                  </a:extLst>
                </a:gridCol>
              </a:tblGrid>
              <a:tr h="388145">
                <a:tc>
                  <a:txBody>
                    <a:bodyPr/>
                    <a:lstStyle/>
                    <a:p>
                      <a:r>
                        <a:rPr lang="en-GB" sz="1100" b="1" dirty="0">
                          <a:latin typeface="Calibri" panose="020F0502020204030204" pitchFamily="34" charset="0"/>
                          <a:cs typeface="Calibri" panose="020F0502020204030204" pitchFamily="34" charset="0"/>
                        </a:rPr>
                        <a:t>Source Content</a:t>
                      </a:r>
                    </a:p>
                  </a:txBody>
                  <a:tcPr marL="55449" marR="55449" marT="27725" marB="27725">
                    <a:solidFill>
                      <a:srgbClr val="EDEAEF"/>
                    </a:solidFill>
                  </a:tcPr>
                </a:tc>
                <a:tc>
                  <a:txBody>
                    <a:bodyPr/>
                    <a:lstStyle/>
                    <a:p>
                      <a:r>
                        <a:rPr lang="en-GB" sz="1100" b="1" dirty="0">
                          <a:latin typeface="Calibri" panose="020F0502020204030204" pitchFamily="34" charset="0"/>
                          <a:cs typeface="Calibri" panose="020F0502020204030204" pitchFamily="34" charset="0"/>
                        </a:rPr>
                        <a:t>Put into your own words (interpret what this means)</a:t>
                      </a:r>
                    </a:p>
                  </a:txBody>
                  <a:tcPr marL="55449" marR="55449" marT="27725" marB="27725">
                    <a:solidFill>
                      <a:srgbClr val="EDEAEF"/>
                    </a:solidFill>
                  </a:tcPr>
                </a:tc>
                <a:tc>
                  <a:txBody>
                    <a:bodyPr/>
                    <a:lstStyle/>
                    <a:p>
                      <a:r>
                        <a:rPr lang="en-GB" sz="1100" b="1" dirty="0">
                          <a:latin typeface="Calibri" panose="020F0502020204030204" pitchFamily="34" charset="0"/>
                          <a:cs typeface="Calibri" panose="020F0502020204030204" pitchFamily="34" charset="0"/>
                        </a:rPr>
                        <a:t>What does this REVEAL to us about attitudes towards Aboriginal people</a:t>
                      </a:r>
                    </a:p>
                  </a:txBody>
                  <a:tcPr marL="55449" marR="55449" marT="27725" marB="27725">
                    <a:solidFill>
                      <a:srgbClr val="EDEAEF"/>
                    </a:solidFill>
                  </a:tcPr>
                </a:tc>
                <a:extLst>
                  <a:ext uri="{0D108BD9-81ED-4DB2-BD59-A6C34878D82A}">
                    <a16:rowId xmlns:a16="http://schemas.microsoft.com/office/drawing/2014/main" val="3638930784"/>
                  </a:ext>
                </a:extLst>
              </a:tr>
              <a:tr h="554493">
                <a:tc>
                  <a:txBody>
                    <a:bodyPr/>
                    <a:lstStyle/>
                    <a:p>
                      <a:r>
                        <a:rPr lang="en-GB" sz="1100" dirty="0">
                          <a:latin typeface="Calibri" panose="020F0502020204030204" pitchFamily="34" charset="0"/>
                          <a:cs typeface="Calibri" panose="020F0502020204030204" pitchFamily="34" charset="0"/>
                        </a:rPr>
                        <a:t>Great care has been taken in this work not to state anything on the word of a white person; and, in obtaining information from the aborigines, suggestive or leading questions have been avoided as much as possible</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2910056586"/>
                  </a:ext>
                </a:extLst>
              </a:tr>
              <a:tr h="554493">
                <a:tc>
                  <a:txBody>
                    <a:bodyPr/>
                    <a:lstStyle/>
                    <a:p>
                      <a:r>
                        <a:rPr lang="en-GB" sz="1100" dirty="0">
                          <a:latin typeface="Calibri" panose="020F0502020204030204" pitchFamily="34" charset="0"/>
                          <a:cs typeface="Calibri" panose="020F0502020204030204" pitchFamily="34" charset="0"/>
                        </a:rPr>
                        <a:t>All information contained in this book has been obtained from the united testimony of several very intelligent aborigines, and every word was approved of by them before being written down</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3601225839"/>
                  </a:ext>
                </a:extLst>
              </a:tr>
              <a:tr h="768249">
                <a:tc>
                  <a:txBody>
                    <a:bodyPr/>
                    <a:lstStyle/>
                    <a:p>
                      <a:r>
                        <a:rPr lang="en-GB" sz="1100" dirty="0">
                          <a:latin typeface="Calibri" panose="020F0502020204030204" pitchFamily="34" charset="0"/>
                          <a:cs typeface="Calibri" panose="020F0502020204030204" pitchFamily="34" charset="0"/>
                        </a:rPr>
                        <a:t>I found my previous good opinion of the natives fell far short of their merits. Their general information and knowledge of several distinct dialects – in some instances four, besides fair English – gratified as well as surprised me, and naturally suggested a comparison between them and the lower classes of white men</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986237384"/>
                  </a:ext>
                </a:extLst>
              </a:tr>
              <a:tr h="554493">
                <a:tc>
                  <a:txBody>
                    <a:bodyPr/>
                    <a:lstStyle/>
                    <a:p>
                      <a:r>
                        <a:rPr lang="en-GB" sz="1100" dirty="0">
                          <a:latin typeface="Calibri" panose="020F0502020204030204" pitchFamily="34" charset="0"/>
                          <a:cs typeface="Calibri" panose="020F0502020204030204" pitchFamily="34" charset="0"/>
                        </a:rPr>
                        <a:t>Indeed, it is very questionable if even those who belong to what is called the middle class, notwithstanding their advantages of education, know as much of their own laws, of natural history… as the aborigines;</a:t>
                      </a: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664031444"/>
                  </a:ext>
                </a:extLst>
              </a:tr>
              <a:tr h="554493">
                <a:tc>
                  <a:txBody>
                    <a:bodyPr/>
                    <a:lstStyle/>
                    <a:p>
                      <a:r>
                        <a:rPr lang="en-GB" sz="1100">
                          <a:latin typeface="Calibri" panose="020F0502020204030204" pitchFamily="34" charset="0"/>
                          <a:cs typeface="Calibri" panose="020F0502020204030204" pitchFamily="34" charset="0"/>
                        </a:rPr>
                        <a:t>It must be borne in mind, also, that many of their present vices were introduced by the white man, whose contact with them has increased their degradation, and will no doubt ultimately lead to their extinction</a:t>
                      </a: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656010899"/>
                  </a:ext>
                </a:extLst>
              </a:tr>
              <a:tr h="554493">
                <a:tc>
                  <a:txBody>
                    <a:bodyPr/>
                    <a:lstStyle/>
                    <a:p>
                      <a:r>
                        <a:rPr lang="en-GB" sz="1100" dirty="0">
                          <a:latin typeface="Calibri" panose="020F0502020204030204" pitchFamily="34" charset="0"/>
                          <a:cs typeface="Calibri" panose="020F0502020204030204" pitchFamily="34" charset="0"/>
                        </a:rPr>
                        <a:t>In censuring customs and practices which we may regard as repugnant to our notions and usages, we should bear in mind that these may appear right and virtuous from the stand point of the aborigines</a:t>
                      </a: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tc>
                  <a:txBody>
                    <a:bodyPr/>
                    <a:lstStyle/>
                    <a:p>
                      <a:endParaRPr lang="en-GB" sz="1100" dirty="0">
                        <a:latin typeface="Calibri" panose="020F0502020204030204" pitchFamily="34" charset="0"/>
                        <a:cs typeface="Calibri" panose="020F0502020204030204" pitchFamily="34" charset="0"/>
                      </a:endParaRPr>
                    </a:p>
                  </a:txBody>
                  <a:tcPr marL="55449" marR="55449" marT="27725" marB="27725">
                    <a:solidFill>
                      <a:srgbClr val="EDEAEF"/>
                    </a:solidFill>
                  </a:tcPr>
                </a:tc>
                <a:extLst>
                  <a:ext uri="{0D108BD9-81ED-4DB2-BD59-A6C34878D82A}">
                    <a16:rowId xmlns:a16="http://schemas.microsoft.com/office/drawing/2014/main" val="994997779"/>
                  </a:ext>
                </a:extLst>
              </a:tr>
            </a:tbl>
          </a:graphicData>
        </a:graphic>
      </p:graphicFrame>
    </p:spTree>
    <p:extLst>
      <p:ext uri="{BB962C8B-B14F-4D97-AF65-F5344CB8AC3E}">
        <p14:creationId xmlns:p14="http://schemas.microsoft.com/office/powerpoint/2010/main" val="3036465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928D16-A43D-0161-AA64-575A8BA9CF6D}"/>
              </a:ext>
            </a:extLst>
          </p:cNvPr>
          <p:cNvSpPr>
            <a:spLocks noGrp="1"/>
          </p:cNvSpPr>
          <p:nvPr>
            <p:ph type="body" sz="quarter" idx="10"/>
          </p:nvPr>
        </p:nvSpPr>
        <p:spPr>
          <a:xfrm>
            <a:off x="665113" y="194458"/>
            <a:ext cx="10396743" cy="523401"/>
          </a:xfrm>
        </p:spPr>
        <p:txBody>
          <a:bodyPr>
            <a:normAutofit/>
          </a:bodyPr>
          <a:lstStyle/>
          <a:p>
            <a:r>
              <a:rPr lang="en-US" sz="2800" b="1" dirty="0">
                <a:latin typeface="Calibri" panose="020F0502020204030204" pitchFamily="34" charset="0"/>
                <a:cs typeface="Calibri" panose="020F0502020204030204" pitchFamily="34" charset="0"/>
              </a:rPr>
              <a:t>Extended writing task – answer the question</a:t>
            </a:r>
          </a:p>
        </p:txBody>
      </p:sp>
      <p:sp>
        <p:nvSpPr>
          <p:cNvPr id="4" name="Text Placeholder 3">
            <a:extLst>
              <a:ext uri="{FF2B5EF4-FFF2-40B4-BE49-F238E27FC236}">
                <a16:creationId xmlns:a16="http://schemas.microsoft.com/office/drawing/2014/main" id="{E0C5E6E7-19F0-B33B-5E0E-4A068B394AA2}"/>
              </a:ext>
            </a:extLst>
          </p:cNvPr>
          <p:cNvSpPr>
            <a:spLocks noGrp="1"/>
          </p:cNvSpPr>
          <p:nvPr>
            <p:ph type="body" sz="quarter" idx="12"/>
          </p:nvPr>
        </p:nvSpPr>
        <p:spPr>
          <a:xfrm>
            <a:off x="661549" y="1303445"/>
            <a:ext cx="10655926" cy="4940133"/>
          </a:xfrm>
        </p:spPr>
        <p:txBody>
          <a:bodyPr/>
          <a:lstStyle/>
          <a:p>
            <a:r>
              <a:rPr lang="en-US" sz="2426" dirty="0">
                <a:latin typeface="Calibri" panose="020F0502020204030204" pitchFamily="34" charset="0"/>
                <a:cs typeface="Calibri" panose="020F0502020204030204" pitchFamily="34" charset="0"/>
              </a:rPr>
              <a:t>Dawson was... (find at least 3 points about him in Australia)</a:t>
            </a:r>
          </a:p>
          <a:p>
            <a:endParaRPr lang="en-US" sz="2426" dirty="0">
              <a:latin typeface="Calibri" panose="020F0502020204030204" pitchFamily="34" charset="0"/>
              <a:cs typeface="Calibri" panose="020F0502020204030204" pitchFamily="34" charset="0"/>
            </a:endParaRPr>
          </a:p>
          <a:p>
            <a:r>
              <a:rPr lang="en-US" sz="2426" dirty="0">
                <a:latin typeface="Calibri" panose="020F0502020204030204" pitchFamily="34" charset="0"/>
                <a:cs typeface="Calibri" panose="020F0502020204030204" pitchFamily="34" charset="0"/>
              </a:rPr>
              <a:t>He wrote…</a:t>
            </a:r>
          </a:p>
          <a:p>
            <a:endParaRPr lang="en-US" sz="2426" dirty="0">
              <a:latin typeface="Calibri" panose="020F0502020204030204" pitchFamily="34" charset="0"/>
              <a:cs typeface="Calibri" panose="020F0502020204030204" pitchFamily="34" charset="0"/>
            </a:endParaRPr>
          </a:p>
          <a:p>
            <a:r>
              <a:rPr lang="en-US" sz="2426" dirty="0">
                <a:latin typeface="Calibri" panose="020F0502020204030204" pitchFamily="34" charset="0"/>
                <a:cs typeface="Calibri" panose="020F0502020204030204" pitchFamily="34" charset="0"/>
              </a:rPr>
              <a:t>His attitude/view towards Aboriginal people was…</a:t>
            </a:r>
          </a:p>
          <a:p>
            <a:endParaRPr lang="en-US" sz="2426" dirty="0">
              <a:latin typeface="Calibri" panose="020F0502020204030204" pitchFamily="34" charset="0"/>
              <a:cs typeface="Calibri" panose="020F0502020204030204" pitchFamily="34" charset="0"/>
            </a:endParaRPr>
          </a:p>
          <a:p>
            <a:r>
              <a:rPr lang="en-US" sz="2426" dirty="0">
                <a:latin typeface="Calibri" panose="020F0502020204030204" pitchFamily="34" charset="0"/>
                <a:cs typeface="Calibri" panose="020F0502020204030204" pitchFamily="34" charset="0"/>
              </a:rPr>
              <a:t>This was different to most settlers because…</a:t>
            </a:r>
          </a:p>
          <a:p>
            <a:endParaRPr lang="en-US"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05918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A6A3777-2452-3756-64C7-F4459365B2D5}"/>
              </a:ext>
            </a:extLst>
          </p:cNvPr>
          <p:cNvSpPr>
            <a:spLocks noGrp="1"/>
          </p:cNvSpPr>
          <p:nvPr>
            <p:ph type="body" sz="quarter" idx="10"/>
          </p:nvPr>
        </p:nvSpPr>
        <p:spPr>
          <a:xfrm>
            <a:off x="657699" y="153102"/>
            <a:ext cx="10396743" cy="569609"/>
          </a:xfrm>
        </p:spPr>
        <p:txBody>
          <a:bodyPr>
            <a:normAutofit/>
          </a:bodyPr>
          <a:lstStyle/>
          <a:p>
            <a:r>
              <a:rPr lang="en-US" sz="3200" b="1" dirty="0">
                <a:latin typeface="Calibri" panose="020F0502020204030204" pitchFamily="34" charset="0"/>
                <a:cs typeface="Calibri" panose="020F0502020204030204" pitchFamily="34" charset="0"/>
              </a:rPr>
              <a:t>Plenary </a:t>
            </a:r>
          </a:p>
        </p:txBody>
      </p:sp>
      <p:sp>
        <p:nvSpPr>
          <p:cNvPr id="4" name="Text Placeholder 3">
            <a:extLst>
              <a:ext uri="{FF2B5EF4-FFF2-40B4-BE49-F238E27FC236}">
                <a16:creationId xmlns:a16="http://schemas.microsoft.com/office/drawing/2014/main" id="{187C569E-6FCA-4B7E-764B-41B8CBE2D19A}"/>
              </a:ext>
            </a:extLst>
          </p:cNvPr>
          <p:cNvSpPr>
            <a:spLocks noGrp="1"/>
          </p:cNvSpPr>
          <p:nvPr>
            <p:ph type="body" sz="quarter" idx="12"/>
          </p:nvPr>
        </p:nvSpPr>
        <p:spPr>
          <a:xfrm>
            <a:off x="661549" y="1211028"/>
            <a:ext cx="10563511" cy="5032550"/>
          </a:xfrm>
        </p:spPr>
        <p:txBody>
          <a:bodyPr/>
          <a:lstStyle/>
          <a:p>
            <a:pPr algn="ctr"/>
            <a:endParaRPr lang="en-US" sz="2668" dirty="0">
              <a:latin typeface="Calibri" panose="020F0502020204030204" pitchFamily="34" charset="0"/>
              <a:cs typeface="Calibri" panose="020F0502020204030204" pitchFamily="34" charset="0"/>
            </a:endParaRPr>
          </a:p>
          <a:p>
            <a:pPr algn="ctr"/>
            <a:r>
              <a:rPr lang="en-US" sz="2668" dirty="0">
                <a:latin typeface="Calibri" panose="020F0502020204030204" pitchFamily="34" charset="0"/>
                <a:cs typeface="Calibri" panose="020F0502020204030204" pitchFamily="34" charset="0"/>
              </a:rPr>
              <a:t>Is the </a:t>
            </a:r>
            <a:r>
              <a:rPr lang="en-US" sz="2668" i="1" dirty="0">
                <a:latin typeface="Calibri" panose="020F0502020204030204" pitchFamily="34" charset="0"/>
                <a:cs typeface="Calibri" panose="020F0502020204030204" pitchFamily="34" charset="0"/>
              </a:rPr>
              <a:t>Australian Dictionary of Biography </a:t>
            </a:r>
            <a:r>
              <a:rPr lang="en-US" sz="2668" dirty="0">
                <a:latin typeface="Calibri" panose="020F0502020204030204" pitchFamily="34" charset="0"/>
                <a:cs typeface="Calibri" panose="020F0502020204030204" pitchFamily="34" charset="0"/>
              </a:rPr>
              <a:t>right to call James Dawson a friend of the Aboriginal people?  ​</a:t>
            </a:r>
          </a:p>
          <a:p>
            <a:pPr algn="ctr"/>
            <a:endParaRPr lang="en-US" sz="2668" dirty="0">
              <a:latin typeface="Calibri" panose="020F0502020204030204" pitchFamily="34" charset="0"/>
              <a:cs typeface="Calibri" panose="020F0502020204030204" pitchFamily="34" charset="0"/>
            </a:endParaRPr>
          </a:p>
          <a:p>
            <a:pPr algn="ctr"/>
            <a:endParaRPr lang="en-US" sz="2668" dirty="0">
              <a:latin typeface="Calibri" panose="020F0502020204030204" pitchFamily="34" charset="0"/>
              <a:cs typeface="Calibri" panose="020F0502020204030204" pitchFamily="34" charset="0"/>
            </a:endParaRPr>
          </a:p>
          <a:p>
            <a:pPr algn="ctr"/>
            <a:r>
              <a:rPr lang="en-US" sz="2668" dirty="0">
                <a:latin typeface="Calibri" panose="020F0502020204030204" pitchFamily="34" charset="0"/>
                <a:cs typeface="Calibri" panose="020F0502020204030204" pitchFamily="34" charset="0"/>
              </a:rPr>
              <a:t>On your printed sheet, write your answer with </a:t>
            </a:r>
            <a:r>
              <a:rPr lang="en-US" sz="2668" b="1" dirty="0">
                <a:latin typeface="Calibri" panose="020F0502020204030204" pitchFamily="34" charset="0"/>
                <a:cs typeface="Calibri" panose="020F0502020204030204" pitchFamily="34" charset="0"/>
              </a:rPr>
              <a:t>evidence</a:t>
            </a:r>
            <a:r>
              <a:rPr lang="en-US" sz="2668" dirty="0">
                <a:latin typeface="Calibri" panose="020F0502020204030204" pitchFamily="34" charset="0"/>
                <a:cs typeface="Calibri" panose="020F0502020204030204" pitchFamily="34" charset="0"/>
              </a:rPr>
              <a:t> from today's lesson in at least 50 words...</a:t>
            </a:r>
          </a:p>
          <a:p>
            <a:pPr algn="ctr"/>
            <a:endParaRPr lang="en-US" dirty="0">
              <a:latin typeface="Calibri" panose="020F0502020204030204" pitchFamily="34" charset="0"/>
              <a:cs typeface="Calibri" panose="020F0502020204030204" pitchFamily="34" charset="0"/>
            </a:endParaRPr>
          </a:p>
          <a:p>
            <a:pPr algn="ct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37244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ECD6AB4-FBFE-DA2E-9320-9C9B6F639861}"/>
              </a:ext>
            </a:extLst>
          </p:cNvPr>
          <p:cNvSpPr>
            <a:spLocks noGrp="1"/>
          </p:cNvSpPr>
          <p:nvPr>
            <p:ph type="body" sz="quarter" idx="13"/>
          </p:nvPr>
        </p:nvSpPr>
        <p:spPr>
          <a:xfrm>
            <a:off x="2861458" y="1950352"/>
            <a:ext cx="6684722" cy="3648533"/>
          </a:xfrm>
        </p:spPr>
        <p:txBody>
          <a:bodyPr>
            <a:normAutofit/>
          </a:bodyPr>
          <a:lstStyle/>
          <a:p>
            <a:r>
              <a:rPr lang="en-US" sz="4245" b="1" dirty="0">
                <a:latin typeface="Calibri" panose="020F0502020204030204" pitchFamily="34" charset="0"/>
                <a:cs typeface="Calibri" panose="020F0502020204030204" pitchFamily="34" charset="0"/>
              </a:rPr>
              <a:t>FOR THE TEACHER</a:t>
            </a:r>
          </a:p>
        </p:txBody>
      </p:sp>
    </p:spTree>
    <p:extLst>
      <p:ext uri="{BB962C8B-B14F-4D97-AF65-F5344CB8AC3E}">
        <p14:creationId xmlns:p14="http://schemas.microsoft.com/office/powerpoint/2010/main" val="2004441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7F7A7C97-78AB-06B7-16EE-5F5CB68B08B2}"/>
              </a:ext>
            </a:extLst>
          </p:cNvPr>
          <p:cNvGraphicFramePr>
            <a:graphicFrameLocks noGrp="1"/>
          </p:cNvGraphicFramePr>
          <p:nvPr>
            <p:extLst>
              <p:ext uri="{D42A27DB-BD31-4B8C-83A1-F6EECF244321}">
                <p14:modId xmlns:p14="http://schemas.microsoft.com/office/powerpoint/2010/main" val="1000003607"/>
              </p:ext>
            </p:extLst>
          </p:nvPr>
        </p:nvGraphicFramePr>
        <p:xfrm>
          <a:off x="428" y="1"/>
          <a:ext cx="12191572" cy="7365817"/>
        </p:xfrm>
        <a:graphic>
          <a:graphicData uri="http://schemas.openxmlformats.org/drawingml/2006/table">
            <a:tbl>
              <a:tblPr bandRow="1">
                <a:tableStyleId>{5C22544A-7EE6-4342-B048-85BDC9FD1C3A}</a:tableStyleId>
              </a:tblPr>
              <a:tblGrid>
                <a:gridCol w="740082">
                  <a:extLst>
                    <a:ext uri="{9D8B030D-6E8A-4147-A177-3AD203B41FA5}">
                      <a16:colId xmlns:a16="http://schemas.microsoft.com/office/drawing/2014/main" val="777351042"/>
                    </a:ext>
                  </a:extLst>
                </a:gridCol>
                <a:gridCol w="3963837">
                  <a:extLst>
                    <a:ext uri="{9D8B030D-6E8A-4147-A177-3AD203B41FA5}">
                      <a16:colId xmlns:a16="http://schemas.microsoft.com/office/drawing/2014/main" val="2813750171"/>
                    </a:ext>
                  </a:extLst>
                </a:gridCol>
                <a:gridCol w="5027543">
                  <a:extLst>
                    <a:ext uri="{9D8B030D-6E8A-4147-A177-3AD203B41FA5}">
                      <a16:colId xmlns:a16="http://schemas.microsoft.com/office/drawing/2014/main" val="1900716345"/>
                    </a:ext>
                  </a:extLst>
                </a:gridCol>
                <a:gridCol w="2460110">
                  <a:extLst>
                    <a:ext uri="{9D8B030D-6E8A-4147-A177-3AD203B41FA5}">
                      <a16:colId xmlns:a16="http://schemas.microsoft.com/office/drawing/2014/main" val="2851480005"/>
                    </a:ext>
                  </a:extLst>
                </a:gridCol>
              </a:tblGrid>
              <a:tr h="336468">
                <a:tc gridSpan="4">
                  <a:txBody>
                    <a:bodyPr/>
                    <a:lstStyle/>
                    <a:p>
                      <a:pPr algn="ctr" rtl="0" fontAlgn="base">
                        <a:lnSpc>
                          <a:spcPct val="150000"/>
                        </a:lnSpc>
                        <a:buNone/>
                      </a:pPr>
                      <a:r>
                        <a:rPr lang="en-GB" sz="1500" b="1" i="0">
                          <a:effectLst/>
                          <a:latin typeface="Calibri" panose="020F0502020204030204" pitchFamily="34" charset="0"/>
                          <a:cs typeface="Calibri" panose="020F0502020204030204" pitchFamily="34" charset="0"/>
                        </a:rPr>
                        <a:t>What does Dawson’s report reveal to us about colonial attitudes towards the Aboriginal people?</a:t>
                      </a:r>
                      <a:r>
                        <a:rPr lang="en-GB" sz="1500" b="0" i="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lnL w="9525" cap="flat" cmpd="sng" algn="ctr">
                      <a:solidFill>
                        <a:schemeClr val="bg1"/>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568498066"/>
                  </a:ext>
                </a:extLst>
              </a:tr>
              <a:tr h="493540">
                <a:tc>
                  <a:txBody>
                    <a:bodyPr/>
                    <a:lstStyle/>
                    <a:p>
                      <a:pPr algn="l" rtl="0" fontAlgn="base">
                        <a:lnSpc>
                          <a:spcPct val="150000"/>
                        </a:lnSpc>
                        <a:buNone/>
                      </a:pPr>
                      <a:r>
                        <a:rPr lang="en-GB" sz="1100" b="1" i="0">
                          <a:effectLst/>
                          <a:latin typeface="Calibri" panose="020F0502020204030204" pitchFamily="34" charset="0"/>
                          <a:cs typeface="Calibri" panose="020F0502020204030204" pitchFamily="34" charset="0"/>
                        </a:rPr>
                        <a:t>Purpose:</a:t>
                      </a:r>
                      <a:r>
                        <a:rPr lang="en-GB" sz="1100" b="0" i="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gridSpan="3">
                  <a:txBody>
                    <a:bodyPr/>
                    <a:lstStyle/>
                    <a:p>
                      <a:pPr algn="l" rtl="0" fontAlgn="base">
                        <a:lnSpc>
                          <a:spcPct val="150000"/>
                        </a:lnSpc>
                        <a:buNone/>
                      </a:pPr>
                      <a:r>
                        <a:rPr lang="en-GB" sz="1100" b="1" i="0" dirty="0">
                          <a:effectLst/>
                          <a:latin typeface="Calibri" panose="020F0502020204030204" pitchFamily="34" charset="0"/>
                          <a:cs typeface="Calibri" panose="020F0502020204030204" pitchFamily="34" charset="0"/>
                        </a:rPr>
                        <a:t>To understand attitudes towards the Aboriginal people in Australia by the settler Scots, and give examples of moments of respect and compassion towards them. While also understanding why the authorship of positive accounts is important in the retelling of the colonisation of Australia (</a:t>
                      </a:r>
                      <a:r>
                        <a:rPr lang="en-GB" sz="1100" b="1" i="0" dirty="0" err="1">
                          <a:effectLst/>
                          <a:latin typeface="Calibri" panose="020F0502020204030204" pitchFamily="34" charset="0"/>
                          <a:cs typeface="Calibri" panose="020F0502020204030204" pitchFamily="34" charset="0"/>
                        </a:rPr>
                        <a:t>eg</a:t>
                      </a:r>
                      <a:r>
                        <a:rPr lang="en-GB" sz="1100" b="1" i="0" dirty="0">
                          <a:effectLst/>
                          <a:latin typeface="Calibri" panose="020F0502020204030204" pitchFamily="34" charset="0"/>
                          <a:cs typeface="Calibri" panose="020F0502020204030204" pitchFamily="34" charset="0"/>
                        </a:rPr>
                        <a:t> Dawson’s role as Protector of the Aboriginal People)</a:t>
                      </a:r>
                      <a:r>
                        <a:rPr lang="en-GB" sz="11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hMerge="1">
                  <a:txBody>
                    <a:bodyPr/>
                    <a:lstStyle/>
                    <a:p>
                      <a:endParaRPr lang="en-US"/>
                    </a:p>
                  </a:txBody>
                  <a:tcPr>
                    <a:lnL w="9525" cap="flat" cmpd="sng" algn="ctr">
                      <a:solidFill>
                        <a:schemeClr val="bg1"/>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1733918486"/>
                  </a:ext>
                </a:extLst>
              </a:tr>
              <a:tr h="1426077">
                <a:tc>
                  <a:txBody>
                    <a:bodyPr/>
                    <a:lstStyle/>
                    <a:p>
                      <a:pPr algn="l" rtl="0" fontAlgn="base">
                        <a:lnSpc>
                          <a:spcPct val="150000"/>
                        </a:lnSpc>
                        <a:buNone/>
                      </a:pPr>
                      <a:r>
                        <a:rPr lang="en-GB" sz="1100" b="1" i="0">
                          <a:effectLst/>
                          <a:latin typeface="Calibri" panose="020F0502020204030204" pitchFamily="34" charset="0"/>
                          <a:cs typeface="Calibri" panose="020F0502020204030204" pitchFamily="34" charset="0"/>
                        </a:rPr>
                        <a:t>Objective:</a:t>
                      </a:r>
                      <a:r>
                        <a:rPr lang="en-GB" sz="1100" b="0" i="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gridSpan="3">
                  <a:txBody>
                    <a:bodyPr/>
                    <a:lstStyle/>
                    <a:p>
                      <a:pPr algn="l" rtl="0" fontAlgn="base">
                        <a:lnSpc>
                          <a:spcPct val="150000"/>
                        </a:lnSpc>
                        <a:buNone/>
                      </a:pPr>
                      <a:r>
                        <a:rPr lang="en-GB" sz="1100" b="0" i="1" dirty="0">
                          <a:effectLst/>
                          <a:latin typeface="Calibri" panose="020F0502020204030204" pitchFamily="34" charset="0"/>
                          <a:cs typeface="Calibri" panose="020F0502020204030204" pitchFamily="34" charset="0"/>
                        </a:rPr>
                        <a:t>The learning in this lesson links to the syllabus by giving students an example of a settler Scot in Australia who worked to improve relations with the Aboriginal people. This can allow students to have a deeper understanding of the nuance of settler colonialism whilst also having a solid example which they can use in their exam to answer an exam question (by explaining in detail)</a:t>
                      </a:r>
                      <a:r>
                        <a:rPr lang="en-GB" sz="1100" b="0" i="0" dirty="0">
                          <a:effectLst/>
                          <a:latin typeface="Calibri" panose="020F0502020204030204" pitchFamily="34" charset="0"/>
                          <a:cs typeface="Calibri" panose="020F0502020204030204" pitchFamily="34" charset="0"/>
                        </a:rPr>
                        <a:t> </a:t>
                      </a:r>
                      <a:endParaRPr lang="en-GB" sz="1700" b="0" i="0" dirty="0">
                        <a:effectLst/>
                        <a:latin typeface="Calibri" panose="020F0502020204030204" pitchFamily="34" charset="0"/>
                        <a:cs typeface="Calibri" panose="020F0502020204030204" pitchFamily="34" charset="0"/>
                      </a:endParaRPr>
                    </a:p>
                    <a:p>
                      <a:pPr algn="l" rtl="0" fontAlgn="base">
                        <a:lnSpc>
                          <a:spcPct val="150000"/>
                        </a:lnSpc>
                        <a:buNone/>
                      </a:pPr>
                      <a:r>
                        <a:rPr lang="en-GB" sz="1100" b="0" i="1" dirty="0">
                          <a:effectLst/>
                          <a:latin typeface="Calibri" panose="020F0502020204030204" pitchFamily="34" charset="0"/>
                          <a:cs typeface="Calibri" panose="020F0502020204030204" pitchFamily="34" charset="0"/>
                        </a:rPr>
                        <a:t>What is the takeaway?</a:t>
                      </a:r>
                      <a:r>
                        <a:rPr lang="en-GB" sz="1100" b="0" i="0" dirty="0">
                          <a:effectLst/>
                          <a:latin typeface="Calibri" panose="020F0502020204030204" pitchFamily="34" charset="0"/>
                          <a:cs typeface="Calibri" panose="020F0502020204030204" pitchFamily="34" charset="0"/>
                        </a:rPr>
                        <a:t> </a:t>
                      </a:r>
                    </a:p>
                    <a:p>
                      <a:pPr algn="l" rtl="0" fontAlgn="base">
                        <a:lnSpc>
                          <a:spcPct val="150000"/>
                        </a:lnSpc>
                        <a:buNone/>
                      </a:pPr>
                      <a:r>
                        <a:rPr lang="en-GB" sz="1100" b="0" i="1" dirty="0">
                          <a:effectLst/>
                          <a:latin typeface="Calibri" panose="020F0502020204030204" pitchFamily="34" charset="0"/>
                          <a:cs typeface="Calibri" panose="020F0502020204030204" pitchFamily="34" charset="0"/>
                        </a:rPr>
                        <a:t>That although the impact of settlers in Australia was overwhelmingly negative for the Aboriginal people, there were times that settler Europeans communicated positively with them, and a genuine interest was displayed by some settler Europeans. Students should think about the significance of the role played by James Dawson as well as the publication of the book showing his findings (including the language displayed within it)</a:t>
                      </a:r>
                      <a:r>
                        <a:rPr lang="en-GB" sz="11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hMerge="1">
                  <a:txBody>
                    <a:bodyPr/>
                    <a:lstStyle/>
                    <a:p>
                      <a:endParaRPr lang="en-US"/>
                    </a:p>
                  </a:txBody>
                  <a:tcPr>
                    <a:lnL w="9525" cap="flat" cmpd="sng" algn="ctr">
                      <a:solidFill>
                        <a:schemeClr val="bg1"/>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221199211"/>
                  </a:ext>
                </a:extLst>
              </a:tr>
              <a:tr h="493540">
                <a:tc>
                  <a:txBody>
                    <a:bodyPr/>
                    <a:lstStyle/>
                    <a:p>
                      <a:pPr algn="l" rtl="0" fontAlgn="base">
                        <a:lnSpc>
                          <a:spcPct val="150000"/>
                        </a:lnSpc>
                        <a:buNone/>
                      </a:pPr>
                      <a:r>
                        <a:rPr lang="en-GB" sz="1100" b="1" i="0" dirty="0">
                          <a:effectLst/>
                          <a:latin typeface="Calibri" panose="020F0502020204030204" pitchFamily="34" charset="0"/>
                          <a:cs typeface="Calibri" panose="020F0502020204030204" pitchFamily="34" charset="0"/>
                        </a:rPr>
                        <a:t>Outcome:</a:t>
                      </a:r>
                      <a:r>
                        <a:rPr lang="en-GB" sz="11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gridSpan="3">
                  <a:txBody>
                    <a:bodyPr/>
                    <a:lstStyle/>
                    <a:p>
                      <a:pPr algn="l" rtl="0" fontAlgn="base">
                        <a:lnSpc>
                          <a:spcPct val="150000"/>
                        </a:lnSpc>
                        <a:buNone/>
                      </a:pPr>
                      <a:r>
                        <a:rPr lang="en-GB" sz="1100" b="0" i="1" dirty="0">
                          <a:effectLst/>
                          <a:latin typeface="Calibri" panose="020F0502020204030204" pitchFamily="34" charset="0"/>
                          <a:cs typeface="Calibri" panose="020F0502020204030204" pitchFamily="34" charset="0"/>
                        </a:rPr>
                        <a:t>Pupils will demonstrate their ability to answer the Enquiry Question by being able to articulate to some extent the nuance of Dawson being supportive of the First Nations people but also that he was a product of the British Empire and that internally he may still have held prejudiced, settler viewpoints towards them (due to his indoctrination of growing up under the British Empire)</a:t>
                      </a:r>
                      <a:r>
                        <a:rPr lang="en-GB" sz="11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hMerge="1">
                  <a:txBody>
                    <a:bodyPr/>
                    <a:lstStyle/>
                    <a:p>
                      <a:endParaRPr lang="en-US"/>
                    </a:p>
                  </a:txBody>
                  <a:tcPr>
                    <a:lnL w="9525" cap="flat" cmpd="sng" algn="ctr">
                      <a:solidFill>
                        <a:schemeClr val="bg1"/>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1686071560"/>
                  </a:ext>
                </a:extLst>
              </a:tr>
              <a:tr h="260406">
                <a:tc gridSpan="4">
                  <a:txBody>
                    <a:bodyPr/>
                    <a:lstStyle/>
                    <a:p>
                      <a:pPr algn="l" rtl="0" fontAlgn="base">
                        <a:lnSpc>
                          <a:spcPct val="150000"/>
                        </a:lnSpc>
                        <a:buNone/>
                      </a:pPr>
                      <a:endParaRPr lang="en-GB" sz="1100" b="1" i="0" dirty="0">
                        <a:effectLst/>
                        <a:latin typeface="Calibri" panose="020F0502020204030204" pitchFamily="34" charset="0"/>
                        <a:cs typeface="Calibri" panose="020F0502020204030204" pitchFamily="34" charset="0"/>
                      </a:endParaRP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lnL w="9525" cap="flat" cmpd="sng" algn="ctr">
                      <a:solidFill>
                        <a:schemeClr val="bg1"/>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2095537076"/>
                  </a:ext>
                </a:extLst>
              </a:tr>
              <a:tr h="260406">
                <a:tc>
                  <a:txBody>
                    <a:bodyPr/>
                    <a:lstStyle/>
                    <a:p>
                      <a:pPr algn="l" rtl="0" fontAlgn="base">
                        <a:lnSpc>
                          <a:spcPct val="150000"/>
                        </a:lnSpc>
                        <a:buNone/>
                      </a:pPr>
                      <a:r>
                        <a:rPr lang="en-GB" sz="1100" b="1" i="0">
                          <a:effectLst/>
                          <a:latin typeface="Calibri" panose="020F0502020204030204" pitchFamily="34" charset="0"/>
                          <a:cs typeface="Calibri" panose="020F0502020204030204" pitchFamily="34" charset="0"/>
                        </a:rPr>
                        <a:t>Time</a:t>
                      </a:r>
                      <a:r>
                        <a:rPr lang="en-GB" sz="1100" b="0" i="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1" i="0">
                          <a:effectLst/>
                          <a:latin typeface="Calibri" panose="020F0502020204030204" pitchFamily="34" charset="0"/>
                          <a:cs typeface="Calibri" panose="020F0502020204030204" pitchFamily="34" charset="0"/>
                        </a:rPr>
                        <a:t>Teacher is…</a:t>
                      </a:r>
                      <a:r>
                        <a:rPr lang="en-GB" sz="1100" b="0" i="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1" i="0">
                          <a:effectLst/>
                          <a:latin typeface="Calibri" panose="020F0502020204030204" pitchFamily="34" charset="0"/>
                          <a:cs typeface="Calibri" panose="020F0502020204030204" pitchFamily="34" charset="0"/>
                        </a:rPr>
                        <a:t>Pupils are…</a:t>
                      </a:r>
                      <a:r>
                        <a:rPr lang="en-GB" sz="1100" b="0" i="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1" i="0" dirty="0">
                          <a:effectLst/>
                          <a:latin typeface="Calibri" panose="020F0502020204030204" pitchFamily="34" charset="0"/>
                          <a:cs typeface="Calibri" panose="020F0502020204030204" pitchFamily="34" charset="0"/>
                        </a:rPr>
                        <a:t>Checking learning</a:t>
                      </a:r>
                      <a:r>
                        <a:rPr lang="en-GB" sz="11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28466389"/>
                  </a:ext>
                </a:extLst>
              </a:tr>
              <a:tr h="1659211">
                <a:tc>
                  <a:txBody>
                    <a:bodyPr/>
                    <a:lstStyle/>
                    <a:p>
                      <a:pPr algn="l" rtl="0" fontAlgn="base">
                        <a:lnSpc>
                          <a:spcPct val="150000"/>
                        </a:lnSpc>
                        <a:buNone/>
                      </a:pPr>
                      <a:r>
                        <a:rPr lang="en-GB" sz="1100" b="0" i="0">
                          <a:effectLst/>
                          <a:latin typeface="Calibri" panose="020F0502020204030204" pitchFamily="34" charset="0"/>
                          <a:cs typeface="Calibri" panose="020F0502020204030204" pitchFamily="34" charset="0"/>
                        </a:rPr>
                        <a:t>0-5 mins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0" i="0" dirty="0">
                          <a:effectLst/>
                          <a:latin typeface="Calibri" panose="020F0502020204030204" pitchFamily="34" charset="0"/>
                          <a:cs typeface="Calibri" panose="020F0502020204030204" pitchFamily="34" charset="0"/>
                        </a:rPr>
                        <a:t>Starter task. Students get title and date into their jotters. Students are given a quote from his obituary in 1900. They have to explain what they can INFER about Dawson from this quote from the Camperdown Chronicle – Article the Passing of the Pioneers. </a:t>
                      </a:r>
                    </a:p>
                    <a:p>
                      <a:pPr algn="l" rtl="0" fontAlgn="base">
                        <a:lnSpc>
                          <a:spcPct val="150000"/>
                        </a:lnSpc>
                        <a:buNone/>
                      </a:pPr>
                      <a:r>
                        <a:rPr lang="en-GB" sz="1100" b="0" i="1" dirty="0">
                          <a:solidFill>
                            <a:srgbClr val="000000"/>
                          </a:solidFill>
                          <a:effectLst/>
                          <a:latin typeface="Calibri" panose="020F0502020204030204" pitchFamily="34" charset="0"/>
                          <a:cs typeface="Calibri" panose="020F0502020204030204" pitchFamily="34" charset="0"/>
                        </a:rPr>
                        <a:t>‘The appointment of Pro-</a:t>
                      </a:r>
                      <a:r>
                        <a:rPr lang="en-GB" sz="1100" b="0" i="0" dirty="0">
                          <a:solidFill>
                            <a:srgbClr val="000000"/>
                          </a:solidFill>
                          <a:effectLst/>
                          <a:latin typeface="Calibri" panose="020F0502020204030204" pitchFamily="34" charset="0"/>
                          <a:cs typeface="Calibri" panose="020F0502020204030204" pitchFamily="34" charset="0"/>
                        </a:rPr>
                        <a:t> </a:t>
                      </a:r>
                      <a:r>
                        <a:rPr lang="en-GB" sz="1100" b="0" i="0" dirty="0" err="1">
                          <a:solidFill>
                            <a:srgbClr val="000000"/>
                          </a:solidFill>
                          <a:effectLst/>
                          <a:latin typeface="Calibri" panose="020F0502020204030204" pitchFamily="34" charset="0"/>
                          <a:cs typeface="Calibri" panose="020F0502020204030204" pitchFamily="34" charset="0"/>
                        </a:rPr>
                        <a:t>t</a:t>
                      </a:r>
                      <a:r>
                        <a:rPr lang="en-GB" sz="1100" b="0" i="1" dirty="0" err="1">
                          <a:solidFill>
                            <a:srgbClr val="000000"/>
                          </a:solidFill>
                          <a:effectLst/>
                          <a:latin typeface="Calibri" panose="020F0502020204030204" pitchFamily="34" charset="0"/>
                          <a:cs typeface="Calibri" panose="020F0502020204030204" pitchFamily="34" charset="0"/>
                        </a:rPr>
                        <a:t>ector</a:t>
                      </a:r>
                      <a:r>
                        <a:rPr lang="en-GB" sz="1100" b="0" i="1" dirty="0">
                          <a:solidFill>
                            <a:srgbClr val="000000"/>
                          </a:solidFill>
                          <a:effectLst/>
                          <a:latin typeface="Calibri" panose="020F0502020204030204" pitchFamily="34" charset="0"/>
                          <a:cs typeface="Calibri" panose="020F0502020204030204" pitchFamily="34" charset="0"/>
                        </a:rPr>
                        <a:t> of Aboriginal was conferred upon</a:t>
                      </a:r>
                      <a:r>
                        <a:rPr lang="en-GB" sz="1100" b="0" i="0" dirty="0">
                          <a:solidFill>
                            <a:srgbClr val="000000"/>
                          </a:solidFill>
                          <a:effectLst/>
                          <a:latin typeface="Calibri" panose="020F0502020204030204" pitchFamily="34" charset="0"/>
                          <a:cs typeface="Calibri" panose="020F0502020204030204" pitchFamily="34" charset="0"/>
                        </a:rPr>
                        <a:t>  </a:t>
                      </a:r>
                      <a:r>
                        <a:rPr lang="en-GB" sz="1100" b="0" i="1" dirty="0">
                          <a:solidFill>
                            <a:srgbClr val="000000"/>
                          </a:solidFill>
                          <a:effectLst/>
                          <a:latin typeface="Calibri" panose="020F0502020204030204" pitchFamily="34" charset="0"/>
                          <a:cs typeface="Calibri" panose="020F0502020204030204" pitchFamily="34" charset="0"/>
                        </a:rPr>
                        <a:t>Mr. Dawson, and a better friend to the natives it would have been impossible to find.’</a:t>
                      </a:r>
                      <a:r>
                        <a:rPr lang="en-GB" sz="1100" b="0" i="0" dirty="0">
                          <a:solidFill>
                            <a:srgbClr val="000000"/>
                          </a:solidFill>
                          <a:effectLst/>
                          <a:latin typeface="Calibri" panose="020F0502020204030204" pitchFamily="34" charset="0"/>
                          <a:cs typeface="Calibri" panose="020F0502020204030204" pitchFamily="34" charset="0"/>
                        </a:rPr>
                        <a:t> </a:t>
                      </a:r>
                      <a:endParaRPr lang="en-GB" sz="1100" b="0" i="0" dirty="0">
                        <a:effectLst/>
                        <a:latin typeface="Calibri" panose="020F0502020204030204" pitchFamily="34" charset="0"/>
                        <a:cs typeface="Calibri" panose="020F0502020204030204" pitchFamily="34" charset="0"/>
                      </a:endParaRP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0" i="0" dirty="0">
                          <a:effectLst/>
                          <a:latin typeface="Calibri" panose="020F0502020204030204" pitchFamily="34" charset="0"/>
                          <a:cs typeface="Calibri" panose="020F0502020204030204" pitchFamily="34" charset="0"/>
                        </a:rPr>
                        <a:t>Getting focused and ready to learn. Using their inference skills to complete the settler or linking to their previous knowledge and backing up what the statement means with own knowledge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0" i="0" dirty="0">
                          <a:effectLst/>
                          <a:latin typeface="Calibri" panose="020F0502020204030204" pitchFamily="34" charset="0"/>
                          <a:cs typeface="Calibri" panose="020F0502020204030204" pitchFamily="34" charset="0"/>
                        </a:rPr>
                        <a:t>Discussion led by teacher to ensure students are going into the lesson with a general view on how Dawson was perceived at the time, to build upon this in task 3.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900503854"/>
                  </a:ext>
                </a:extLst>
              </a:tr>
              <a:tr h="2048670">
                <a:tc>
                  <a:txBody>
                    <a:bodyPr/>
                    <a:lstStyle/>
                    <a:p>
                      <a:pPr algn="l" rtl="0" fontAlgn="base">
                        <a:lnSpc>
                          <a:spcPct val="150000"/>
                        </a:lnSpc>
                        <a:buNone/>
                      </a:pPr>
                      <a:r>
                        <a:rPr lang="en-GB" sz="1100" b="0" i="0" dirty="0">
                          <a:effectLst/>
                          <a:latin typeface="Calibri" panose="020F0502020204030204" pitchFamily="34" charset="0"/>
                          <a:cs typeface="Calibri" panose="020F0502020204030204" pitchFamily="34" charset="0"/>
                        </a:rPr>
                        <a:t>5-10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0" i="0" dirty="0">
                          <a:effectLst/>
                          <a:latin typeface="Calibri" panose="020F0502020204030204" pitchFamily="34" charset="0"/>
                          <a:cs typeface="Calibri" panose="020F0502020204030204" pitchFamily="34" charset="0"/>
                        </a:rPr>
                        <a:t>Break down the enquiry question. Ask students to write into their jotter and clarify what they will be learning about and how they can apply their previous knowledge/learning to the question. Teacher will guide students towards the nuance that will be explored within the lesson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0" i="0" dirty="0">
                          <a:effectLst/>
                          <a:latin typeface="Calibri" panose="020F0502020204030204" pitchFamily="34" charset="0"/>
                          <a:cs typeface="Calibri" panose="020F0502020204030204" pitchFamily="34" charset="0"/>
                        </a:rPr>
                        <a:t>Summarising what they need to do in the box on the worksheet </a:t>
                      </a:r>
                    </a:p>
                    <a:p>
                      <a:pPr marL="171450" indent="-171450" algn="l" rtl="0" fontAlgn="base">
                        <a:lnSpc>
                          <a:spcPct val="150000"/>
                        </a:lnSpc>
                        <a:buFont typeface="Arial" panose="020B0604020202020204" pitchFamily="34" charset="0"/>
                        <a:buChar char="•"/>
                      </a:pPr>
                      <a:r>
                        <a:rPr lang="en-GB" sz="1100" b="0" i="0" dirty="0">
                          <a:effectLst/>
                          <a:latin typeface="Calibri" panose="020F0502020204030204" pitchFamily="34" charset="0"/>
                          <a:cs typeface="Calibri" panose="020F0502020204030204" pitchFamily="34" charset="0"/>
                        </a:rPr>
                        <a:t>That we will use a source to understand what some attitudes towards Aboriginal people were (sympathetic/empathetic/supportive) </a:t>
                      </a:r>
                    </a:p>
                    <a:p>
                      <a:pPr marL="171450" lvl="0" indent="-171450" algn="l" rtl="0" fontAlgn="base">
                        <a:lnSpc>
                          <a:spcPct val="150000"/>
                        </a:lnSpc>
                        <a:buFont typeface="Arial" panose="020B0604020202020204" pitchFamily="34" charset="0"/>
                        <a:buChar char="•"/>
                      </a:pPr>
                      <a:r>
                        <a:rPr lang="en-GB" sz="1100" b="0" i="0" dirty="0">
                          <a:effectLst/>
                          <a:latin typeface="Calibri" panose="020F0502020204030204" pitchFamily="34" charset="0"/>
                          <a:cs typeface="Calibri" panose="020F0502020204030204" pitchFamily="34" charset="0"/>
                        </a:rPr>
                        <a:t>That we are aware that this was not the norm, and link to previous learning that this is a complex history with nuance, and that Dawson was a product of his time, and the only reason he was appointed as protector was through the crown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100" b="0" i="0" dirty="0">
                          <a:effectLst/>
                          <a:latin typeface="Calibri" panose="020F0502020204030204" pitchFamily="34" charset="0"/>
                          <a:cs typeface="Calibri" panose="020F0502020204030204" pitchFamily="34" charset="0"/>
                        </a:rPr>
                        <a:t>Teacher to check worksheets by walking round to ensure students are on the right lines regarding what the focus of the lesson is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803439563"/>
                  </a:ext>
                </a:extLst>
              </a:tr>
            </a:tbl>
          </a:graphicData>
        </a:graphic>
      </p:graphicFrame>
    </p:spTree>
    <p:extLst>
      <p:ext uri="{BB962C8B-B14F-4D97-AF65-F5344CB8AC3E}">
        <p14:creationId xmlns:p14="http://schemas.microsoft.com/office/powerpoint/2010/main" val="1144338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8BDB142-2DB0-69BA-84A7-B453B1D3C194}"/>
              </a:ext>
            </a:extLst>
          </p:cNvPr>
          <p:cNvGraphicFramePr>
            <a:graphicFrameLocks noGrp="1"/>
          </p:cNvGraphicFramePr>
          <p:nvPr>
            <p:extLst>
              <p:ext uri="{D42A27DB-BD31-4B8C-83A1-F6EECF244321}">
                <p14:modId xmlns:p14="http://schemas.microsoft.com/office/powerpoint/2010/main" val="558721591"/>
              </p:ext>
            </p:extLst>
          </p:nvPr>
        </p:nvGraphicFramePr>
        <p:xfrm>
          <a:off x="428" y="0"/>
          <a:ext cx="12191144" cy="6773986"/>
        </p:xfrm>
        <a:graphic>
          <a:graphicData uri="http://schemas.openxmlformats.org/drawingml/2006/table">
            <a:tbl>
              <a:tblPr bandRow="1">
                <a:tableStyleId>{5C22544A-7EE6-4342-B048-85BDC9FD1C3A}</a:tableStyleId>
              </a:tblPr>
              <a:tblGrid>
                <a:gridCol w="735473">
                  <a:extLst>
                    <a:ext uri="{9D8B030D-6E8A-4147-A177-3AD203B41FA5}">
                      <a16:colId xmlns:a16="http://schemas.microsoft.com/office/drawing/2014/main" val="3776781000"/>
                    </a:ext>
                  </a:extLst>
                </a:gridCol>
                <a:gridCol w="4574567">
                  <a:extLst>
                    <a:ext uri="{9D8B030D-6E8A-4147-A177-3AD203B41FA5}">
                      <a16:colId xmlns:a16="http://schemas.microsoft.com/office/drawing/2014/main" val="590077710"/>
                    </a:ext>
                  </a:extLst>
                </a:gridCol>
                <a:gridCol w="3881451">
                  <a:extLst>
                    <a:ext uri="{9D8B030D-6E8A-4147-A177-3AD203B41FA5}">
                      <a16:colId xmlns:a16="http://schemas.microsoft.com/office/drawing/2014/main" val="863881077"/>
                    </a:ext>
                  </a:extLst>
                </a:gridCol>
                <a:gridCol w="2999653">
                  <a:extLst>
                    <a:ext uri="{9D8B030D-6E8A-4147-A177-3AD203B41FA5}">
                      <a16:colId xmlns:a16="http://schemas.microsoft.com/office/drawing/2014/main" val="3086359610"/>
                    </a:ext>
                  </a:extLst>
                </a:gridCol>
              </a:tblGrid>
              <a:tr h="286873">
                <a:tc>
                  <a:txBody>
                    <a:bodyPr/>
                    <a:lstStyle/>
                    <a:p>
                      <a:pPr algn="l" rtl="0" fontAlgn="base">
                        <a:lnSpc>
                          <a:spcPct val="150000"/>
                        </a:lnSpc>
                        <a:buNone/>
                      </a:pPr>
                      <a:r>
                        <a:rPr lang="en-GB" sz="1600" b="1" i="0" dirty="0">
                          <a:effectLst/>
                          <a:latin typeface="Calibri" panose="020F0502020204030204" pitchFamily="34" charset="0"/>
                          <a:cs typeface="Calibri" panose="020F0502020204030204" pitchFamily="34" charset="0"/>
                        </a:rPr>
                        <a:t>Time</a:t>
                      </a:r>
                      <a:r>
                        <a:rPr lang="en-GB" sz="16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600" b="1" i="0" dirty="0">
                          <a:effectLst/>
                          <a:latin typeface="Calibri" panose="020F0502020204030204" pitchFamily="34" charset="0"/>
                          <a:cs typeface="Calibri" panose="020F0502020204030204" pitchFamily="34" charset="0"/>
                        </a:rPr>
                        <a:t>Teacher is…</a:t>
                      </a:r>
                      <a:r>
                        <a:rPr lang="en-GB" sz="16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600" b="1" i="0" dirty="0">
                          <a:effectLst/>
                          <a:latin typeface="Calibri" panose="020F0502020204030204" pitchFamily="34" charset="0"/>
                          <a:cs typeface="Calibri" panose="020F0502020204030204" pitchFamily="34" charset="0"/>
                        </a:rPr>
                        <a:t>Pupils are…</a:t>
                      </a:r>
                      <a:r>
                        <a:rPr lang="en-GB" sz="16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600" b="1" i="0" dirty="0">
                          <a:effectLst/>
                          <a:latin typeface="Calibri" panose="020F0502020204030204" pitchFamily="34" charset="0"/>
                          <a:cs typeface="Calibri" panose="020F0502020204030204" pitchFamily="34" charset="0"/>
                        </a:rPr>
                        <a:t>Checking learning</a:t>
                      </a:r>
                      <a:r>
                        <a:rPr lang="en-GB" sz="16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12684503"/>
                  </a:ext>
                </a:extLst>
              </a:tr>
              <a:tr h="1410759">
                <a:tc>
                  <a:txBody>
                    <a:bodyPr/>
                    <a:lstStyle/>
                    <a:p>
                      <a:pPr algn="l" rtl="0" fontAlgn="base">
                        <a:lnSpc>
                          <a:spcPct val="150000"/>
                        </a:lnSpc>
                        <a:buNone/>
                      </a:pPr>
                      <a:r>
                        <a:rPr lang="en-GB" sz="1200" b="0" i="0" dirty="0">
                          <a:effectLst/>
                          <a:latin typeface="Calibri" panose="020F0502020204030204" pitchFamily="34" charset="0"/>
                          <a:cs typeface="Calibri" panose="020F0502020204030204" pitchFamily="34" charset="0"/>
                        </a:rPr>
                        <a:t>10-15 mins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dirty="0">
                          <a:effectLst/>
                          <a:latin typeface="Calibri" panose="020F0502020204030204" pitchFamily="34" charset="0"/>
                          <a:cs typeface="Calibri" panose="020F0502020204030204" pitchFamily="34" charset="0"/>
                        </a:rPr>
                        <a:t>Context of Dawson – talk through who he was and what his role was </a:t>
                      </a:r>
                    </a:p>
                    <a:p>
                      <a:pPr algn="l" rtl="0" fontAlgn="base">
                        <a:lnSpc>
                          <a:spcPct val="150000"/>
                        </a:lnSpc>
                        <a:buNone/>
                      </a:pPr>
                      <a:r>
                        <a:rPr lang="en-GB" sz="1200" b="0" i="0" dirty="0">
                          <a:effectLst/>
                          <a:latin typeface="Calibri" panose="020F0502020204030204" pitchFamily="34" charset="0"/>
                          <a:cs typeface="Calibri" panose="020F0502020204030204" pitchFamily="34" charset="0"/>
                        </a:rPr>
                        <a:t>Show the front over of the book he published. Ask students to think about what might be shown/recorded within this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dirty="0">
                          <a:effectLst/>
                          <a:latin typeface="Calibri" panose="020F0502020204030204" pitchFamily="34" charset="0"/>
                          <a:cs typeface="Calibri" panose="020F0502020204030204" pitchFamily="34" charset="0"/>
                        </a:rPr>
                        <a:t>Students add notes to the section of the worksheet about James Dawson. At least 3 key points to be added to help give students context about his role.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dirty="0">
                          <a:effectLst/>
                          <a:latin typeface="Calibri" panose="020F0502020204030204" pitchFamily="34" charset="0"/>
                          <a:cs typeface="Calibri" panose="020F0502020204030204" pitchFamily="34" charset="0"/>
                        </a:rPr>
                        <a:t>Students write a summary of Dawson onto their worksheet. Ask students key points about Dawson (with targeted questioning, </a:t>
                      </a:r>
                      <a:r>
                        <a:rPr lang="en-GB" sz="1200" b="0" i="0" dirty="0" err="1">
                          <a:effectLst/>
                          <a:latin typeface="Calibri" panose="020F0502020204030204" pitchFamily="34" charset="0"/>
                          <a:cs typeface="Calibri" panose="020F0502020204030204" pitchFamily="34" charset="0"/>
                        </a:rPr>
                        <a:t>eg</a:t>
                      </a:r>
                      <a:r>
                        <a:rPr lang="en-GB" sz="1200" b="0" i="0" dirty="0">
                          <a:effectLst/>
                          <a:latin typeface="Calibri" panose="020F0502020204030204" pitchFamily="34" charset="0"/>
                          <a:cs typeface="Calibri" panose="020F0502020204030204" pitchFamily="34" charset="0"/>
                        </a:rPr>
                        <a:t>, WHY was he in Australia in the first place? What does this suggest to us about Dawson? How do we know that he was different to other Scots settlers?)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240175051"/>
                  </a:ext>
                </a:extLst>
              </a:tr>
              <a:tr h="2252127">
                <a:tc>
                  <a:txBody>
                    <a:bodyPr/>
                    <a:lstStyle/>
                    <a:p>
                      <a:pPr algn="l" rtl="0" fontAlgn="base">
                        <a:lnSpc>
                          <a:spcPct val="150000"/>
                        </a:lnSpc>
                        <a:buNone/>
                      </a:pPr>
                      <a:r>
                        <a:rPr lang="en-GB" sz="1200" b="0" i="0" dirty="0">
                          <a:effectLst/>
                          <a:latin typeface="Calibri" panose="020F0502020204030204" pitchFamily="34" charset="0"/>
                          <a:cs typeface="Calibri" panose="020F0502020204030204" pitchFamily="34" charset="0"/>
                        </a:rPr>
                        <a:t>15-25 mins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dirty="0">
                          <a:effectLst/>
                          <a:latin typeface="Calibri" panose="020F0502020204030204" pitchFamily="34" charset="0"/>
                          <a:cs typeface="Calibri" panose="020F0502020204030204" pitchFamily="34" charset="0"/>
                        </a:rPr>
                        <a:t>The source can be found here: </a:t>
                      </a:r>
                      <a:r>
                        <a:rPr lang="en-GB" sz="1200" b="0" i="0" u="none" strike="noStrike" noProof="0" dirty="0">
                          <a:effectLst/>
                          <a:latin typeface="Calibri" panose="020F0502020204030204" pitchFamily="34" charset="0"/>
                          <a:cs typeface="Calibri" panose="020F0502020204030204" pitchFamily="34" charset="0"/>
                        </a:rPr>
                        <a:t>https://</a:t>
                      </a:r>
                      <a:r>
                        <a:rPr lang="en-GB" sz="1200" b="0" i="0" u="none" strike="noStrike" noProof="0" dirty="0" err="1">
                          <a:effectLst/>
                          <a:latin typeface="Calibri" panose="020F0502020204030204" pitchFamily="34" charset="0"/>
                          <a:cs typeface="Calibri" panose="020F0502020204030204" pitchFamily="34" charset="0"/>
                        </a:rPr>
                        <a:t>trove.nla.gov.au</a:t>
                      </a:r>
                      <a:r>
                        <a:rPr lang="en-GB" sz="1200" b="0" i="0" u="none" strike="noStrike" noProof="0" dirty="0">
                          <a:effectLst/>
                          <a:latin typeface="Calibri" panose="020F0502020204030204" pitchFamily="34" charset="0"/>
                          <a:cs typeface="Calibri" panose="020F0502020204030204" pitchFamily="34" charset="0"/>
                        </a:rPr>
                        <a:t>/newspaper/article/26107815?searchTerm=James%20Dawson  </a:t>
                      </a:r>
                      <a:endParaRPr lang="en-GB" sz="1200" b="0" i="0" dirty="0">
                        <a:effectLst/>
                        <a:latin typeface="Calibri" panose="020F0502020204030204" pitchFamily="34" charset="0"/>
                        <a:cs typeface="Calibri" panose="020F0502020204030204" pitchFamily="34" charset="0"/>
                      </a:endParaRPr>
                    </a:p>
                    <a:p>
                      <a:pPr lvl="0" algn="l">
                        <a:lnSpc>
                          <a:spcPct val="150000"/>
                        </a:lnSpc>
                        <a:buNone/>
                      </a:pPr>
                      <a:r>
                        <a:rPr lang="en-GB" sz="1200" b="0" i="0" dirty="0">
                          <a:effectLst/>
                          <a:latin typeface="Calibri" panose="020F0502020204030204" pitchFamily="34" charset="0"/>
                          <a:cs typeface="Calibri" panose="020F0502020204030204" pitchFamily="34" charset="0"/>
                        </a:rPr>
                        <a:t>Discuss the PROVENANCE of the source. Explain what provenance is, and why it is important when looking at historical documents. Discuss why TIMING, TYPE of source and AUTHOR can impact how we might interpret the content of a source. Discuss and identify the pros and cons of using a source by James Dawson and his role, and link to the wider historical picture of the empire and why the timing might impact the content. Teacher to use cold calling and probing, open questioning to ensure all students are contributing to discussion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a:effectLst/>
                          <a:latin typeface="Calibri" panose="020F0502020204030204" pitchFamily="34" charset="0"/>
                          <a:cs typeface="Calibri" panose="020F0502020204030204" pitchFamily="34" charset="0"/>
                        </a:rPr>
                        <a:t>After discussion about each of the steps, students are given time in pairs to complete this section of their worksheet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a:effectLst/>
                          <a:latin typeface="Calibri" panose="020F0502020204030204" pitchFamily="34" charset="0"/>
                          <a:cs typeface="Calibri" panose="020F0502020204030204" pitchFamily="34" charset="0"/>
                        </a:rPr>
                        <a:t>Students work together to complete this section of the worksheet together </a:t>
                      </a:r>
                    </a:p>
                    <a:p>
                      <a:pPr algn="l" rtl="0" fontAlgn="base">
                        <a:lnSpc>
                          <a:spcPct val="150000"/>
                        </a:lnSpc>
                        <a:buNone/>
                      </a:pPr>
                      <a:endParaRPr lang="en-GB" sz="2000" b="0" i="0">
                        <a:effectLst/>
                        <a:latin typeface="Calibri" panose="020F0502020204030204" pitchFamily="34" charset="0"/>
                        <a:cs typeface="Calibri" panose="020F0502020204030204" pitchFamily="34" charset="0"/>
                      </a:endParaRPr>
                    </a:p>
                    <a:p>
                      <a:pPr algn="l" rtl="0" fontAlgn="base">
                        <a:lnSpc>
                          <a:spcPct val="150000"/>
                        </a:lnSpc>
                        <a:buNone/>
                      </a:pPr>
                      <a:r>
                        <a:rPr lang="en-GB" sz="1200" b="0" i="0">
                          <a:effectLst/>
                          <a:latin typeface="Calibri" panose="020F0502020204030204" pitchFamily="34" charset="0"/>
                          <a:cs typeface="Calibri" panose="020F0502020204030204" pitchFamily="34" charset="0"/>
                        </a:rPr>
                        <a:t>Checking learning once they have been given time to complete with shoulder partner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422330666"/>
                  </a:ext>
                </a:extLst>
              </a:tr>
              <a:tr h="921344">
                <a:tc>
                  <a:txBody>
                    <a:bodyPr/>
                    <a:lstStyle/>
                    <a:p>
                      <a:pPr algn="l" rtl="0" fontAlgn="base">
                        <a:lnSpc>
                          <a:spcPct val="150000"/>
                        </a:lnSpc>
                        <a:buNone/>
                      </a:pPr>
                      <a:r>
                        <a:rPr lang="en-GB" sz="1200" b="0" i="0">
                          <a:effectLst/>
                          <a:latin typeface="Calibri" panose="020F0502020204030204" pitchFamily="34" charset="0"/>
                          <a:cs typeface="Calibri" panose="020F0502020204030204" pitchFamily="34" charset="0"/>
                        </a:rPr>
                        <a:t>25-35 mins outline task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a:effectLst/>
                          <a:latin typeface="Calibri" panose="020F0502020204030204" pitchFamily="34" charset="0"/>
                          <a:cs typeface="Calibri" panose="020F0502020204030204" pitchFamily="34" charset="0"/>
                        </a:rPr>
                        <a:t>Introduce source and read through key points. </a:t>
                      </a:r>
                    </a:p>
                    <a:p>
                      <a:pPr algn="l" rtl="0" fontAlgn="base">
                        <a:lnSpc>
                          <a:spcPct val="150000"/>
                        </a:lnSpc>
                        <a:buNone/>
                      </a:pPr>
                      <a:r>
                        <a:rPr lang="en-GB" sz="1200" b="0" i="0">
                          <a:effectLst/>
                          <a:latin typeface="Calibri" panose="020F0502020204030204" pitchFamily="34" charset="0"/>
                          <a:cs typeface="Calibri" panose="020F0502020204030204" pitchFamily="34" charset="0"/>
                        </a:rPr>
                        <a:t>Teacher draws out meaning of words from students through probing questioning </a:t>
                      </a:r>
                    </a:p>
                    <a:p>
                      <a:pPr algn="l" rtl="0" fontAlgn="base">
                        <a:lnSpc>
                          <a:spcPct val="150000"/>
                        </a:lnSpc>
                        <a:buNone/>
                      </a:pPr>
                      <a:r>
                        <a:rPr lang="en-GB" sz="1200" b="0" i="0">
                          <a:effectLst/>
                          <a:latin typeface="Calibri" panose="020F0502020204030204" pitchFamily="34" charset="0"/>
                          <a:cs typeface="Calibri" panose="020F0502020204030204" pitchFamily="34" charset="0"/>
                        </a:rPr>
                        <a:t>Discuss overall attitude displayed by Dawson (at first glance from the quotes from the book)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a:effectLst/>
                          <a:latin typeface="Calibri" panose="020F0502020204030204" pitchFamily="34" charset="0"/>
                          <a:cs typeface="Calibri" panose="020F0502020204030204" pitchFamily="34" charset="0"/>
                        </a:rPr>
                        <a:t>Annotating key words/phrases as teacher talks through the source and defines key words.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0" i="0" dirty="0">
                          <a:effectLst/>
                          <a:latin typeface="Calibri" panose="020F0502020204030204" pitchFamily="34" charset="0"/>
                          <a:cs typeface="Calibri" panose="020F0502020204030204" pitchFamily="34" charset="0"/>
                        </a:rPr>
                        <a:t>Definition of key words on board. Access to dictionaries if necessary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563915227"/>
                  </a:ext>
                </a:extLst>
              </a:tr>
            </a:tbl>
          </a:graphicData>
        </a:graphic>
      </p:graphicFrame>
    </p:spTree>
    <p:extLst>
      <p:ext uri="{BB962C8B-B14F-4D97-AF65-F5344CB8AC3E}">
        <p14:creationId xmlns:p14="http://schemas.microsoft.com/office/powerpoint/2010/main" val="2007959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4E21739-A455-A1D4-752B-357681DCD712}"/>
              </a:ext>
            </a:extLst>
          </p:cNvPr>
          <p:cNvGraphicFramePr>
            <a:graphicFrameLocks noGrp="1"/>
          </p:cNvGraphicFramePr>
          <p:nvPr>
            <p:extLst>
              <p:ext uri="{D42A27DB-BD31-4B8C-83A1-F6EECF244321}">
                <p14:modId xmlns:p14="http://schemas.microsoft.com/office/powerpoint/2010/main" val="1466044654"/>
              </p:ext>
            </p:extLst>
          </p:nvPr>
        </p:nvGraphicFramePr>
        <p:xfrm>
          <a:off x="16381" y="748950"/>
          <a:ext cx="12191144" cy="4297320"/>
        </p:xfrm>
        <a:graphic>
          <a:graphicData uri="http://schemas.openxmlformats.org/drawingml/2006/table">
            <a:tbl>
              <a:tblPr bandRow="1">
                <a:tableStyleId>{5C22544A-7EE6-4342-B048-85BDC9FD1C3A}</a:tableStyleId>
              </a:tblPr>
              <a:tblGrid>
                <a:gridCol w="983752">
                  <a:extLst>
                    <a:ext uri="{9D8B030D-6E8A-4147-A177-3AD203B41FA5}">
                      <a16:colId xmlns:a16="http://schemas.microsoft.com/office/drawing/2014/main" val="3622898454"/>
                    </a:ext>
                  </a:extLst>
                </a:gridCol>
                <a:gridCol w="4874570">
                  <a:extLst>
                    <a:ext uri="{9D8B030D-6E8A-4147-A177-3AD203B41FA5}">
                      <a16:colId xmlns:a16="http://schemas.microsoft.com/office/drawing/2014/main" val="4283873025"/>
                    </a:ext>
                  </a:extLst>
                </a:gridCol>
                <a:gridCol w="3872798">
                  <a:extLst>
                    <a:ext uri="{9D8B030D-6E8A-4147-A177-3AD203B41FA5}">
                      <a16:colId xmlns:a16="http://schemas.microsoft.com/office/drawing/2014/main" val="2114734716"/>
                    </a:ext>
                  </a:extLst>
                </a:gridCol>
                <a:gridCol w="2460024">
                  <a:extLst>
                    <a:ext uri="{9D8B030D-6E8A-4147-A177-3AD203B41FA5}">
                      <a16:colId xmlns:a16="http://schemas.microsoft.com/office/drawing/2014/main" val="3369680728"/>
                    </a:ext>
                  </a:extLst>
                </a:gridCol>
              </a:tblGrid>
              <a:tr h="323454">
                <a:tc>
                  <a:txBody>
                    <a:bodyPr/>
                    <a:lstStyle/>
                    <a:p>
                      <a:pPr algn="l" rtl="0" fontAlgn="base">
                        <a:lnSpc>
                          <a:spcPct val="150000"/>
                        </a:lnSpc>
                        <a:buNone/>
                      </a:pPr>
                      <a:r>
                        <a:rPr lang="en-GB" sz="1200" b="1" i="0" dirty="0">
                          <a:effectLst/>
                          <a:latin typeface="Calibri" panose="020F0502020204030204" pitchFamily="34" charset="0"/>
                          <a:cs typeface="Calibri" panose="020F0502020204030204" pitchFamily="34" charset="0"/>
                        </a:rPr>
                        <a:t>Time</a:t>
                      </a:r>
                      <a:r>
                        <a:rPr lang="en-GB" sz="12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1" i="0" dirty="0">
                          <a:effectLst/>
                          <a:latin typeface="Calibri" panose="020F0502020204030204" pitchFamily="34" charset="0"/>
                          <a:cs typeface="Calibri" panose="020F0502020204030204" pitchFamily="34" charset="0"/>
                        </a:rPr>
                        <a:t>Teacher is…</a:t>
                      </a:r>
                      <a:r>
                        <a:rPr lang="en-GB" sz="12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1" i="0">
                          <a:effectLst/>
                          <a:latin typeface="Calibri" panose="020F0502020204030204" pitchFamily="34" charset="0"/>
                          <a:cs typeface="Calibri" panose="020F0502020204030204" pitchFamily="34" charset="0"/>
                        </a:rPr>
                        <a:t>Pupils are…</a:t>
                      </a:r>
                      <a:r>
                        <a:rPr lang="en-GB" sz="1200" b="0" i="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200" b="1" i="0" dirty="0">
                          <a:effectLst/>
                          <a:latin typeface="Calibri" panose="020F0502020204030204" pitchFamily="34" charset="0"/>
                          <a:cs typeface="Calibri" panose="020F0502020204030204" pitchFamily="34" charset="0"/>
                        </a:rPr>
                        <a:t>Checking learning</a:t>
                      </a:r>
                      <a:r>
                        <a:rPr lang="en-GB" sz="1200" b="0" i="0" dirty="0">
                          <a:effectLst/>
                          <a:latin typeface="Calibri" panose="020F0502020204030204" pitchFamily="34" charset="0"/>
                          <a:cs typeface="Calibri" panose="020F0502020204030204" pitchFamily="34" charset="0"/>
                        </a:rPr>
                        <a:t>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840411355"/>
                  </a:ext>
                </a:extLst>
              </a:tr>
              <a:tr h="2344945">
                <a:tc>
                  <a:txBody>
                    <a:bodyPr/>
                    <a:lstStyle/>
                    <a:p>
                      <a:pPr algn="l" rtl="0" fontAlgn="base">
                        <a:lnSpc>
                          <a:spcPct val="150000"/>
                        </a:lnSpc>
                        <a:buNone/>
                      </a:pPr>
                      <a:r>
                        <a:rPr lang="en-GB" sz="1400" b="0" i="0" dirty="0">
                          <a:effectLst/>
                          <a:latin typeface="Calibri" panose="020F0502020204030204" pitchFamily="34" charset="0"/>
                          <a:cs typeface="Calibri" panose="020F0502020204030204" pitchFamily="34" charset="0"/>
                        </a:rPr>
                        <a:t>35-45 mins – MAIN TASK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400" b="0" i="0" dirty="0">
                          <a:effectLst/>
                          <a:latin typeface="Calibri" panose="020F0502020204030204" pitchFamily="34" charset="0"/>
                          <a:cs typeface="Calibri" panose="020F0502020204030204" pitchFamily="34" charset="0"/>
                        </a:rPr>
                        <a:t>Students read through sections of the source on the worksheet. Teacher models an example on the board </a:t>
                      </a:r>
                    </a:p>
                    <a:p>
                      <a:pPr algn="l" rtl="0" fontAlgn="base">
                        <a:lnSpc>
                          <a:spcPct val="150000"/>
                        </a:lnSpc>
                        <a:buNone/>
                      </a:pPr>
                      <a:r>
                        <a:rPr lang="en-GB" sz="1400" b="0" i="0" dirty="0">
                          <a:effectLst/>
                          <a:latin typeface="Calibri" panose="020F0502020204030204" pitchFamily="34" charset="0"/>
                          <a:cs typeface="Calibri" panose="020F0502020204030204" pitchFamily="34" charset="0"/>
                        </a:rPr>
                        <a:t>EXTENSION – A longer extract of Dawson’s work is available on the project webpage on the SATH website, in the PDF of historical sources. Ask students if finished to read through this and have a general overview of what was portrayed in the book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400" b="0" i="0" dirty="0">
                          <a:effectLst/>
                          <a:latin typeface="Calibri" panose="020F0502020204030204" pitchFamily="34" charset="0"/>
                          <a:cs typeface="Calibri" panose="020F0502020204030204" pitchFamily="34" charset="0"/>
                        </a:rPr>
                        <a:t>Students read through the selected quotes from Dawson’s work. They copy the quote, then interpret what it means (key historical skill).  </a:t>
                      </a:r>
                    </a:p>
                    <a:p>
                      <a:pPr algn="l" rtl="0" fontAlgn="base">
                        <a:lnSpc>
                          <a:spcPct val="150000"/>
                        </a:lnSpc>
                        <a:buNone/>
                      </a:pPr>
                      <a:r>
                        <a:rPr lang="en-GB" sz="1400" b="0" i="0" dirty="0">
                          <a:effectLst/>
                          <a:latin typeface="Calibri" panose="020F0502020204030204" pitchFamily="34" charset="0"/>
                          <a:cs typeface="Calibri" panose="020F0502020204030204" pitchFamily="34" charset="0"/>
                        </a:rPr>
                        <a:t>Then they will make a judgement on what this tells us about Dawson’s attitude toward; Aboriginal people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400" b="0" i="0">
                          <a:effectLst/>
                          <a:latin typeface="Calibri" panose="020F0502020204030204" pitchFamily="34" charset="0"/>
                          <a:cs typeface="Calibri" panose="020F0502020204030204" pitchFamily="34" charset="0"/>
                        </a:rPr>
                        <a:t>Complete an I do, we do, you do task so students are familiar with the process. Then draw answers from students through discussion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953703627"/>
                  </a:ext>
                </a:extLst>
              </a:tr>
              <a:tr h="1628921">
                <a:tc>
                  <a:txBody>
                    <a:bodyPr/>
                    <a:lstStyle/>
                    <a:p>
                      <a:pPr algn="l" rtl="0" fontAlgn="base">
                        <a:lnSpc>
                          <a:spcPct val="150000"/>
                        </a:lnSpc>
                        <a:buNone/>
                      </a:pPr>
                      <a:r>
                        <a:rPr lang="en-GB" sz="1400" b="0" i="0">
                          <a:effectLst/>
                          <a:latin typeface="Calibri" panose="020F0502020204030204" pitchFamily="34" charset="0"/>
                          <a:cs typeface="Calibri" panose="020F0502020204030204" pitchFamily="34" charset="0"/>
                        </a:rPr>
                        <a:t>45-50 mins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400" b="0" i="0">
                          <a:effectLst/>
                          <a:latin typeface="Calibri" panose="020F0502020204030204" pitchFamily="34" charset="0"/>
                          <a:cs typeface="Calibri" panose="020F0502020204030204" pitchFamily="34" charset="0"/>
                        </a:rPr>
                        <a:t>PLENARY – Students will see through the main task that although Dawson’s depiction of the Aboriginal people is overwhelmingly positive and supportive, there are still hints at his European superiority in his language.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400" b="0" i="0">
                          <a:effectLst/>
                          <a:latin typeface="Calibri" panose="020F0502020204030204" pitchFamily="34" charset="0"/>
                          <a:cs typeface="Calibri" panose="020F0502020204030204" pitchFamily="34" charset="0"/>
                        </a:rPr>
                        <a:t>Students use the worksheet to summarise the nuance in the two bubbles. </a:t>
                      </a:r>
                    </a:p>
                    <a:p>
                      <a:pPr algn="l" rtl="0" fontAlgn="base">
                        <a:lnSpc>
                          <a:spcPct val="150000"/>
                        </a:lnSpc>
                        <a:buNone/>
                      </a:pPr>
                      <a:r>
                        <a:rPr lang="en-GB" sz="1400" b="0" i="0">
                          <a:effectLst/>
                          <a:latin typeface="Calibri" panose="020F0502020204030204" pitchFamily="34" charset="0"/>
                          <a:cs typeface="Calibri" panose="020F0502020204030204" pitchFamily="34" charset="0"/>
                        </a:rPr>
                        <a:t>Teacher can refer back to the obituary from the starter if required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l" rtl="0" fontAlgn="base">
                        <a:lnSpc>
                          <a:spcPct val="150000"/>
                        </a:lnSpc>
                        <a:buNone/>
                      </a:pPr>
                      <a:r>
                        <a:rPr lang="en-GB" sz="1400" b="0" i="0" dirty="0">
                          <a:effectLst/>
                          <a:latin typeface="Calibri" panose="020F0502020204030204" pitchFamily="34" charset="0"/>
                          <a:cs typeface="Calibri" panose="020F0502020204030204" pitchFamily="34" charset="0"/>
                        </a:rPr>
                        <a:t>Teacher collects these as exit tickets and can check learning / address misconceptions next lesson </a:t>
                      </a:r>
                    </a:p>
                  </a:txBody>
                  <a:tcPr marL="40432" marR="40432" marT="27725" marB="2772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156341040"/>
                  </a:ext>
                </a:extLst>
              </a:tr>
            </a:tbl>
          </a:graphicData>
        </a:graphic>
      </p:graphicFrame>
    </p:spTree>
    <p:extLst>
      <p:ext uri="{BB962C8B-B14F-4D97-AF65-F5344CB8AC3E}">
        <p14:creationId xmlns:p14="http://schemas.microsoft.com/office/powerpoint/2010/main" val="3251894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9E34B-19FB-15E8-A024-4213042ADB72}"/>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B7FB0F1E-6C56-A70C-D67D-BD332C7D5AFC}"/>
              </a:ext>
            </a:extLst>
          </p:cNvPr>
          <p:cNvSpPr>
            <a:spLocks noGrp="1"/>
          </p:cNvSpPr>
          <p:nvPr>
            <p:ph type="body" sz="quarter" idx="10"/>
          </p:nvPr>
        </p:nvSpPr>
        <p:spPr/>
        <p:txBody>
          <a:bodyPr>
            <a:normAutofit/>
          </a:bodyPr>
          <a:lstStyle/>
          <a:p>
            <a:r>
              <a:rPr lang="en-US" sz="2426" b="1" dirty="0"/>
              <a:t>James Dawson’s report on Aboriginal peoples</a:t>
            </a:r>
          </a:p>
        </p:txBody>
      </p:sp>
    </p:spTree>
    <p:extLst>
      <p:ext uri="{BB962C8B-B14F-4D97-AF65-F5344CB8AC3E}">
        <p14:creationId xmlns:p14="http://schemas.microsoft.com/office/powerpoint/2010/main" val="3724934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cf52f4e-41eb-4983-b7a8-c787c92e5f98"/>
    <lcf76f155ced4ddcb4097134ff3c332f xmlns="79c4bec3-ec3f-463e-94a1-2489917975c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94C88F1EF30C548A2608DCF63D6466D" ma:contentTypeVersion="14" ma:contentTypeDescription="Create a new document." ma:contentTypeScope="" ma:versionID="fcd0d2a5507e1cd34421da193fc1a60c">
  <xsd:schema xmlns:xsd="http://www.w3.org/2001/XMLSchema" xmlns:xs="http://www.w3.org/2001/XMLSchema" xmlns:p="http://schemas.microsoft.com/office/2006/metadata/properties" xmlns:ns2="79c4bec3-ec3f-463e-94a1-2489917975c3" xmlns:ns3="7cf52f4e-41eb-4983-b7a8-c787c92e5f98" targetNamespace="http://schemas.microsoft.com/office/2006/metadata/properties" ma:root="true" ma:fieldsID="5ffc9651aa5812f8a0a9d1e2056cd27a" ns2:_="" ns3:_="">
    <xsd:import namespace="79c4bec3-ec3f-463e-94a1-2489917975c3"/>
    <xsd:import namespace="7cf52f4e-41eb-4983-b7a8-c787c92e5f9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c4bec3-ec3f-463e-94a1-2489917975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701f896-1688-46c9-9388-f01866670b49"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f52f4e-41eb-4983-b7a8-c787c92e5f9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9e0cfce-f41b-4736-983c-82e382930e15}" ma:internalName="TaxCatchAll" ma:showField="CatchAllData" ma:web="7cf52f4e-41eb-4983-b7a8-c787c92e5f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1489440-B8E7-47A1-80B8-BEDB26C08AD4}">
  <ds:schemaRefs>
    <ds:schemaRef ds:uri="http://schemas.openxmlformats.org/package/2006/metadata/core-properties"/>
    <ds:schemaRef ds:uri="http://purl.org/dc/dcmitype/"/>
    <ds:schemaRef ds:uri="http://www.w3.org/XML/1998/namespace"/>
    <ds:schemaRef ds:uri="7cf52f4e-41eb-4983-b7a8-c787c92e5f98"/>
    <ds:schemaRef ds:uri="http://purl.org/dc/terms/"/>
    <ds:schemaRef ds:uri="79c4bec3-ec3f-463e-94a1-2489917975c3"/>
    <ds:schemaRef ds:uri="http://schemas.microsoft.com/office/2006/documentManagement/types"/>
    <ds:schemaRef ds:uri="http://purl.org/dc/elements/1.1/"/>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3427859E-3CD6-420E-ACF9-776ACB0885DE}">
  <ds:schemaRefs>
    <ds:schemaRef ds:uri="http://schemas.microsoft.com/sharepoint/v3/contenttype/forms"/>
  </ds:schemaRefs>
</ds:datastoreItem>
</file>

<file path=customXml/itemProps3.xml><?xml version="1.0" encoding="utf-8"?>
<ds:datastoreItem xmlns:ds="http://schemas.openxmlformats.org/officeDocument/2006/customXml" ds:itemID="{A4456FC9-20C3-4B7A-86D5-DCDD3E63A2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c4bec3-ec3f-463e-94a1-2489917975c3"/>
    <ds:schemaRef ds:uri="7cf52f4e-41eb-4983-b7a8-c787c92e5f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d6fa6db5-9f3a-4c93-9e38-61059ee07e95}" enabled="1" method="Standard" siteId="{4e8d09f7-cc79-4ccb-9149-a4238dd17422}" removed="0"/>
</clbl:labelList>
</file>

<file path=docProps/app.xml><?xml version="1.0" encoding="utf-8"?>
<Properties xmlns="http://schemas.openxmlformats.org/officeDocument/2006/extended-properties" xmlns:vt="http://schemas.openxmlformats.org/officeDocument/2006/docPropsVTypes">
  <TotalTime>13</TotalTime>
  <Words>3059</Words>
  <Application>Microsoft Macintosh PowerPoint</Application>
  <PresentationFormat>Widescreen</PresentationFormat>
  <Paragraphs>221</Paragraphs>
  <Slides>19</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Aptos</vt:lpstr>
      <vt:lpstr>Aptos Display</vt:lpstr>
      <vt:lpstr>Arial</vt:lpstr>
      <vt:lpstr>Arsenica Antiqua DemiBold</vt:lpstr>
      <vt:lpstr>Boldoa Mat</vt:lpstr>
      <vt:lpstr>Calibri</vt:lpstr>
      <vt:lpstr>Gabarito SemiBold</vt:lpstr>
      <vt:lpstr>Sergio Trendy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Joseph Smith</dc:creator>
  <cp:lastModifiedBy>Fiona Barclay</cp:lastModifiedBy>
  <cp:revision>2</cp:revision>
  <dcterms:created xsi:type="dcterms:W3CDTF">2025-08-27T15:24:33Z</dcterms:created>
  <dcterms:modified xsi:type="dcterms:W3CDTF">2025-08-27T22:51:11Z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0x010100594C88F1EF30C548A2608DCF63D6466D</vt:lpwstr>
  </property>
</Properties>
</file>