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54" r:id="rId2"/>
    <p:sldId id="455" r:id="rId3"/>
    <p:sldId id="470" r:id="rId4"/>
    <p:sldId id="472" r:id="rId5"/>
    <p:sldId id="471" r:id="rId6"/>
    <p:sldId id="483" r:id="rId7"/>
    <p:sldId id="459" r:id="rId8"/>
    <p:sldId id="476" r:id="rId9"/>
    <p:sldId id="477" r:id="rId10"/>
    <p:sldId id="458" r:id="rId11"/>
    <p:sldId id="474" r:id="rId12"/>
    <p:sldId id="468" r:id="rId13"/>
    <p:sldId id="475" r:id="rId14"/>
    <p:sldId id="480" r:id="rId15"/>
    <p:sldId id="481" r:id="rId16"/>
    <p:sldId id="473" r:id="rId17"/>
    <p:sldId id="482" r:id="rId18"/>
    <p:sldId id="484" r:id="rId19"/>
    <p:sldId id="48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0" d="100"/>
          <a:sy n="80" d="100"/>
        </p:scale>
        <p:origin x="78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72EC0-3E5C-E8BF-E2F1-C5AA382752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F1BFB14-522E-1061-8386-B358DA8F5A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0DCA8C-5663-8C34-9CF6-F7D2ED2BD0C1}"/>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3BD953C5-922E-0E22-485C-CF403C96FA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84176C-6171-CDEC-4346-90DACEA7FA15}"/>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2745938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4E778-DBE7-829B-5A48-45F7C18ECE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B87816-4C58-A1AB-FC5D-7D5D8D647B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7B34F4-0F9A-08A7-EEE3-58A5CCAB3B5A}"/>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0A8F6F5D-3225-D42D-6861-38E3D484FE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0BAF5F-E9D7-A471-E440-6786C4E90F3D}"/>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2777409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2C467-1379-D849-C760-DCC58E5E77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3AF8C6-ADF1-35C0-F5E3-64C85842C72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A795D4-1972-68BB-E184-F4E637506BDF}"/>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D17F138B-B26C-BE56-C34C-9F4EECABB7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6F8C55-D77B-80CC-D599-97B5B7DA81F0}"/>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1439644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C8450-3EBC-6BE0-0322-2A2F5F0795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1AD3F3-B0BE-7586-5A47-652BF775E3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C14FB8-9A91-52B2-8D02-7E5A5B8453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C2575F-BA44-8033-92C4-C3CADEB33B9E}"/>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6" name="Footer Placeholder 5">
            <a:extLst>
              <a:ext uri="{FF2B5EF4-FFF2-40B4-BE49-F238E27FC236}">
                <a16:creationId xmlns:a16="http://schemas.microsoft.com/office/drawing/2014/main" id="{24C3A1D3-67C3-C5F2-1DB7-878D39BAAA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7E4603-A972-EC18-B625-E962FF341959}"/>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3197523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F33DA-6353-CA5E-7826-E59B50DE3F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65641D-8A84-9E3A-0672-35702F4365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481CB9-04B7-C5EF-00C3-7D4FFBD0F7B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CE95C5-732B-67C7-83DA-F05E0A5A67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CD5C49-13CC-5E9B-80F5-C0C8B771D60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6D919D-D3D5-F459-F2F9-34785EDD891C}"/>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8" name="Footer Placeholder 7">
            <a:extLst>
              <a:ext uri="{FF2B5EF4-FFF2-40B4-BE49-F238E27FC236}">
                <a16:creationId xmlns:a16="http://schemas.microsoft.com/office/drawing/2014/main" id="{B19C152F-2256-918E-6476-490E732A6F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C99245-D2D1-1B31-E222-4CB1682E8AD0}"/>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4221712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8608E-2DA6-AAC5-8AD3-66493501CA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FEC606-4FF8-B4CA-1C03-1883CBBABC25}"/>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4" name="Footer Placeholder 3">
            <a:extLst>
              <a:ext uri="{FF2B5EF4-FFF2-40B4-BE49-F238E27FC236}">
                <a16:creationId xmlns:a16="http://schemas.microsoft.com/office/drawing/2014/main" id="{CA04D188-8C4B-2781-9490-B46CBC32E0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56CBF6-407F-37CE-2062-F502CACEFCDF}"/>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428647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8E17C6-F646-AA5F-0F90-A98A205FA961}"/>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3" name="Footer Placeholder 2">
            <a:extLst>
              <a:ext uri="{FF2B5EF4-FFF2-40B4-BE49-F238E27FC236}">
                <a16:creationId xmlns:a16="http://schemas.microsoft.com/office/drawing/2014/main" id="{8C6713C7-BF33-54BD-F0BC-ADD3F06EF3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3B2E76-6AC6-D47E-CADA-E97B6B259E24}"/>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644449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7CB1D-C542-AA18-BA4A-2719733357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3769E9-8D51-81B4-C99D-3B02ADF43C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FAAA12C-D6C1-C3EC-3768-C51EB68C8D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151603-CCDB-6CCA-CF00-9E32B972F76C}"/>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6" name="Footer Placeholder 5">
            <a:extLst>
              <a:ext uri="{FF2B5EF4-FFF2-40B4-BE49-F238E27FC236}">
                <a16:creationId xmlns:a16="http://schemas.microsoft.com/office/drawing/2014/main" id="{E2D1BCC2-A521-4849-54BB-CA21E80BC1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6DA529-2135-42F4-F121-0031767091A1}"/>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3842379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02D2A-6867-6138-D8D3-81A48857D4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CF4800B-11F5-6DA8-5B0E-A959DF5A6F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E2160F-698A-6370-C514-1C335F00DB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1D7B3C-818E-D90A-1ADB-D107C5CBFA42}"/>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6" name="Footer Placeholder 5">
            <a:extLst>
              <a:ext uri="{FF2B5EF4-FFF2-40B4-BE49-F238E27FC236}">
                <a16:creationId xmlns:a16="http://schemas.microsoft.com/office/drawing/2014/main" id="{D10FFB2A-B831-0B36-6856-269B2DE474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D941CB-E007-8811-A0C4-AD7586F3D1B2}"/>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3120489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79F21-E6A9-9259-DE75-A186DC68D7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FAF18F-3DE3-082E-4261-E19DC50A24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D1078-FF79-C3F7-A2D5-6064D20DE1B2}"/>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1AFBD3BF-97A6-7544-D636-724C030DE0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DA3CF9-7C5F-10CD-C9DD-AC75420B6456}"/>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3638367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C5CBDC-8378-0EC5-420C-3D01CEAB64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00A2BC-B7B0-7D9F-54AD-44025C60F0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4730CE-593B-0B68-08C5-8638626C7B6C}"/>
              </a:ext>
            </a:extLst>
          </p:cNvPr>
          <p:cNvSpPr>
            <a:spLocks noGrp="1"/>
          </p:cNvSpPr>
          <p:nvPr>
            <p:ph type="dt" sz="half" idx="10"/>
          </p:nvPr>
        </p:nvSpPr>
        <p:spPr/>
        <p:txBody>
          <a:body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28C24052-C476-9DD8-92F4-04B445D5FD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5E553D-F871-2A87-1F2C-6F7B87D68BE9}"/>
              </a:ext>
            </a:extLst>
          </p:cNvPr>
          <p:cNvSpPr>
            <a:spLocks noGrp="1"/>
          </p:cNvSpPr>
          <p:nvPr>
            <p:ph type="sldNum" sz="quarter" idx="12"/>
          </p:nvPr>
        </p:nvSpPr>
        <p:spPr/>
        <p:txBody>
          <a:bodyPr/>
          <a:lstStyle/>
          <a:p>
            <a:fld id="{A3C5793B-6CF4-4F99-8C1B-22E91270062F}" type="slidenum">
              <a:rPr lang="en-GB" smtClean="0"/>
              <a:t>‹#›</a:t>
            </a:fld>
            <a:endParaRPr lang="en-GB"/>
          </a:p>
        </p:txBody>
      </p:sp>
    </p:spTree>
    <p:extLst>
      <p:ext uri="{BB962C8B-B14F-4D97-AF65-F5344CB8AC3E}">
        <p14:creationId xmlns:p14="http://schemas.microsoft.com/office/powerpoint/2010/main" val="708203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NZ_Donald Maclean Logo Slide">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EC199333-EBC1-C7F4-EDEE-49D17854EB4B}"/>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50062" y="-313828"/>
            <a:ext cx="12629665" cy="7208409"/>
          </a:xfrm>
          <a:prstGeom prst="rect">
            <a:avLst/>
          </a:prstGeom>
        </p:spPr>
      </p:pic>
      <p:sp>
        <p:nvSpPr>
          <p:cNvPr id="7" name="Text Placeholder 14">
            <a:extLst>
              <a:ext uri="{FF2B5EF4-FFF2-40B4-BE49-F238E27FC236}">
                <a16:creationId xmlns:a16="http://schemas.microsoft.com/office/drawing/2014/main" id="{4315AD3B-7A79-A42C-CB26-0C88C3AB4F5C}"/>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rgbClr val="555464"/>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pic>
        <p:nvPicPr>
          <p:cNvPr id="12" name="Picture 11">
            <a:extLst>
              <a:ext uri="{FF2B5EF4-FFF2-40B4-BE49-F238E27FC236}">
                <a16:creationId xmlns:a16="http://schemas.microsoft.com/office/drawing/2014/main" id="{376D59AE-E2C7-5D40-E14F-6C7B2293048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748090"/>
            <a:ext cx="6044256" cy="4898882"/>
          </a:xfrm>
          <a:prstGeom prst="rect">
            <a:avLst/>
          </a:prstGeom>
        </p:spPr>
      </p:pic>
    </p:spTree>
    <p:extLst>
      <p:ext uri="{BB962C8B-B14F-4D97-AF65-F5344CB8AC3E}">
        <p14:creationId xmlns:p14="http://schemas.microsoft.com/office/powerpoint/2010/main" val="3217252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NZ_Gllan's Letter Title Slide">
    <p:spTree>
      <p:nvGrpSpPr>
        <p:cNvPr id="1" name=""/>
        <p:cNvGrpSpPr/>
        <p:nvPr/>
      </p:nvGrpSpPr>
      <p:grpSpPr>
        <a:xfrm>
          <a:off x="0" y="0"/>
          <a:ext cx="0" cy="0"/>
          <a:chOff x="0" y="0"/>
          <a:chExt cx="0" cy="0"/>
        </a:xfrm>
      </p:grpSpPr>
      <p:pic>
        <p:nvPicPr>
          <p:cNvPr id="10" name="object 2">
            <a:extLst>
              <a:ext uri="{FF2B5EF4-FFF2-40B4-BE49-F238E27FC236}">
                <a16:creationId xmlns:a16="http://schemas.microsoft.com/office/drawing/2014/main" id="{930F4B62-F629-F239-3A74-69DA49C8AD37}"/>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142484" y="-13"/>
            <a:ext cx="12334452" cy="6858013"/>
          </a:xfrm>
          <a:prstGeom prst="rect">
            <a:avLst/>
          </a:prstGeom>
        </p:spPr>
      </p:pic>
      <p:sp>
        <p:nvSpPr>
          <p:cNvPr id="3" name="Text Placeholder 14">
            <a:extLst>
              <a:ext uri="{FF2B5EF4-FFF2-40B4-BE49-F238E27FC236}">
                <a16:creationId xmlns:a16="http://schemas.microsoft.com/office/drawing/2014/main" id="{9C389128-DD3D-9745-6280-D61EEDB2E8C1}"/>
              </a:ext>
            </a:extLst>
          </p:cNvPr>
          <p:cNvSpPr>
            <a:spLocks noGrp="1"/>
          </p:cNvSpPr>
          <p:nvPr>
            <p:ph type="body" sz="quarter" idx="11" hasCustomPrompt="1"/>
          </p:nvPr>
        </p:nvSpPr>
        <p:spPr>
          <a:xfrm>
            <a:off x="0" y="1802347"/>
            <a:ext cx="12175048" cy="4399117"/>
          </a:xfrm>
        </p:spPr>
        <p:txBody>
          <a:bodyPr anchor="ctr">
            <a:noAutofit/>
          </a:bodyPr>
          <a:lstStyle>
            <a:lvl1pPr marL="0" indent="0" algn="ctr">
              <a:lnSpc>
                <a:spcPct val="90000"/>
              </a:lnSpc>
              <a:buNone/>
              <a:defRPr sz="21163">
                <a:solidFill>
                  <a:srgbClr val="FFD6F0"/>
                </a:solidFill>
                <a:latin typeface="Hacksaw" panose="02000500000000000000"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EDIT TITLE</a:t>
            </a:r>
          </a:p>
        </p:txBody>
      </p:sp>
      <p:pic>
        <p:nvPicPr>
          <p:cNvPr id="7" name="Picture 11">
            <a:extLst>
              <a:ext uri="{FF2B5EF4-FFF2-40B4-BE49-F238E27FC236}">
                <a16:creationId xmlns:a16="http://schemas.microsoft.com/office/drawing/2014/main" id="{9E8B2049-D33E-43E8-C482-C39FDF06F5EB}"/>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168142" y="331813"/>
            <a:ext cx="1855716" cy="1248877"/>
          </a:xfrm>
          <a:prstGeom prst="rect">
            <a:avLst/>
          </a:prstGeom>
        </p:spPr>
      </p:pic>
      <p:sp>
        <p:nvSpPr>
          <p:cNvPr id="8" name="Text Placeholder 14">
            <a:extLst>
              <a:ext uri="{FF2B5EF4-FFF2-40B4-BE49-F238E27FC236}">
                <a16:creationId xmlns:a16="http://schemas.microsoft.com/office/drawing/2014/main" id="{1FE2F748-869E-743D-868D-E158DFB42CDB}"/>
              </a:ext>
            </a:extLst>
          </p:cNvPr>
          <p:cNvSpPr>
            <a:spLocks noGrp="1"/>
          </p:cNvSpPr>
          <p:nvPr>
            <p:ph type="body" sz="quarter" idx="12" hasCustomPrompt="1"/>
          </p:nvPr>
        </p:nvSpPr>
        <p:spPr>
          <a:xfrm>
            <a:off x="10214" y="6109049"/>
            <a:ext cx="12164835"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spTree>
    <p:extLst>
      <p:ext uri="{BB962C8B-B14F-4D97-AF65-F5344CB8AC3E}">
        <p14:creationId xmlns:p14="http://schemas.microsoft.com/office/powerpoint/2010/main" val="27446880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Z_ M&amp;E 2 col info slide ">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FE0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dirty="0">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417926" y="2504845"/>
            <a:ext cx="6931649"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417926" y="1303444"/>
            <a:ext cx="6931649"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21" name="Picture Placeholder 20">
            <a:extLst>
              <a:ext uri="{FF2B5EF4-FFF2-40B4-BE49-F238E27FC236}">
                <a16:creationId xmlns:a16="http://schemas.microsoft.com/office/drawing/2014/main" id="{3635A020-516C-451D-67A0-190B0E6F4C03}"/>
              </a:ext>
            </a:extLst>
          </p:cNvPr>
          <p:cNvSpPr>
            <a:spLocks noGrp="1"/>
          </p:cNvSpPr>
          <p:nvPr>
            <p:ph type="pic" sz="quarter" idx="14"/>
          </p:nvPr>
        </p:nvSpPr>
        <p:spPr>
          <a:xfrm>
            <a:off x="7990651" y="1303444"/>
            <a:ext cx="3419613" cy="4940133"/>
          </a:xfrm>
        </p:spPr>
        <p:txBody>
          <a:bodyPr/>
          <a:lstStyle/>
          <a:p>
            <a:endParaRPr lang="en-US" dirty="0"/>
          </a:p>
        </p:txBody>
      </p:sp>
      <p:pic>
        <p:nvPicPr>
          <p:cNvPr id="2" name="Graphic 1">
            <a:extLst>
              <a:ext uri="{FF2B5EF4-FFF2-40B4-BE49-F238E27FC236}">
                <a16:creationId xmlns:a16="http://schemas.microsoft.com/office/drawing/2014/main" id="{A46E8473-A6ED-BEB7-6C6E-4C814D4393A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7323133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NZ_ M&amp;E Editable title plus Flag Orange">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248A834A-8D5E-CB14-1AA1-0CDBE1204372}"/>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3C8AB"/>
          </a:solidFill>
        </p:spPr>
        <p:txBody>
          <a:bodyPr wrap="square" lIns="0" tIns="0" rIns="0" bIns="0" rtlCol="0"/>
          <a:lstStyle/>
          <a:p>
            <a:endParaRPr sz="1092"/>
          </a:p>
        </p:txBody>
      </p:sp>
      <p:pic>
        <p:nvPicPr>
          <p:cNvPr id="3" name="object 3">
            <a:extLst>
              <a:ext uri="{FF2B5EF4-FFF2-40B4-BE49-F238E27FC236}">
                <a16:creationId xmlns:a16="http://schemas.microsoft.com/office/drawing/2014/main" id="{345337B0-0C94-A6FD-8A96-463532D26ADE}"/>
              </a:ext>
            </a:extLst>
          </p:cNvPr>
          <p:cNvPicPr/>
          <p:nvPr userDrawn="1"/>
        </p:nvPicPr>
        <p:blipFill>
          <a:blip r:embed="rId2" cstate="email">
            <a:extLst>
              <a:ext uri="{28A0092B-C50C-407E-A947-70E740481C1C}">
                <a14:useLocalDpi xmlns:a14="http://schemas.microsoft.com/office/drawing/2010/main"/>
              </a:ext>
            </a:extLst>
          </a:blip>
          <a:srcRect/>
          <a:stretch/>
        </p:blipFill>
        <p:spPr>
          <a:xfrm>
            <a:off x="298075" y="442146"/>
            <a:ext cx="11653125" cy="6212900"/>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pic>
        <p:nvPicPr>
          <p:cNvPr id="4" name="Picture 11">
            <a:extLst>
              <a:ext uri="{FF2B5EF4-FFF2-40B4-BE49-F238E27FC236}">
                <a16:creationId xmlns:a16="http://schemas.microsoft.com/office/drawing/2014/main" id="{C672E316-F1DA-4F67-ECAF-3237C50D50B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332485" y="333486"/>
            <a:ext cx="1527031" cy="1027675"/>
          </a:xfrm>
          <a:prstGeom prst="rect">
            <a:avLst/>
          </a:prstGeom>
        </p:spPr>
      </p:pic>
    </p:spTree>
    <p:extLst>
      <p:ext uri="{BB962C8B-B14F-4D97-AF65-F5344CB8AC3E}">
        <p14:creationId xmlns:p14="http://schemas.microsoft.com/office/powerpoint/2010/main" val="373650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NZ_ M&amp;E Editable title plus 2 colour Empire etchin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71A7736-44D1-5AE8-A30A-96F1FFFBC55B}"/>
              </a:ext>
            </a:extLst>
          </p:cNvPr>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aturation sat="200000"/>
                    </a14:imgEffect>
                    <a14:imgEffect>
                      <a14:brightnessContrast bright="10000"/>
                    </a14:imgEffect>
                  </a14:imgLayer>
                </a14:imgProps>
              </a:ext>
              <a:ext uri="{28A0092B-C50C-407E-A947-70E740481C1C}">
                <a14:useLocalDpi xmlns:a14="http://schemas.microsoft.com/office/drawing/2010/main"/>
              </a:ext>
            </a:extLst>
          </a:blip>
          <a:srcRect l="2085" t="2528" r="1170"/>
          <a:stretch/>
        </p:blipFill>
        <p:spPr>
          <a:xfrm>
            <a:off x="-59021" y="-91289"/>
            <a:ext cx="12473117" cy="7040578"/>
          </a:xfrm>
          <a:prstGeom prst="rect">
            <a:avLst/>
          </a:prstGeom>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sp>
        <p:nvSpPr>
          <p:cNvPr id="16" name="Text Placeholder 14">
            <a:extLst>
              <a:ext uri="{FF2B5EF4-FFF2-40B4-BE49-F238E27FC236}">
                <a16:creationId xmlns:a16="http://schemas.microsoft.com/office/drawing/2014/main" id="{AC3538C0-151F-0519-1A04-791078051542}"/>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7" name="object 7">
            <a:extLst>
              <a:ext uri="{FF2B5EF4-FFF2-40B4-BE49-F238E27FC236}">
                <a16:creationId xmlns:a16="http://schemas.microsoft.com/office/drawing/2014/main" id="{40CD7911-9D9D-0CE3-54CF-B032DA913B4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8" name="Graphic 17">
            <a:extLst>
              <a:ext uri="{FF2B5EF4-FFF2-40B4-BE49-F238E27FC236}">
                <a16:creationId xmlns:a16="http://schemas.microsoft.com/office/drawing/2014/main" id="{81E44DC8-AFD8-3CA7-E57F-9BA77B006B76}"/>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2324925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NZ_ M&amp;E 1 col centered info plus corner logo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2" name="Text Placeholder 17">
            <a:extLst>
              <a:ext uri="{FF2B5EF4-FFF2-40B4-BE49-F238E27FC236}">
                <a16:creationId xmlns:a16="http://schemas.microsoft.com/office/drawing/2014/main" id="{92135E51-0291-A2ED-1A12-BB9A48EB5F82}"/>
              </a:ext>
            </a:extLst>
          </p:cNvPr>
          <p:cNvSpPr>
            <a:spLocks noGrp="1"/>
          </p:cNvSpPr>
          <p:nvPr>
            <p:ph type="body" sz="quarter" idx="12"/>
          </p:nvPr>
        </p:nvSpPr>
        <p:spPr>
          <a:xfrm>
            <a:off x="1290057" y="3041099"/>
            <a:ext cx="9334620" cy="3188335"/>
          </a:xfrm>
        </p:spPr>
        <p:txBody>
          <a:bodyPr/>
          <a:lstStyle>
            <a:lvl1pPr marL="0" indent="0" algn="ctr">
              <a:buNone/>
              <a:defRPr/>
            </a:lvl1pPr>
            <a:lvl2pPr marL="277246" indent="0" algn="ctr">
              <a:buNone/>
              <a:defRPr/>
            </a:lvl2pPr>
            <a:lvl3pPr marL="554492" indent="0" algn="ctr">
              <a:buNone/>
              <a:defRPr/>
            </a:lvl3pPr>
            <a:lvl4pPr marL="831738" indent="0" algn="ctr">
              <a:buNone/>
              <a:defRPr/>
            </a:lvl4pPr>
            <a:lvl5pPr marL="1108984" indent="0" algn="ctr">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Text Placeholder 17">
            <a:extLst>
              <a:ext uri="{FF2B5EF4-FFF2-40B4-BE49-F238E27FC236}">
                <a16:creationId xmlns:a16="http://schemas.microsoft.com/office/drawing/2014/main" id="{DBADC646-9882-CFB5-9B28-622597A6395F}"/>
              </a:ext>
            </a:extLst>
          </p:cNvPr>
          <p:cNvSpPr>
            <a:spLocks noGrp="1"/>
          </p:cNvSpPr>
          <p:nvPr>
            <p:ph type="body" sz="quarter" idx="13" hasCustomPrompt="1"/>
          </p:nvPr>
        </p:nvSpPr>
        <p:spPr>
          <a:xfrm>
            <a:off x="1290057" y="1303444"/>
            <a:ext cx="9334620" cy="1558681"/>
          </a:xfrm>
        </p:spPr>
        <p:txBody>
          <a:bodyPr>
            <a:normAutofit/>
          </a:bodyPr>
          <a:lstStyle>
            <a:lvl1pPr marL="0" indent="0" algn="ctr">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7" name="Text Placeholder 14">
            <a:extLst>
              <a:ext uri="{FF2B5EF4-FFF2-40B4-BE49-F238E27FC236}">
                <a16:creationId xmlns:a16="http://schemas.microsoft.com/office/drawing/2014/main" id="{EA2CA3B1-A06F-320B-6CF5-8A6A3533220E}"/>
              </a:ext>
            </a:extLst>
          </p:cNvPr>
          <p:cNvSpPr>
            <a:spLocks noGrp="1"/>
          </p:cNvSpPr>
          <p:nvPr>
            <p:ph type="body" sz="quarter" idx="18"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9" name="object 7">
            <a:extLst>
              <a:ext uri="{FF2B5EF4-FFF2-40B4-BE49-F238E27FC236}">
                <a16:creationId xmlns:a16="http://schemas.microsoft.com/office/drawing/2014/main" id="{14471DB2-F98B-A26B-7707-877BED9DE20A}"/>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0" name="Graphic 9">
            <a:extLst>
              <a:ext uri="{FF2B5EF4-FFF2-40B4-BE49-F238E27FC236}">
                <a16:creationId xmlns:a16="http://schemas.microsoft.com/office/drawing/2014/main" id="{2C20F3AC-B905-89D9-47D6-1142CF131E8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2118063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759D09-A9F5-798E-41A3-AB49372F1B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268FF4-9FA2-71FC-FF28-9D741EB2C5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281260-CAF6-1FF0-6F0E-9D9D33DE90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A8461F1-95AD-4EE8-92CD-7F8D1A8E7104}" type="datetimeFigureOut">
              <a:rPr lang="en-GB" smtClean="0"/>
              <a:t>25/08/2025</a:t>
            </a:fld>
            <a:endParaRPr lang="en-GB"/>
          </a:p>
        </p:txBody>
      </p:sp>
      <p:sp>
        <p:nvSpPr>
          <p:cNvPr id="5" name="Footer Placeholder 4">
            <a:extLst>
              <a:ext uri="{FF2B5EF4-FFF2-40B4-BE49-F238E27FC236}">
                <a16:creationId xmlns:a16="http://schemas.microsoft.com/office/drawing/2014/main" id="{B279C5D6-DF66-C31D-8D82-2E3579A1DF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75CEE9C-8E29-078A-8FE8-DFFB2D5DC6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3C5793B-6CF4-4F99-8C1B-22E91270062F}" type="slidenum">
              <a:rPr lang="en-GB" smtClean="0"/>
              <a:t>‹#›</a:t>
            </a:fld>
            <a:endParaRPr lang="en-GB"/>
          </a:p>
        </p:txBody>
      </p:sp>
    </p:spTree>
    <p:extLst>
      <p:ext uri="{BB962C8B-B14F-4D97-AF65-F5344CB8AC3E}">
        <p14:creationId xmlns:p14="http://schemas.microsoft.com/office/powerpoint/2010/main" val="92091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020E17C-789E-C489-6F1B-348889775138}"/>
              </a:ext>
            </a:extLst>
          </p:cNvPr>
          <p:cNvSpPr>
            <a:spLocks noGrp="1"/>
          </p:cNvSpPr>
          <p:nvPr>
            <p:ph type="body" sz="quarter" idx="10"/>
          </p:nvPr>
        </p:nvSpPr>
        <p:spPr>
          <a:xfrm>
            <a:off x="320032" y="6016634"/>
            <a:ext cx="12180932" cy="748951"/>
          </a:xfrm>
        </p:spPr>
        <p:txBody>
          <a:bodyPr>
            <a:normAutofit/>
          </a:bodyPr>
          <a:lstStyle/>
          <a:p>
            <a:r>
              <a:rPr lang="en-GB" sz="1759" b="1" dirty="0">
                <a:solidFill>
                  <a:schemeClr val="tx1"/>
                </a:solidFill>
                <a:latin typeface="+mj-lt"/>
              </a:rPr>
              <a:t>Scots settler attitudes towards the Indigenous peoples of New Zealand and Canada</a:t>
            </a:r>
          </a:p>
        </p:txBody>
      </p:sp>
    </p:spTree>
    <p:extLst>
      <p:ext uri="{BB962C8B-B14F-4D97-AF65-F5344CB8AC3E}">
        <p14:creationId xmlns:p14="http://schemas.microsoft.com/office/powerpoint/2010/main" val="1536611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5">
            <a:extLst>
              <a:ext uri="{FF2B5EF4-FFF2-40B4-BE49-F238E27FC236}">
                <a16:creationId xmlns:a16="http://schemas.microsoft.com/office/drawing/2014/main" id="{AE4F11A8-131F-933D-B979-E0972878DDB0}"/>
              </a:ext>
            </a:extLst>
          </p:cNvPr>
          <p:cNvSpPr txBox="1">
            <a:spLocks/>
          </p:cNvSpPr>
          <p:nvPr/>
        </p:nvSpPr>
        <p:spPr>
          <a:xfrm>
            <a:off x="17379" y="2181391"/>
            <a:ext cx="12174194" cy="5036644"/>
          </a:xfrm>
          <a:prstGeom prst="rect">
            <a:avLst/>
          </a:prstGeom>
        </p:spPr>
        <p:txBody>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lgn="ctr">
              <a:lnSpc>
                <a:spcPct val="100000"/>
              </a:lnSpc>
              <a:buNone/>
            </a:pPr>
            <a:r>
              <a:rPr lang="en-GB" sz="5154" dirty="0">
                <a:solidFill>
                  <a:srgbClr val="DBF6F4"/>
                </a:solidFill>
                <a:latin typeface="Arsenica Antiqua DemiBold" panose="020B0604020202020204" charset="0"/>
              </a:rPr>
              <a:t>What can primary sources tell us about the attitudes of Scots settlers towards the Indigenous peoples of New Zealand and Canada?</a:t>
            </a:r>
          </a:p>
        </p:txBody>
      </p:sp>
    </p:spTree>
    <p:extLst>
      <p:ext uri="{BB962C8B-B14F-4D97-AF65-F5344CB8AC3E}">
        <p14:creationId xmlns:p14="http://schemas.microsoft.com/office/powerpoint/2010/main" val="3968640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AE03E-E441-1F85-25ED-8A6E498E5083}"/>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41A7AE1E-9528-9E76-A56D-B94B1CB80853}"/>
              </a:ext>
            </a:extLst>
          </p:cNvPr>
          <p:cNvSpPr>
            <a:spLocks noGrp="1"/>
          </p:cNvSpPr>
          <p:nvPr>
            <p:ph type="body" sz="quarter" idx="12"/>
          </p:nvPr>
        </p:nvSpPr>
        <p:spPr>
          <a:xfrm>
            <a:off x="418324" y="2504845"/>
            <a:ext cx="5117030" cy="3738733"/>
          </a:xfrm>
        </p:spPr>
        <p:txBody>
          <a:bodyPr/>
          <a:lstStyle/>
          <a:p>
            <a:pPr marL="346558" indent="-346558">
              <a:buFont typeface="Arial" panose="020B0604020202020204" pitchFamily="34" charset="0"/>
              <a:buChar char="•"/>
            </a:pPr>
            <a:r>
              <a:rPr lang="en-US" sz="2183" dirty="0"/>
              <a:t>To assess some of the different views Scottish settlers held towards the Indigenous societies they encountered in the Empire.</a:t>
            </a:r>
          </a:p>
          <a:p>
            <a:pPr marL="346558" indent="-346558">
              <a:buFont typeface="Arial" panose="020B0604020202020204" pitchFamily="34" charset="0"/>
              <a:buChar char="•"/>
            </a:pPr>
            <a:r>
              <a:rPr lang="en-US" sz="2183" dirty="0"/>
              <a:t>To determine the importance of source provenance to understanding its intended purposes</a:t>
            </a:r>
          </a:p>
          <a:p>
            <a:endParaRPr lang="en-GB" dirty="0"/>
          </a:p>
        </p:txBody>
      </p:sp>
      <p:sp>
        <p:nvSpPr>
          <p:cNvPr id="5" name="Text Placeholder 4">
            <a:extLst>
              <a:ext uri="{FF2B5EF4-FFF2-40B4-BE49-F238E27FC236}">
                <a16:creationId xmlns:a16="http://schemas.microsoft.com/office/drawing/2014/main" id="{DFA21DBC-096B-6DE1-7AD3-8BDB2B481B9F}"/>
              </a:ext>
            </a:extLst>
          </p:cNvPr>
          <p:cNvSpPr>
            <a:spLocks noGrp="1"/>
          </p:cNvSpPr>
          <p:nvPr>
            <p:ph type="body" sz="quarter" idx="13"/>
          </p:nvPr>
        </p:nvSpPr>
        <p:spPr>
          <a:xfrm>
            <a:off x="418324" y="1303444"/>
            <a:ext cx="5215598" cy="919290"/>
          </a:xfrm>
        </p:spPr>
        <p:txBody>
          <a:bodyPr/>
          <a:lstStyle/>
          <a:p>
            <a:r>
              <a:rPr lang="en-GB" dirty="0"/>
              <a:t>Learning Intentions:</a:t>
            </a:r>
          </a:p>
        </p:txBody>
      </p:sp>
      <p:sp>
        <p:nvSpPr>
          <p:cNvPr id="7" name="Text Placeholder 3">
            <a:extLst>
              <a:ext uri="{FF2B5EF4-FFF2-40B4-BE49-F238E27FC236}">
                <a16:creationId xmlns:a16="http://schemas.microsoft.com/office/drawing/2014/main" id="{4764AAD7-2024-C3C5-89FE-4C942DE5433C}"/>
              </a:ext>
            </a:extLst>
          </p:cNvPr>
          <p:cNvSpPr txBox="1">
            <a:spLocks/>
          </p:cNvSpPr>
          <p:nvPr/>
        </p:nvSpPr>
        <p:spPr>
          <a:xfrm>
            <a:off x="6789116" y="2504845"/>
            <a:ext cx="5117030" cy="3738733"/>
          </a:xfrm>
          <a:prstGeom prst="rect">
            <a:avLst/>
          </a:prstGeom>
        </p:spPr>
        <p:txBody>
          <a:bodyPr vert="horz" lIns="55449" tIns="27725" rIns="55449" bIns="27725" rtlCol="0">
            <a:noAutofit/>
          </a:bodyPr>
          <a:lstStyle>
            <a:lvl1pPr marL="0" indent="0">
              <a:lnSpc>
                <a:spcPct val="130000"/>
              </a:lnSpc>
              <a:buFont typeface="Arial" panose="020B0604020202020204" pitchFamily="34" charset="0"/>
              <a:buNone/>
              <a:defRPr sz="2400">
                <a:solidFill>
                  <a:srgbClr val="555464"/>
                </a:solidFill>
                <a:latin typeface="Gabarito"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Gabarito" pitchFamily="2" charset="77"/>
                <a:ea typeface="+mn-ea"/>
                <a:cs typeface="+mn-cs"/>
              </a:defRPr>
            </a:lvl2pPr>
            <a:lvl3pPr marL="914400" indent="0">
              <a:lnSpc>
                <a:spcPct val="130000"/>
              </a:lnSpc>
              <a:buFont typeface="Arial" panose="020B0604020202020204" pitchFamily="34" charset="0"/>
              <a:buNone/>
              <a:defRPr sz="2400">
                <a:solidFill>
                  <a:srgbClr val="555464"/>
                </a:solidFill>
                <a:latin typeface="Gabarito" pitchFamily="2" charset="77"/>
                <a:ea typeface="+mn-ea"/>
                <a:cs typeface="+mn-cs"/>
              </a:defRPr>
            </a:lvl3pPr>
            <a:lvl4pPr marL="1371600" indent="0">
              <a:lnSpc>
                <a:spcPct val="130000"/>
              </a:lnSpc>
              <a:buFont typeface="Arial" panose="020B0604020202020204" pitchFamily="34" charset="0"/>
              <a:buNone/>
              <a:defRPr sz="2000">
                <a:solidFill>
                  <a:srgbClr val="555464"/>
                </a:solidFill>
                <a:latin typeface="Gabarito" pitchFamily="2" charset="77"/>
                <a:ea typeface="+mn-ea"/>
                <a:cs typeface="+mn-cs"/>
              </a:defRPr>
            </a:lvl4pPr>
            <a:lvl5pPr marL="1828800" indent="0">
              <a:lnSpc>
                <a:spcPct val="130000"/>
              </a:lnSpc>
              <a:buFont typeface="Arial" panose="020B0604020202020204" pitchFamily="34" charset="0"/>
              <a:buNone/>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6558" indent="-346558">
              <a:buFont typeface="Arial" panose="020B0604020202020204" pitchFamily="34" charset="0"/>
              <a:buChar char="•"/>
            </a:pPr>
            <a:r>
              <a:rPr lang="en-US" sz="2183" dirty="0"/>
              <a:t>Describe four different viewpoints some Scots held about native populations</a:t>
            </a:r>
          </a:p>
          <a:p>
            <a:pPr marL="346558" indent="-346558">
              <a:buFont typeface="Arial" panose="020B0604020202020204" pitchFamily="34" charset="0"/>
              <a:buChar char="•"/>
            </a:pPr>
            <a:r>
              <a:rPr lang="en-US" sz="2183" dirty="0"/>
              <a:t>Explain how background/area of origin could influence settler thinking</a:t>
            </a:r>
          </a:p>
          <a:p>
            <a:pPr marL="346558" indent="-346558">
              <a:buFont typeface="Arial" panose="020B0604020202020204" pitchFamily="34" charset="0"/>
              <a:buChar char="•"/>
            </a:pPr>
            <a:r>
              <a:rPr lang="en-US" sz="2183" dirty="0"/>
              <a:t>Give two reasons why the origin of the source can help us determine its purpose</a:t>
            </a:r>
          </a:p>
          <a:p>
            <a:endParaRPr lang="en-GB" sz="1455" dirty="0"/>
          </a:p>
        </p:txBody>
      </p:sp>
      <p:sp>
        <p:nvSpPr>
          <p:cNvPr id="8" name="Text Placeholder 4">
            <a:extLst>
              <a:ext uri="{FF2B5EF4-FFF2-40B4-BE49-F238E27FC236}">
                <a16:creationId xmlns:a16="http://schemas.microsoft.com/office/drawing/2014/main" id="{0BDA8E2F-25A7-4277-BAD7-5D3941181BBC}"/>
              </a:ext>
            </a:extLst>
          </p:cNvPr>
          <p:cNvSpPr txBox="1">
            <a:spLocks/>
          </p:cNvSpPr>
          <p:nvPr/>
        </p:nvSpPr>
        <p:spPr>
          <a:xfrm>
            <a:off x="6789116" y="1303444"/>
            <a:ext cx="5215598" cy="919290"/>
          </a:xfrm>
          <a:prstGeom prst="rect">
            <a:avLst/>
          </a:prstGeom>
        </p:spPr>
        <p:txBody>
          <a:bodyPr vert="horz" lIns="55449" tIns="27725" rIns="55449" bIns="27725" rtlCol="0">
            <a:normAutofit/>
          </a:bodyPr>
          <a:lstStyle>
            <a:lvl1pPr marL="0" indent="0">
              <a:lnSpc>
                <a:spcPct val="90000"/>
              </a:lnSpc>
              <a:buFont typeface="Arial" panose="020B0604020202020204" pitchFamily="34" charset="0"/>
              <a:buNone/>
              <a:defRPr sz="4400">
                <a:solidFill>
                  <a:srgbClr val="555464"/>
                </a:solidFill>
                <a:latin typeface="Arsenica Antiqua DemiBold" pitchFamily="2" charset="0"/>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sz="2668" dirty="0"/>
              <a:t>Success Criteria:</a:t>
            </a:r>
          </a:p>
        </p:txBody>
      </p:sp>
    </p:spTree>
    <p:extLst>
      <p:ext uri="{BB962C8B-B14F-4D97-AF65-F5344CB8AC3E}">
        <p14:creationId xmlns:p14="http://schemas.microsoft.com/office/powerpoint/2010/main" val="3879194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C1A73-93D8-6098-098C-243D69A7726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8AC7D45-553A-E8A1-5396-928141E1DD47}"/>
              </a:ext>
            </a:extLst>
          </p:cNvPr>
          <p:cNvSpPr>
            <a:spLocks noGrp="1"/>
          </p:cNvSpPr>
          <p:nvPr>
            <p:ph type="body" sz="quarter" idx="10"/>
          </p:nvPr>
        </p:nvSpPr>
        <p:spPr/>
        <p:txBody>
          <a:bodyPr>
            <a:normAutofit/>
          </a:bodyPr>
          <a:lstStyle/>
          <a:p>
            <a:r>
              <a:rPr lang="en-GB" sz="1759" dirty="0"/>
              <a:t>Starter Discussion </a:t>
            </a:r>
          </a:p>
        </p:txBody>
      </p:sp>
      <p:sp>
        <p:nvSpPr>
          <p:cNvPr id="7" name="Oval 6">
            <a:extLst>
              <a:ext uri="{FF2B5EF4-FFF2-40B4-BE49-F238E27FC236}">
                <a16:creationId xmlns:a16="http://schemas.microsoft.com/office/drawing/2014/main" id="{309B210A-CA96-153A-1BE5-B75C0C7BF6FD}"/>
              </a:ext>
            </a:extLst>
          </p:cNvPr>
          <p:cNvSpPr/>
          <p:nvPr/>
        </p:nvSpPr>
        <p:spPr>
          <a:xfrm>
            <a:off x="3739405" y="1889029"/>
            <a:ext cx="3835243" cy="2417919"/>
          </a:xfrm>
          <a:prstGeom prst="ellipse">
            <a:avLst/>
          </a:prstGeom>
          <a:solidFill>
            <a:srgbClr val="DBF6F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940" dirty="0">
                <a:solidFill>
                  <a:srgbClr val="484B55"/>
                </a:solidFill>
                <a:latin typeface="Arsenica Antiqua DemiBold" panose="020B0604020202020204" charset="0"/>
              </a:rPr>
              <a:t>What can sources from the time show us that more recent sources might not?</a:t>
            </a:r>
          </a:p>
        </p:txBody>
      </p:sp>
      <p:sp>
        <p:nvSpPr>
          <p:cNvPr id="8" name="Text Placeholder 3">
            <a:extLst>
              <a:ext uri="{FF2B5EF4-FFF2-40B4-BE49-F238E27FC236}">
                <a16:creationId xmlns:a16="http://schemas.microsoft.com/office/drawing/2014/main" id="{D292532D-B48A-02BA-AC7C-59A46644B54F}"/>
              </a:ext>
            </a:extLst>
          </p:cNvPr>
          <p:cNvSpPr txBox="1">
            <a:spLocks/>
          </p:cNvSpPr>
          <p:nvPr/>
        </p:nvSpPr>
        <p:spPr>
          <a:xfrm>
            <a:off x="504863" y="5184895"/>
            <a:ext cx="10800583" cy="3738733"/>
          </a:xfrm>
          <a:prstGeom prst="rect">
            <a:avLst/>
          </a:prstGeom>
        </p:spPr>
        <p:txBody>
          <a:bodyPr vert="horz" lIns="55449" tIns="27725" rIns="55449" bIns="27725" rtlCol="0">
            <a:noAutofit/>
          </a:bodyPr>
          <a:lstStyle>
            <a:lvl1pPr marL="0" indent="0">
              <a:lnSpc>
                <a:spcPct val="130000"/>
              </a:lnSpc>
              <a:buFont typeface="Arial" panose="020B0604020202020204" pitchFamily="34" charset="0"/>
              <a:buNone/>
              <a:defRPr sz="2400">
                <a:solidFill>
                  <a:srgbClr val="555464"/>
                </a:solidFill>
                <a:latin typeface="Gabarito"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Gabarito" pitchFamily="2" charset="77"/>
                <a:ea typeface="+mn-ea"/>
                <a:cs typeface="+mn-cs"/>
              </a:defRPr>
            </a:lvl2pPr>
            <a:lvl3pPr marL="914400" indent="0">
              <a:lnSpc>
                <a:spcPct val="130000"/>
              </a:lnSpc>
              <a:buFont typeface="Arial" panose="020B0604020202020204" pitchFamily="34" charset="0"/>
              <a:buNone/>
              <a:defRPr sz="2400">
                <a:solidFill>
                  <a:srgbClr val="555464"/>
                </a:solidFill>
                <a:latin typeface="Gabarito" pitchFamily="2" charset="77"/>
                <a:ea typeface="+mn-ea"/>
                <a:cs typeface="+mn-cs"/>
              </a:defRPr>
            </a:lvl3pPr>
            <a:lvl4pPr marL="1371600" indent="0">
              <a:lnSpc>
                <a:spcPct val="130000"/>
              </a:lnSpc>
              <a:buFont typeface="Arial" panose="020B0604020202020204" pitchFamily="34" charset="0"/>
              <a:buNone/>
              <a:defRPr sz="2000">
                <a:solidFill>
                  <a:srgbClr val="555464"/>
                </a:solidFill>
                <a:latin typeface="Gabarito" pitchFamily="2" charset="77"/>
                <a:ea typeface="+mn-ea"/>
                <a:cs typeface="+mn-cs"/>
              </a:defRPr>
            </a:lvl4pPr>
            <a:lvl5pPr marL="1828800" indent="0">
              <a:lnSpc>
                <a:spcPct val="130000"/>
              </a:lnSpc>
              <a:buFont typeface="Arial" panose="020B0604020202020204" pitchFamily="34" charset="0"/>
              <a:buNone/>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sz="2183" dirty="0"/>
              <a:t>Are contemporary sources always accurate?</a:t>
            </a:r>
          </a:p>
          <a:p>
            <a:pPr algn="ctr"/>
            <a:r>
              <a:rPr lang="en-US" sz="2183" dirty="0"/>
              <a:t>Does this matter? Why might an inaccurate source be useful?</a:t>
            </a:r>
          </a:p>
          <a:p>
            <a:pPr algn="ctr"/>
            <a:endParaRPr lang="en-GB" sz="1455" dirty="0"/>
          </a:p>
        </p:txBody>
      </p:sp>
    </p:spTree>
    <p:extLst>
      <p:ext uri="{BB962C8B-B14F-4D97-AF65-F5344CB8AC3E}">
        <p14:creationId xmlns:p14="http://schemas.microsoft.com/office/powerpoint/2010/main" val="4043460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7F624E7-11EB-A17A-AA8B-73798FE8D574}"/>
              </a:ext>
            </a:extLst>
          </p:cNvPr>
          <p:cNvSpPr>
            <a:spLocks noGrp="1"/>
          </p:cNvSpPr>
          <p:nvPr>
            <p:ph type="body" sz="quarter" idx="10"/>
          </p:nvPr>
        </p:nvSpPr>
        <p:spPr/>
        <p:txBody>
          <a:bodyPr>
            <a:normAutofit/>
          </a:bodyPr>
          <a:lstStyle/>
          <a:p>
            <a:r>
              <a:rPr lang="en-GB" sz="1698" dirty="0"/>
              <a:t>Main Activity</a:t>
            </a:r>
          </a:p>
        </p:txBody>
      </p:sp>
      <p:sp>
        <p:nvSpPr>
          <p:cNvPr id="4" name="Text Placeholder 3">
            <a:extLst>
              <a:ext uri="{FF2B5EF4-FFF2-40B4-BE49-F238E27FC236}">
                <a16:creationId xmlns:a16="http://schemas.microsoft.com/office/drawing/2014/main" id="{BDB7B476-F81E-EC8E-0D4C-3B2BD60AFB8C}"/>
              </a:ext>
            </a:extLst>
          </p:cNvPr>
          <p:cNvSpPr>
            <a:spLocks noGrp="1"/>
          </p:cNvSpPr>
          <p:nvPr>
            <p:ph type="body" sz="quarter" idx="12"/>
          </p:nvPr>
        </p:nvSpPr>
        <p:spPr>
          <a:xfrm>
            <a:off x="264146" y="1950352"/>
            <a:ext cx="6665138" cy="3738733"/>
          </a:xfrm>
        </p:spPr>
        <p:txBody>
          <a:bodyPr/>
          <a:lstStyle/>
          <a:p>
            <a:pPr marL="277246" indent="-277246">
              <a:buFont typeface="+mj-lt"/>
              <a:buAutoNum type="arabicPeriod"/>
            </a:pPr>
            <a:r>
              <a:rPr lang="en-GB" sz="2183" dirty="0"/>
              <a:t>You will be given a copy of the grid on the right and a copy of a source written by a Scottish person who is living in either New Zealand of Canada.</a:t>
            </a:r>
          </a:p>
          <a:p>
            <a:pPr marL="277246" indent="-277246">
              <a:buFont typeface="+mj-lt"/>
              <a:buAutoNum type="arabicPeriod"/>
            </a:pPr>
            <a:r>
              <a:rPr lang="en-GB" sz="2183" dirty="0"/>
              <a:t>Be aware that these sources contain racist attitudes which are unacceptable.</a:t>
            </a:r>
          </a:p>
          <a:p>
            <a:pPr marL="277246" indent="-277246">
              <a:buFont typeface="+mj-lt"/>
              <a:buAutoNum type="arabicPeriod"/>
            </a:pPr>
            <a:r>
              <a:rPr lang="en-GB" sz="2183" dirty="0"/>
              <a:t>With your group/ partner you should complete the left-hand column.</a:t>
            </a:r>
          </a:p>
          <a:p>
            <a:pPr marL="277246" indent="-277246">
              <a:buFont typeface="+mj-lt"/>
              <a:buAutoNum type="arabicPeriod"/>
            </a:pPr>
            <a:r>
              <a:rPr lang="en-GB" sz="2183" dirty="0"/>
              <a:t>You have 10 minutes</a:t>
            </a:r>
          </a:p>
          <a:p>
            <a:pPr marL="277246" indent="-277246">
              <a:buFont typeface="+mj-lt"/>
              <a:buAutoNum type="arabicPeriod"/>
            </a:pPr>
            <a:r>
              <a:rPr lang="en-GB" sz="2183" dirty="0"/>
              <a:t>Once you have finished, you should compare your ideas with other people with the same source.</a:t>
            </a:r>
          </a:p>
        </p:txBody>
      </p:sp>
      <p:sp>
        <p:nvSpPr>
          <p:cNvPr id="5" name="Text Placeholder 4">
            <a:extLst>
              <a:ext uri="{FF2B5EF4-FFF2-40B4-BE49-F238E27FC236}">
                <a16:creationId xmlns:a16="http://schemas.microsoft.com/office/drawing/2014/main" id="{E0F5396B-C68F-4BC0-6757-2A3235907301}"/>
              </a:ext>
            </a:extLst>
          </p:cNvPr>
          <p:cNvSpPr>
            <a:spLocks noGrp="1"/>
          </p:cNvSpPr>
          <p:nvPr>
            <p:ph type="body" sz="quarter" idx="13"/>
          </p:nvPr>
        </p:nvSpPr>
        <p:spPr/>
        <p:txBody>
          <a:bodyPr/>
          <a:lstStyle/>
          <a:p>
            <a:r>
              <a:rPr lang="en-GB" dirty="0"/>
              <a:t>Step 1 - Content</a:t>
            </a:r>
          </a:p>
        </p:txBody>
      </p:sp>
      <p:pic>
        <p:nvPicPr>
          <p:cNvPr id="10" name="Picture 9">
            <a:extLst>
              <a:ext uri="{FF2B5EF4-FFF2-40B4-BE49-F238E27FC236}">
                <a16:creationId xmlns:a16="http://schemas.microsoft.com/office/drawing/2014/main" id="{4B1EC38A-E2B1-7979-1402-610F555680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66363" y="2563698"/>
            <a:ext cx="4861492" cy="2734820"/>
          </a:xfrm>
          <a:prstGeom prst="rect">
            <a:avLst/>
          </a:prstGeom>
          <a:ln>
            <a:solidFill>
              <a:schemeClr val="tx1"/>
            </a:solidFill>
          </a:ln>
        </p:spPr>
      </p:pic>
    </p:spTree>
    <p:extLst>
      <p:ext uri="{BB962C8B-B14F-4D97-AF65-F5344CB8AC3E}">
        <p14:creationId xmlns:p14="http://schemas.microsoft.com/office/powerpoint/2010/main" val="1340847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CE333-E18C-1EA5-E446-94E63B74D01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36E90774-B637-A4CA-2546-6C0C182AC8C0}"/>
              </a:ext>
            </a:extLst>
          </p:cNvPr>
          <p:cNvSpPr>
            <a:spLocks noGrp="1"/>
          </p:cNvSpPr>
          <p:nvPr>
            <p:ph type="body" sz="quarter" idx="10"/>
          </p:nvPr>
        </p:nvSpPr>
        <p:spPr/>
        <p:txBody>
          <a:bodyPr>
            <a:normAutofit/>
          </a:bodyPr>
          <a:lstStyle/>
          <a:p>
            <a:r>
              <a:rPr lang="en-GB" sz="1698" dirty="0"/>
              <a:t>Main Activity</a:t>
            </a:r>
          </a:p>
        </p:txBody>
      </p:sp>
      <p:sp>
        <p:nvSpPr>
          <p:cNvPr id="4" name="Text Placeholder 3">
            <a:extLst>
              <a:ext uri="{FF2B5EF4-FFF2-40B4-BE49-F238E27FC236}">
                <a16:creationId xmlns:a16="http://schemas.microsoft.com/office/drawing/2014/main" id="{C4B5ED7E-1EC8-06C9-1D08-ACEC335E859A}"/>
              </a:ext>
            </a:extLst>
          </p:cNvPr>
          <p:cNvSpPr>
            <a:spLocks noGrp="1"/>
          </p:cNvSpPr>
          <p:nvPr>
            <p:ph type="body" sz="quarter" idx="12"/>
          </p:nvPr>
        </p:nvSpPr>
        <p:spPr>
          <a:xfrm>
            <a:off x="264146" y="1719312"/>
            <a:ext cx="6665138" cy="4910087"/>
          </a:xfrm>
        </p:spPr>
        <p:txBody>
          <a:bodyPr>
            <a:normAutofit/>
          </a:bodyPr>
          <a:lstStyle/>
          <a:p>
            <a:pPr marL="277246" indent="-277246">
              <a:buFont typeface="+mj-lt"/>
              <a:buAutoNum type="arabicPeriod"/>
            </a:pPr>
            <a:r>
              <a:rPr lang="en-GB" sz="2183" dirty="0"/>
              <a:t>You will be given a copy of the grid on the right and a copy of a source written by a Scottish person who is living in either New Zealand of Canada.</a:t>
            </a:r>
            <a:br>
              <a:rPr lang="en-GB" sz="2183" dirty="0"/>
            </a:br>
            <a:endParaRPr lang="en-GB" sz="2183" dirty="0"/>
          </a:p>
          <a:p>
            <a:pPr marL="277246" indent="-277246">
              <a:buFont typeface="+mj-lt"/>
              <a:buAutoNum type="arabicPeriod"/>
            </a:pPr>
            <a:r>
              <a:rPr lang="en-US" sz="2183" dirty="0"/>
              <a:t>You will now be given a provenance guide for your source. This will tell you about the context that the source was produced in​.  You should use this source to complete the right-hand column about your source.</a:t>
            </a:r>
            <a:br>
              <a:rPr lang="en-US" sz="2183" dirty="0"/>
            </a:br>
            <a:endParaRPr lang="en-US" sz="2183" dirty="0"/>
          </a:p>
          <a:p>
            <a:pPr marL="277246" indent="-277246">
              <a:buFont typeface="+mj-lt"/>
              <a:buAutoNum type="arabicPeriod"/>
            </a:pPr>
            <a:r>
              <a:rPr lang="en-US" sz="2183" dirty="0"/>
              <a:t>You have 5 minutes</a:t>
            </a:r>
            <a:br>
              <a:rPr lang="en-US" sz="2183" dirty="0"/>
            </a:br>
            <a:endParaRPr lang="en-US" sz="2183" dirty="0"/>
          </a:p>
          <a:p>
            <a:pPr marL="277246" indent="-277246">
              <a:buFont typeface="+mj-lt"/>
              <a:buAutoNum type="arabicPeriod"/>
            </a:pPr>
            <a:r>
              <a:rPr lang="en-GB" sz="2183" dirty="0"/>
              <a:t>Once you have finished, you should compare your ideas with other people with the same source.</a:t>
            </a:r>
          </a:p>
        </p:txBody>
      </p:sp>
      <p:sp>
        <p:nvSpPr>
          <p:cNvPr id="5" name="Text Placeholder 4">
            <a:extLst>
              <a:ext uri="{FF2B5EF4-FFF2-40B4-BE49-F238E27FC236}">
                <a16:creationId xmlns:a16="http://schemas.microsoft.com/office/drawing/2014/main" id="{EDE7934E-1B2F-26B8-3D08-166EB5A21F30}"/>
              </a:ext>
            </a:extLst>
          </p:cNvPr>
          <p:cNvSpPr>
            <a:spLocks noGrp="1"/>
          </p:cNvSpPr>
          <p:nvPr>
            <p:ph type="body" sz="quarter" idx="13"/>
          </p:nvPr>
        </p:nvSpPr>
        <p:spPr>
          <a:xfrm>
            <a:off x="412447" y="988744"/>
            <a:ext cx="6931162" cy="919290"/>
          </a:xfrm>
        </p:spPr>
        <p:txBody>
          <a:bodyPr/>
          <a:lstStyle/>
          <a:p>
            <a:r>
              <a:rPr lang="en-GB" dirty="0"/>
              <a:t>Step 2 – Provenance </a:t>
            </a:r>
          </a:p>
        </p:txBody>
      </p:sp>
      <p:pic>
        <p:nvPicPr>
          <p:cNvPr id="10" name="Picture 9">
            <a:extLst>
              <a:ext uri="{FF2B5EF4-FFF2-40B4-BE49-F238E27FC236}">
                <a16:creationId xmlns:a16="http://schemas.microsoft.com/office/drawing/2014/main" id="{4D729A93-72FF-1013-2A41-A544C092B6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66363" y="2563698"/>
            <a:ext cx="4861492" cy="2734820"/>
          </a:xfrm>
          <a:prstGeom prst="rect">
            <a:avLst/>
          </a:prstGeom>
          <a:ln>
            <a:solidFill>
              <a:schemeClr val="tx1"/>
            </a:solidFill>
          </a:ln>
        </p:spPr>
      </p:pic>
    </p:spTree>
    <p:extLst>
      <p:ext uri="{BB962C8B-B14F-4D97-AF65-F5344CB8AC3E}">
        <p14:creationId xmlns:p14="http://schemas.microsoft.com/office/powerpoint/2010/main" val="121029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879FFA4-9328-E0AF-EBC6-A17C63EE05E1}"/>
              </a:ext>
            </a:extLst>
          </p:cNvPr>
          <p:cNvSpPr>
            <a:spLocks noGrp="1"/>
          </p:cNvSpPr>
          <p:nvPr>
            <p:ph type="body" sz="quarter" idx="10"/>
          </p:nvPr>
        </p:nvSpPr>
        <p:spPr>
          <a:xfrm>
            <a:off x="1382809" y="2135183"/>
            <a:ext cx="9611212" cy="3049711"/>
          </a:xfrm>
          <a:solidFill>
            <a:schemeClr val="bg1"/>
          </a:solidFill>
        </p:spPr>
        <p:txBody>
          <a:bodyPr>
            <a:normAutofit fontScale="92500" lnSpcReduction="20000"/>
          </a:bodyPr>
          <a:lstStyle/>
          <a:p>
            <a:r>
              <a:rPr lang="en-US" sz="5336" dirty="0">
                <a:solidFill>
                  <a:schemeClr val="tx1"/>
                </a:solidFill>
              </a:rPr>
              <a:t>What can primary sources tell us about the attitudes of Scots settlers towards the Indigenous peoples of New Zealand and Canada?</a:t>
            </a:r>
          </a:p>
        </p:txBody>
      </p:sp>
    </p:spTree>
    <p:extLst>
      <p:ext uri="{BB962C8B-B14F-4D97-AF65-F5344CB8AC3E}">
        <p14:creationId xmlns:p14="http://schemas.microsoft.com/office/powerpoint/2010/main" val="194495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5A09C-7B2B-00DA-5A32-32F18ED0E542}"/>
            </a:ext>
          </a:extLst>
        </p:cNvPr>
        <p:cNvGrpSpPr/>
        <p:nvPr/>
      </p:nvGrpSpPr>
      <p:grpSpPr>
        <a:xfrm>
          <a:off x="0" y="0"/>
          <a:ext cx="0" cy="0"/>
          <a:chOff x="0" y="0"/>
          <a:chExt cx="0" cy="0"/>
        </a:xfrm>
      </p:grpSpPr>
      <p:sp>
        <p:nvSpPr>
          <p:cNvPr id="16" name="Text Placeholder 15">
            <a:extLst>
              <a:ext uri="{FF2B5EF4-FFF2-40B4-BE49-F238E27FC236}">
                <a16:creationId xmlns:a16="http://schemas.microsoft.com/office/drawing/2014/main" id="{982175B9-95BA-34C8-CCB5-FEB861222AD1}"/>
              </a:ext>
            </a:extLst>
          </p:cNvPr>
          <p:cNvSpPr>
            <a:spLocks noGrp="1"/>
          </p:cNvSpPr>
          <p:nvPr>
            <p:ph type="body" sz="quarter" idx="10"/>
          </p:nvPr>
        </p:nvSpPr>
        <p:spPr/>
        <p:txBody>
          <a:bodyPr/>
          <a:lstStyle/>
          <a:p>
            <a:r>
              <a:rPr lang="en-GB" dirty="0"/>
              <a:t>Lesson Plan</a:t>
            </a:r>
          </a:p>
        </p:txBody>
      </p:sp>
    </p:spTree>
    <p:extLst>
      <p:ext uri="{BB962C8B-B14F-4D97-AF65-F5344CB8AC3E}">
        <p14:creationId xmlns:p14="http://schemas.microsoft.com/office/powerpoint/2010/main" val="935353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5ADFFB1-50D1-3FB9-5BAD-9B53DC533BD4}"/>
              </a:ext>
            </a:extLst>
          </p:cNvPr>
          <p:cNvGraphicFramePr>
            <a:graphicFrameLocks/>
          </p:cNvGraphicFramePr>
          <p:nvPr/>
        </p:nvGraphicFramePr>
        <p:xfrm>
          <a:off x="412447" y="748951"/>
          <a:ext cx="11590444" cy="5755609"/>
        </p:xfrm>
        <a:graphic>
          <a:graphicData uri="http://schemas.openxmlformats.org/drawingml/2006/table">
            <a:tbl>
              <a:tblPr firstRow="1" firstCol="1" bandRow="1"/>
              <a:tblGrid>
                <a:gridCol w="1770819">
                  <a:extLst>
                    <a:ext uri="{9D8B030D-6E8A-4147-A177-3AD203B41FA5}">
                      <a16:colId xmlns:a16="http://schemas.microsoft.com/office/drawing/2014/main" val="2786811640"/>
                    </a:ext>
                  </a:extLst>
                </a:gridCol>
                <a:gridCol w="4140214">
                  <a:extLst>
                    <a:ext uri="{9D8B030D-6E8A-4147-A177-3AD203B41FA5}">
                      <a16:colId xmlns:a16="http://schemas.microsoft.com/office/drawing/2014/main" val="256992609"/>
                    </a:ext>
                  </a:extLst>
                </a:gridCol>
                <a:gridCol w="3904439">
                  <a:extLst>
                    <a:ext uri="{9D8B030D-6E8A-4147-A177-3AD203B41FA5}">
                      <a16:colId xmlns:a16="http://schemas.microsoft.com/office/drawing/2014/main" val="3601345327"/>
                    </a:ext>
                  </a:extLst>
                </a:gridCol>
                <a:gridCol w="1774971">
                  <a:extLst>
                    <a:ext uri="{9D8B030D-6E8A-4147-A177-3AD203B41FA5}">
                      <a16:colId xmlns:a16="http://schemas.microsoft.com/office/drawing/2014/main" val="1056633033"/>
                    </a:ext>
                  </a:extLst>
                </a:gridCol>
              </a:tblGrid>
              <a:tr h="321757">
                <a:tc gridSpan="4">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gn="ctr">
                        <a:lnSpc>
                          <a:spcPct val="107000"/>
                        </a:lnSpc>
                        <a:spcAft>
                          <a:spcPts val="800"/>
                        </a:spcAft>
                        <a:buNone/>
                      </a:pPr>
                      <a:r>
                        <a:rPr lang="en-GB" sz="700" b="1" kern="100" dirty="0">
                          <a:effectLst/>
                          <a:latin typeface="Gabarito" panose="020B0604020202020204" charset="0"/>
                          <a:ea typeface="Aptos" panose="02110004020202020204"/>
                          <a:cs typeface="Arial"/>
                        </a:rPr>
                        <a:t>Lesson Level Enquiry Question</a:t>
                      </a:r>
                      <a:endParaRPr lang="en-GB" sz="700" kern="100" dirty="0">
                        <a:effectLst/>
                        <a:latin typeface="Gabarito" panose="020B0604020202020204" charset="0"/>
                        <a:ea typeface="Aptos" panose="02110004020202020204"/>
                        <a:cs typeface="Arial"/>
                      </a:endParaRPr>
                    </a:p>
                    <a:p>
                      <a:pPr algn="ctr">
                        <a:lnSpc>
                          <a:spcPct val="107000"/>
                        </a:lnSpc>
                        <a:spcAft>
                          <a:spcPts val="800"/>
                        </a:spcAft>
                        <a:buNone/>
                      </a:pPr>
                      <a:r>
                        <a:rPr lang="en-GB" sz="700" b="1" i="1" kern="100" dirty="0">
                          <a:effectLst/>
                          <a:latin typeface="Gabarito" panose="020B0604020202020204" charset="0"/>
                          <a:ea typeface="Aptos" panose="02110004020202020204"/>
                          <a:cs typeface="Arial"/>
                        </a:rPr>
                        <a:t>What might have motivated the authors of these sources to write about the Indigenous people in New Zealand and Canada in the way they did?</a:t>
                      </a:r>
                      <a:endParaRPr lang="en-GB" sz="700" kern="100" dirty="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03642907"/>
                  </a:ext>
                </a:extLst>
              </a:tr>
              <a:tr h="717259">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dirty="0">
                          <a:effectLst/>
                          <a:latin typeface="Gabarito" panose="020B0604020202020204" charset="0"/>
                          <a:ea typeface="Aptos" panose="02110004020202020204"/>
                          <a:cs typeface="Arial"/>
                        </a:rPr>
                        <a:t>Purpose:</a:t>
                      </a:r>
                      <a:r>
                        <a:rPr lang="en-GB" sz="700" kern="100" dirty="0">
                          <a:effectLst/>
                          <a:latin typeface="Gabarito" panose="020B0604020202020204" charset="0"/>
                          <a:ea typeface="Aptos" panose="02110004020202020204"/>
                          <a:cs typeface="Arial"/>
                        </a:rPr>
                        <a:t>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3">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i="1" kern="100">
                          <a:effectLst/>
                          <a:latin typeface="Gabarito" panose="020B0604020202020204" charset="0"/>
                          <a:ea typeface="Aptos" panose="02110004020202020204"/>
                          <a:cs typeface="Arial"/>
                        </a:rPr>
                        <a:t>Do not link to syllabus</a:t>
                      </a:r>
                      <a:endParaRPr lang="en-GB" sz="700" kern="100">
                        <a:effectLst/>
                        <a:latin typeface="Gabarito" panose="020B0604020202020204" charset="0"/>
                        <a:ea typeface="Aptos" panose="02110004020202020204"/>
                        <a:cs typeface="Arial"/>
                      </a:endParaRPr>
                    </a:p>
                    <a:p>
                      <a:pPr>
                        <a:lnSpc>
                          <a:spcPct val="107000"/>
                        </a:lnSpc>
                        <a:spcAft>
                          <a:spcPts val="800"/>
                        </a:spcAft>
                        <a:buNone/>
                      </a:pPr>
                      <a:r>
                        <a:rPr lang="en-GB" sz="700" i="1" kern="100">
                          <a:effectLst/>
                          <a:latin typeface="Gabarito" panose="020B0604020202020204" charset="0"/>
                          <a:ea typeface="Aptos" panose="02110004020202020204"/>
                          <a:cs typeface="Arial"/>
                        </a:rPr>
                        <a:t>If a pupil asks, ‘Why do I need to know this?’, what will you reply?</a:t>
                      </a:r>
                      <a:endParaRPr lang="en-GB" sz="700" kern="100">
                        <a:effectLst/>
                        <a:latin typeface="Gabarito" panose="020B0604020202020204" charset="0"/>
                        <a:ea typeface="Aptos" panose="02110004020202020204"/>
                        <a:cs typeface="Arial"/>
                      </a:endParaRPr>
                    </a:p>
                    <a:p>
                      <a:pPr>
                        <a:lnSpc>
                          <a:spcPct val="107000"/>
                        </a:lnSpc>
                        <a:spcAft>
                          <a:spcPts val="800"/>
                        </a:spcAft>
                        <a:buNone/>
                      </a:pPr>
                      <a:r>
                        <a:rPr lang="en-GB" sz="700" b="1" i="1" kern="100">
                          <a:solidFill>
                            <a:srgbClr val="FF0000"/>
                          </a:solidFill>
                          <a:effectLst/>
                          <a:latin typeface="Gabarito" panose="020B0604020202020204" charset="0"/>
                          <a:ea typeface="Aptos" panose="02110004020202020204"/>
                          <a:cs typeface="Arial"/>
                        </a:rPr>
                        <a:t>To understand the different ways the Scots viewed the Indigenous populations in colonies of the British Empire (New Zealand/Canada)</a:t>
                      </a:r>
                      <a:endParaRPr lang="en-GB" sz="700" kern="100">
                        <a:effectLst/>
                        <a:latin typeface="Gabarito" panose="020B0604020202020204" charset="0"/>
                        <a:ea typeface="Aptos" panose="02110004020202020204"/>
                        <a:cs typeface="Arial"/>
                      </a:endParaRPr>
                    </a:p>
                    <a:p>
                      <a:pPr>
                        <a:lnSpc>
                          <a:spcPct val="107000"/>
                        </a:lnSpc>
                        <a:spcAft>
                          <a:spcPts val="800"/>
                        </a:spcAft>
                        <a:buNone/>
                      </a:pPr>
                      <a:r>
                        <a:rPr lang="en-GB" sz="700" b="1" i="1" kern="100">
                          <a:solidFill>
                            <a:srgbClr val="FF0000"/>
                          </a:solidFill>
                          <a:effectLst/>
                          <a:latin typeface="Gabarito" panose="020B0604020202020204" charset="0"/>
                          <a:ea typeface="Aptos" panose="02110004020202020204"/>
                          <a:cs typeface="Arial"/>
                        </a:rPr>
                        <a:t>To understand why the provenance of the sources is so important to understanding its purpose.</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97816542"/>
                  </a:ext>
                </a:extLst>
              </a:tr>
              <a:tr h="519508">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Objective:</a:t>
                      </a:r>
                      <a:r>
                        <a:rPr lang="en-GB" sz="700" kern="100">
                          <a:effectLst/>
                          <a:latin typeface="Gabarito" panose="020B0604020202020204" charset="0"/>
                          <a:ea typeface="Aptos" panose="02110004020202020204"/>
                          <a:cs typeface="Arial"/>
                        </a:rPr>
                        <a:t>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3">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i="1" kern="100">
                          <a:effectLst/>
                          <a:latin typeface="Gabarito" panose="020B0604020202020204" charset="0"/>
                          <a:ea typeface="Aptos" panose="02110004020202020204"/>
                          <a:cs typeface="Arial"/>
                        </a:rPr>
                        <a:t>The learning in this lesson links to the syllabus by</a:t>
                      </a:r>
                      <a:endParaRPr lang="en-GB" sz="700" kern="100">
                        <a:effectLst/>
                        <a:latin typeface="Gabarito" panose="020B0604020202020204" charset="0"/>
                        <a:ea typeface="Aptos" panose="02110004020202020204"/>
                        <a:cs typeface="Arial"/>
                      </a:endParaRPr>
                    </a:p>
                    <a:p>
                      <a:pPr>
                        <a:lnSpc>
                          <a:spcPct val="107000"/>
                        </a:lnSpc>
                        <a:spcAft>
                          <a:spcPts val="800"/>
                        </a:spcAft>
                        <a:buNone/>
                      </a:pPr>
                      <a:r>
                        <a:rPr lang="en-GB" sz="700" i="1" kern="100">
                          <a:effectLst/>
                          <a:latin typeface="Gabarito" panose="020B0604020202020204" charset="0"/>
                          <a:ea typeface="Aptos" panose="02110004020202020204"/>
                          <a:cs typeface="Arial"/>
                        </a:rPr>
                        <a:t>What is the takeaway?</a:t>
                      </a:r>
                      <a:endParaRPr lang="en-GB" sz="700" kern="100">
                        <a:effectLst/>
                        <a:latin typeface="Gabarito" panose="020B0604020202020204" charset="0"/>
                        <a:ea typeface="Aptos" panose="02110004020202020204"/>
                        <a:cs typeface="Arial"/>
                      </a:endParaRPr>
                    </a:p>
                    <a:p>
                      <a:pPr>
                        <a:lnSpc>
                          <a:spcPct val="107000"/>
                        </a:lnSpc>
                        <a:spcAft>
                          <a:spcPts val="800"/>
                        </a:spcAft>
                        <a:buNone/>
                      </a:pPr>
                      <a:r>
                        <a:rPr lang="en-GB" sz="700" b="1" i="1" kern="100">
                          <a:solidFill>
                            <a:srgbClr val="FF0000"/>
                          </a:solidFill>
                          <a:effectLst/>
                          <a:latin typeface="Gabarito" panose="020B0604020202020204" charset="0"/>
                          <a:ea typeface="Aptos" panose="02110004020202020204"/>
                          <a:cs typeface="Arial"/>
                        </a:rPr>
                        <a:t>To understand how some Scots viewed the Māori/First Nations population and reflect on why these views differed between Scots. (Linking to Higher History Issue 3- Impacts of Scots on the Empire)</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93280144"/>
                  </a:ext>
                </a:extLst>
              </a:tr>
              <a:tr h="915009">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Outcome:</a:t>
                      </a:r>
                      <a:r>
                        <a:rPr lang="en-GB" sz="700" kern="100">
                          <a:effectLst/>
                          <a:latin typeface="Gabarito" panose="020B0604020202020204" charset="0"/>
                          <a:ea typeface="Aptos" panose="02110004020202020204"/>
                          <a:cs typeface="Arial"/>
                        </a:rPr>
                        <a:t>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3">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i="1" kern="100">
                          <a:effectLst/>
                          <a:latin typeface="Gabarito" panose="020B0604020202020204" charset="0"/>
                          <a:ea typeface="Aptos" panose="02110004020202020204"/>
                          <a:cs typeface="Arial"/>
                        </a:rPr>
                        <a:t>Pupils will demonstrate their ability to answer the Enquiry Question by…</a:t>
                      </a:r>
                      <a:endParaRPr lang="en-GB" sz="700" kern="100">
                        <a:effectLst/>
                        <a:latin typeface="Gabarito" panose="020B0604020202020204" charset="0"/>
                        <a:ea typeface="Aptos" panose="02110004020202020204"/>
                        <a:cs typeface="Arial"/>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700" i="1" kern="100">
                          <a:solidFill>
                            <a:srgbClr val="FF0000"/>
                          </a:solidFill>
                          <a:effectLst/>
                          <a:latin typeface="Gabarito" panose="020B0604020202020204" charset="0"/>
                          <a:ea typeface="Aptos" panose="02110004020202020204"/>
                          <a:cs typeface="Arial"/>
                        </a:rPr>
                        <a:t>Identifying two key points from each source that highlight the views of the author </a:t>
                      </a:r>
                      <a:endParaRPr lang="en-GB" sz="700" kern="100">
                        <a:solidFill>
                          <a:srgbClr val="FF0000"/>
                        </a:solidFill>
                        <a:effectLst/>
                        <a:latin typeface="Gabarito" panose="020B0604020202020204" charset="0"/>
                        <a:ea typeface="Aptos" panose="02110004020202020204"/>
                        <a:cs typeface="Arial"/>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700" i="1" kern="100">
                          <a:solidFill>
                            <a:srgbClr val="FF0000"/>
                          </a:solidFill>
                          <a:effectLst/>
                          <a:latin typeface="Gabarito" panose="020B0604020202020204" charset="0"/>
                          <a:ea typeface="Aptos" panose="02110004020202020204"/>
                          <a:cs typeface="Arial"/>
                        </a:rPr>
                        <a:t>Determining who wrote the source, when it was written and how that impacts what is being said (linking it to their wider contextual knowledge) </a:t>
                      </a:r>
                      <a:endParaRPr lang="en-GB" sz="700" kern="100">
                        <a:solidFill>
                          <a:srgbClr val="FF0000"/>
                        </a:solidFill>
                        <a:effectLst/>
                        <a:latin typeface="Gabarito" panose="020B0604020202020204" charset="0"/>
                        <a:ea typeface="Aptos" panose="02110004020202020204"/>
                        <a:cs typeface="Arial"/>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700" i="1" kern="100">
                          <a:solidFill>
                            <a:srgbClr val="FF0000"/>
                          </a:solidFill>
                          <a:effectLst/>
                          <a:latin typeface="Gabarito" panose="020B0604020202020204" charset="0"/>
                          <a:ea typeface="Aptos" panose="02110004020202020204"/>
                          <a:cs typeface="Arial"/>
                        </a:rPr>
                        <a:t>Explaining why this would impact how Scots viewed and interacted with native populations</a:t>
                      </a:r>
                      <a:endParaRPr lang="en-GB" sz="700" kern="100">
                        <a:solidFill>
                          <a:srgbClr val="FF0000"/>
                        </a:solidFill>
                        <a:effectLst/>
                        <a:latin typeface="Gabarito" panose="020B0604020202020204" charset="0"/>
                        <a:ea typeface="Aptos" panose="02110004020202020204"/>
                        <a:cs typeface="Arial"/>
                      </a:endParaRPr>
                    </a:p>
                    <a:p>
                      <a:pPr>
                        <a:lnSpc>
                          <a:spcPct val="107000"/>
                        </a:lnSpc>
                        <a:spcAft>
                          <a:spcPts val="800"/>
                        </a:spcAft>
                        <a:buNone/>
                      </a:pP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54061466"/>
                  </a:ext>
                </a:extLst>
              </a:tr>
              <a:tr h="124249">
                <a:tc gridSpan="4">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60196609"/>
                  </a:ext>
                </a:extLst>
              </a:tr>
              <a:tr h="124249">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Time</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Teacher is…</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Pupils are…</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a:effectLst/>
                          <a:latin typeface="Gabarito" panose="020B0604020202020204" charset="0"/>
                          <a:ea typeface="Aptos" panose="02110004020202020204"/>
                          <a:cs typeface="Arial"/>
                        </a:rPr>
                        <a:t>Checking learning</a:t>
                      </a: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5639638"/>
                  </a:ext>
                </a:extLst>
              </a:tr>
              <a:tr h="254179">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0-8</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Setting a retrieval task to think about why Scots left Scotland and why they went to parts of the Empire (Issues 1- Push factors for emigration, Pull factors for emigration)</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Coming up with three reasons Scots were push from the land, 3 reasons they were pulled to the colonies.</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Share our ideas, make a list on the board.</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4261537"/>
                  </a:ext>
                </a:extLst>
              </a:tr>
              <a:tr h="254179">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9-13</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Explaining source task to class including reminders on what purpose sources serve in learning about History</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Class getting split into 6 groups (18 pupils so 3 per group)</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n/a</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4771986"/>
                  </a:ext>
                </a:extLst>
              </a:tr>
              <a:tr h="582102">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14-24</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Handing out sources, circulating the room</a:t>
                      </a:r>
                    </a:p>
                    <a:p>
                      <a:pPr marL="742950" lvl="1" indent="-285750">
                        <a:lnSpc>
                          <a:spcPct val="107000"/>
                        </a:lnSpc>
                        <a:buFont typeface="Aptos" panose="02110004020202020204"/>
                        <a:buChar char="-"/>
                      </a:pPr>
                      <a:r>
                        <a:rPr lang="en-GB" sz="700" kern="100">
                          <a:effectLst/>
                          <a:latin typeface="Gabarito" panose="020B0604020202020204" charset="0"/>
                          <a:ea typeface="Aptos" panose="02110004020202020204"/>
                          <a:cs typeface="Arial"/>
                        </a:rPr>
                        <a:t>Source 1 (Canada)</a:t>
                      </a:r>
                    </a:p>
                    <a:p>
                      <a:pPr marL="742950" lvl="1" indent="-285750">
                        <a:lnSpc>
                          <a:spcPct val="107000"/>
                        </a:lnSpc>
                        <a:buFont typeface="Aptos" panose="02110004020202020204"/>
                        <a:buChar char="-"/>
                      </a:pPr>
                      <a:r>
                        <a:rPr lang="en-GB" sz="700" kern="100">
                          <a:effectLst/>
                          <a:latin typeface="Gabarito" panose="020B0604020202020204" charset="0"/>
                          <a:ea typeface="Aptos" panose="02110004020202020204"/>
                          <a:cs typeface="Arial"/>
                        </a:rPr>
                        <a:t>Source 2 (New Zealand)</a:t>
                      </a:r>
                    </a:p>
                    <a:p>
                      <a:pPr marL="742950" lvl="1" indent="-285750">
                        <a:lnSpc>
                          <a:spcPct val="107000"/>
                        </a:lnSpc>
                        <a:spcAft>
                          <a:spcPts val="800"/>
                        </a:spcAft>
                        <a:buFont typeface="Aptos" panose="02110004020202020204"/>
                        <a:buChar char="-"/>
                      </a:pPr>
                      <a:r>
                        <a:rPr lang="en-GB" sz="700" kern="100">
                          <a:effectLst/>
                          <a:latin typeface="Gabarito" panose="020B0604020202020204" charset="0"/>
                          <a:ea typeface="Aptos" panose="02110004020202020204"/>
                          <a:cs typeface="Arial"/>
                        </a:rPr>
                        <a:t>These will be provided </a:t>
                      </a:r>
                      <a:r>
                        <a:rPr lang="en-GB" sz="700" b="1" i="1" kern="100">
                          <a:effectLst/>
                          <a:latin typeface="Gabarito" panose="020B0604020202020204" charset="0"/>
                          <a:ea typeface="Aptos" panose="02110004020202020204"/>
                          <a:cs typeface="Arial"/>
                        </a:rPr>
                        <a:t>without</a:t>
                      </a:r>
                      <a:r>
                        <a:rPr lang="en-GB" sz="700" kern="100">
                          <a:effectLst/>
                          <a:latin typeface="Gabarito" panose="020B0604020202020204" charset="0"/>
                          <a:ea typeface="Aptos" panose="02110004020202020204"/>
                          <a:cs typeface="Arial"/>
                        </a:rPr>
                        <a:t> the provenance/context</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Reading through their source and identifying key parts that explain how the source portrays Scots views of the Indigenous population (Aboriginals in Canada/</a:t>
                      </a:r>
                      <a:r>
                        <a:rPr lang="en-GB" sz="700" kern="100" err="1">
                          <a:effectLst/>
                          <a:latin typeface="Gabarito" panose="020B0604020202020204" charset="0"/>
                          <a:ea typeface="Aptos" panose="02110004020202020204"/>
                          <a:cs typeface="Arial"/>
                        </a:rPr>
                        <a:t>Maori</a:t>
                      </a:r>
                      <a:r>
                        <a:rPr lang="en-GB" sz="700" kern="100">
                          <a:effectLst/>
                          <a:latin typeface="Gabarito" panose="020B0604020202020204" charset="0"/>
                          <a:ea typeface="Aptos" panose="02110004020202020204"/>
                          <a:cs typeface="Arial"/>
                        </a:rPr>
                        <a:t> in New Zealand)</a:t>
                      </a:r>
                    </a:p>
                    <a:p>
                      <a:pPr marL="742950" lvl="1" indent="-285750">
                        <a:lnSpc>
                          <a:spcPct val="107000"/>
                        </a:lnSpc>
                        <a:spcAft>
                          <a:spcPts val="800"/>
                        </a:spcAft>
                        <a:buFont typeface="Aptos" panose="02110004020202020204"/>
                        <a:buChar char="-"/>
                      </a:pPr>
                      <a:r>
                        <a:rPr lang="en-GB" sz="700" kern="100">
                          <a:effectLst/>
                          <a:latin typeface="Gabarito" panose="020B0604020202020204" charset="0"/>
                          <a:ea typeface="Aptos" panose="02110004020202020204"/>
                          <a:cs typeface="Arial" panose="020B0604020202020204" pitchFamily="34" charset="0"/>
                        </a:rPr>
                        <a:t>Structured reading guide will be provided</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Will be going around groups and checking in with key points they will hopefully be choosing</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4277379"/>
                  </a:ext>
                </a:extLst>
              </a:tr>
              <a:tr h="977604">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25-34</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Facilitating class discussion on their findings</a:t>
                      </a:r>
                    </a:p>
                    <a:p>
                      <a:pPr>
                        <a:lnSpc>
                          <a:spcPct val="107000"/>
                        </a:lnSpc>
                        <a:spcAft>
                          <a:spcPts val="800"/>
                        </a:spcAft>
                        <a:buNone/>
                      </a:pPr>
                      <a:r>
                        <a:rPr lang="en-GB" sz="700" kern="100">
                          <a:effectLst/>
                          <a:latin typeface="Gabarito" panose="020B0604020202020204" charset="0"/>
                          <a:ea typeface="Aptos" panose="02110004020202020204"/>
                          <a:cs typeface="Arial"/>
                        </a:rPr>
                        <a:t>- brief overview of what each source appears to be saying about the native populations</a:t>
                      </a:r>
                    </a:p>
                    <a:p>
                      <a:pPr>
                        <a:lnSpc>
                          <a:spcPct val="107000"/>
                        </a:lnSpc>
                        <a:spcAft>
                          <a:spcPts val="800"/>
                        </a:spcAft>
                        <a:buNone/>
                      </a:pPr>
                      <a:r>
                        <a:rPr lang="en-GB" sz="700" kern="100">
                          <a:effectLst/>
                          <a:latin typeface="Gabarito" panose="020B0604020202020204" charset="0"/>
                          <a:ea typeface="Aptos" panose="02110004020202020204"/>
                          <a:cs typeface="Arial"/>
                        </a:rPr>
                        <a:t>- use slide 8 and 9 to discuss the problematic language and views these sources contain.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-Given 4 minutes to determine how the Scot who wrote their source viewed the Indigenous populations</a:t>
                      </a:r>
                    </a:p>
                    <a:p>
                      <a:pPr>
                        <a:lnSpc>
                          <a:spcPct val="107000"/>
                        </a:lnSpc>
                        <a:spcAft>
                          <a:spcPts val="800"/>
                        </a:spcAft>
                        <a:buNone/>
                      </a:pPr>
                      <a:r>
                        <a:rPr lang="en-GB" sz="700" kern="100">
                          <a:effectLst/>
                          <a:latin typeface="Gabarito" panose="020B0604020202020204" charset="0"/>
                          <a:ea typeface="Aptos" panose="02110004020202020204"/>
                          <a:cs typeface="Arial"/>
                        </a:rPr>
                        <a:t>- Asked to feedback to the other groups who had the same source and see if common themes/ideas emerge.</a:t>
                      </a:r>
                    </a:p>
                    <a:p>
                      <a:pPr>
                        <a:lnSpc>
                          <a:spcPct val="107000"/>
                        </a:lnSpc>
                        <a:spcAft>
                          <a:spcPts val="800"/>
                        </a:spcAft>
                        <a:buNone/>
                      </a:pPr>
                      <a:r>
                        <a:rPr lang="en-GB" sz="700" kern="100">
                          <a:effectLst/>
                          <a:latin typeface="Gabarito" panose="020B0604020202020204" charset="0"/>
                          <a:ea typeface="Aptos" panose="02110004020202020204"/>
                          <a:cs typeface="Arial"/>
                        </a:rPr>
                        <a:t>- Will share findings with the whole class</a:t>
                      </a:r>
                    </a:p>
                    <a:p>
                      <a:pPr>
                        <a:lnSpc>
                          <a:spcPct val="107000"/>
                        </a:lnSpc>
                        <a:spcAft>
                          <a:spcPts val="800"/>
                        </a:spcAft>
                        <a:buNone/>
                      </a:pPr>
                      <a:r>
                        <a:rPr lang="en-GB" sz="700" kern="100">
                          <a:effectLst/>
                          <a:latin typeface="Gabarito" panose="020B0604020202020204" charset="0"/>
                          <a:ea typeface="Aptos" panose="02110004020202020204"/>
                          <a:cs typeface="Arial"/>
                        </a:rPr>
                        <a:t>- Whole class discussion on problematic themes (slide 8/9)</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Circulating during discussion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45519"/>
                  </a:ext>
                </a:extLst>
              </a:tr>
              <a:tr h="519508">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35-45</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Providing students with the provenance and context of the sources. </a:t>
                      </a:r>
                    </a:p>
                    <a:p>
                      <a:pPr>
                        <a:lnSpc>
                          <a:spcPct val="107000"/>
                        </a:lnSpc>
                        <a:spcAft>
                          <a:spcPts val="800"/>
                        </a:spcAft>
                        <a:buNone/>
                      </a:pPr>
                      <a:r>
                        <a:rPr lang="en-GB" sz="700" kern="100">
                          <a:effectLst/>
                          <a:latin typeface="Gabarito" panose="020B0604020202020204" charset="0"/>
                          <a:ea typeface="Aptos" panose="02110004020202020204"/>
                          <a:cs typeface="Arial"/>
                        </a:rPr>
                        <a:t>This will include a scaffolded sheet to try and direct them towards the key points that are influential</a:t>
                      </a:r>
                    </a:p>
                    <a:p>
                      <a:pPr>
                        <a:lnSpc>
                          <a:spcPct val="107000"/>
                        </a:lnSpc>
                        <a:spcAft>
                          <a:spcPts val="800"/>
                        </a:spcAft>
                        <a:buNone/>
                      </a:pP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-Groups will discuss how this could impact why these Scots viewed/discussed the Indigenous populations in the way they did.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Circulating during discussion</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31588330"/>
                  </a:ext>
                </a:extLst>
              </a:tr>
              <a:tr h="321757">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45-50</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Plenary Question: Linked back to the Enquiry Question</a:t>
                      </a:r>
                    </a:p>
                    <a:p>
                      <a:pPr>
                        <a:lnSpc>
                          <a:spcPct val="107000"/>
                        </a:lnSpc>
                        <a:spcAft>
                          <a:spcPts val="800"/>
                        </a:spcAft>
                        <a:buNone/>
                      </a:pPr>
                      <a:r>
                        <a:rPr lang="en-GB" sz="700" kern="100">
                          <a:effectLst/>
                          <a:latin typeface="Gabarito" panose="020B0604020202020204" charset="0"/>
                          <a:ea typeface="Aptos" panose="02110004020202020204"/>
                          <a:cs typeface="Arial"/>
                        </a:rPr>
                        <a:t>- why might some Scots have differing perspectives on Indigenous populations? </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kern="100">
                          <a:effectLst/>
                          <a:latin typeface="Gabarito" panose="020B0604020202020204" charset="0"/>
                          <a:ea typeface="Aptos" panose="02110004020202020204"/>
                          <a:cs typeface="Arial"/>
                        </a:rPr>
                        <a:t>- Use Padlet or another method to capture and share learner thoughts on the Enquiry Question.</a:t>
                      </a: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endParaRPr lang="en-GB" sz="700" kern="100">
                        <a:effectLst/>
                        <a:latin typeface="Gabarito" panose="020B0604020202020204" charset="0"/>
                        <a:ea typeface="Aptos" panose="02110004020202020204"/>
                        <a:cs typeface="Arial"/>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3100285"/>
                  </a:ext>
                </a:extLst>
              </a:tr>
              <a:tr h="124249">
                <a:tc gridSpan="4">
                  <a:txBody>
                    <a:bodyPr/>
                    <a:lstStyle>
                      <a:lvl1pPr marL="0">
                        <a:defRPr>
                          <a:solidFill>
                            <a:schemeClr val="tx1"/>
                          </a:solidFill>
                          <a:latin typeface="Aptos" panose="02110004020202020204"/>
                        </a:defRPr>
                      </a:lvl1pPr>
                      <a:lvl2pPr marL="457200">
                        <a:defRPr>
                          <a:solidFill>
                            <a:schemeClr val="tx1"/>
                          </a:solidFill>
                          <a:latin typeface="Aptos" panose="02110004020202020204"/>
                        </a:defRPr>
                      </a:lvl2pPr>
                      <a:lvl3pPr marL="914400">
                        <a:defRPr>
                          <a:solidFill>
                            <a:schemeClr val="tx1"/>
                          </a:solidFill>
                          <a:latin typeface="Aptos" panose="02110004020202020204"/>
                        </a:defRPr>
                      </a:lvl3pPr>
                      <a:lvl4pPr marL="1371600">
                        <a:defRPr>
                          <a:solidFill>
                            <a:schemeClr val="tx1"/>
                          </a:solidFill>
                          <a:latin typeface="Aptos" panose="02110004020202020204"/>
                        </a:defRPr>
                      </a:lvl4pPr>
                      <a:lvl5pPr marL="1828800">
                        <a:defRPr>
                          <a:solidFill>
                            <a:schemeClr val="tx1"/>
                          </a:solidFill>
                          <a:latin typeface="Aptos" panose="02110004020202020204"/>
                        </a:defRPr>
                      </a:lvl5pPr>
                      <a:lvl6pPr marL="2286000">
                        <a:defRPr>
                          <a:solidFill>
                            <a:schemeClr val="tx1"/>
                          </a:solidFill>
                          <a:latin typeface="Aptos" panose="02110004020202020204"/>
                        </a:defRPr>
                      </a:lvl6pPr>
                      <a:lvl7pPr marL="2743200">
                        <a:defRPr>
                          <a:solidFill>
                            <a:schemeClr val="tx1"/>
                          </a:solidFill>
                          <a:latin typeface="Aptos" panose="02110004020202020204"/>
                        </a:defRPr>
                      </a:lvl7pPr>
                      <a:lvl8pPr marL="3200400">
                        <a:defRPr>
                          <a:solidFill>
                            <a:schemeClr val="tx1"/>
                          </a:solidFill>
                          <a:latin typeface="Aptos" panose="02110004020202020204"/>
                        </a:defRPr>
                      </a:lvl8pPr>
                      <a:lvl9pPr marL="3657600">
                        <a:defRPr>
                          <a:solidFill>
                            <a:schemeClr val="tx1"/>
                          </a:solidFill>
                          <a:latin typeface="Aptos" panose="02110004020202020204"/>
                        </a:defRPr>
                      </a:lvl9pPr>
                    </a:lstStyle>
                    <a:p>
                      <a:pPr>
                        <a:lnSpc>
                          <a:spcPct val="107000"/>
                        </a:lnSpc>
                        <a:spcAft>
                          <a:spcPts val="800"/>
                        </a:spcAft>
                        <a:buNone/>
                      </a:pPr>
                      <a:r>
                        <a:rPr lang="en-GB" sz="700" b="1" kern="100" dirty="0">
                          <a:effectLst/>
                          <a:latin typeface="Gabarito" panose="020B0604020202020204" charset="0"/>
                          <a:ea typeface="Aptos" panose="02110004020202020204"/>
                          <a:cs typeface="Arial" panose="020B0604020202020204" pitchFamily="34" charset="0"/>
                        </a:rPr>
                        <a:t>Home learning: (if necessary/ appropriate)</a:t>
                      </a:r>
                      <a:endParaRPr lang="en-GB" sz="700" kern="100" dirty="0">
                        <a:effectLst/>
                        <a:latin typeface="Gabarito" panose="020B0604020202020204" charset="0"/>
                        <a:ea typeface="Aptos" panose="02110004020202020204"/>
                        <a:cs typeface="Arial" panose="020B0604020202020204" pitchFamily="34" charset="0"/>
                      </a:endParaRPr>
                    </a:p>
                  </a:txBody>
                  <a:tcPr marL="15779" marR="15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6589958"/>
                  </a:ext>
                </a:extLst>
              </a:tr>
            </a:tbl>
          </a:graphicData>
        </a:graphic>
      </p:graphicFrame>
    </p:spTree>
    <p:extLst>
      <p:ext uri="{BB962C8B-B14F-4D97-AF65-F5344CB8AC3E}">
        <p14:creationId xmlns:p14="http://schemas.microsoft.com/office/powerpoint/2010/main" val="579268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08F73A2F-9F13-DDFE-8F37-7FC34357DAD7}"/>
              </a:ext>
            </a:extLst>
          </p:cNvPr>
          <p:cNvSpPr>
            <a:spLocks noGrp="1"/>
          </p:cNvSpPr>
          <p:nvPr>
            <p:ph type="body" sz="quarter" idx="10"/>
          </p:nvPr>
        </p:nvSpPr>
        <p:spPr/>
        <p:txBody>
          <a:bodyPr/>
          <a:lstStyle/>
          <a:p>
            <a:r>
              <a:rPr lang="en-GB" dirty="0"/>
              <a:t>HANDOUTS </a:t>
            </a:r>
          </a:p>
          <a:p>
            <a:r>
              <a:rPr lang="en-GB" dirty="0"/>
              <a:t>(and possible answers)</a:t>
            </a:r>
          </a:p>
        </p:txBody>
      </p:sp>
    </p:spTree>
    <p:extLst>
      <p:ext uri="{BB962C8B-B14F-4D97-AF65-F5344CB8AC3E}">
        <p14:creationId xmlns:p14="http://schemas.microsoft.com/office/powerpoint/2010/main" val="3335880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37BBE-FFD5-61E9-BA14-347D7060FCD5}"/>
            </a:ext>
          </a:extLst>
        </p:cNvPr>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B270E59E-CCC1-B57C-88AA-672B12B3B659}"/>
              </a:ext>
            </a:extLst>
          </p:cNvPr>
          <p:cNvGraphicFramePr>
            <a:graphicFrameLocks/>
          </p:cNvGraphicFramePr>
          <p:nvPr/>
        </p:nvGraphicFramePr>
        <p:xfrm>
          <a:off x="643486" y="841366"/>
          <a:ext cx="10669428" cy="5458756"/>
        </p:xfrm>
        <a:graphic>
          <a:graphicData uri="http://schemas.openxmlformats.org/drawingml/2006/table">
            <a:tbl>
              <a:tblPr firstRow="1" bandRow="1">
                <a:tableStyleId>{2D5ABB26-0587-4C30-8999-92F81FD0307C}</a:tableStyleId>
              </a:tblPr>
              <a:tblGrid>
                <a:gridCol w="965801">
                  <a:extLst>
                    <a:ext uri="{9D8B030D-6E8A-4147-A177-3AD203B41FA5}">
                      <a16:colId xmlns:a16="http://schemas.microsoft.com/office/drawing/2014/main" val="809962470"/>
                    </a:ext>
                  </a:extLst>
                </a:gridCol>
                <a:gridCol w="5134609">
                  <a:extLst>
                    <a:ext uri="{9D8B030D-6E8A-4147-A177-3AD203B41FA5}">
                      <a16:colId xmlns:a16="http://schemas.microsoft.com/office/drawing/2014/main" val="1615090723"/>
                    </a:ext>
                  </a:extLst>
                </a:gridCol>
                <a:gridCol w="4569018">
                  <a:extLst>
                    <a:ext uri="{9D8B030D-6E8A-4147-A177-3AD203B41FA5}">
                      <a16:colId xmlns:a16="http://schemas.microsoft.com/office/drawing/2014/main" val="2836080973"/>
                    </a:ext>
                  </a:extLst>
                </a:gridCol>
              </a:tblGrid>
              <a:tr h="388145">
                <a:tc>
                  <a:txBody>
                    <a:bodyPr/>
                    <a:lstStyle/>
                    <a:p>
                      <a:endParaRPr lang="en-GB" sz="1100" dirty="0">
                        <a:solidFill>
                          <a:schemeClr val="tx1"/>
                        </a:solidFill>
                        <a:latin typeface="Arsenica Antiqua DemiBold" panose="020B060402020202020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a:solidFill>
                            <a:schemeClr val="tx1"/>
                          </a:solidFill>
                          <a:latin typeface="Arsenica Antiqua DemiBold" panose="020B0604020202020204" charset="0"/>
                        </a:rPr>
                        <a:t>What does the source's content say about Indigenous people?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a:solidFill>
                            <a:schemeClr val="tx1"/>
                          </a:solidFill>
                          <a:latin typeface="Arsenica Antiqua DemiBold" panose="020B0604020202020204" charset="0"/>
                        </a:rPr>
                        <a:t>How does the context of the source help us understand attitudes towards Indigenous people?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73915158"/>
                  </a:ext>
                </a:extLst>
              </a:tr>
              <a:tr h="2199489">
                <a:tc>
                  <a:txBody>
                    <a:bodyPr/>
                    <a:lstStyle/>
                    <a:p>
                      <a:r>
                        <a:rPr lang="en-GB" sz="1100" dirty="0">
                          <a:solidFill>
                            <a:schemeClr val="tx1"/>
                          </a:solidFill>
                          <a:latin typeface="Arsenica Antiqua DemiBold" panose="020B0604020202020204" charset="0"/>
                        </a:rPr>
                        <a:t>Source 1 – New Zealand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100">
                        <a:solidFill>
                          <a:schemeClr val="tx1"/>
                        </a:solidFill>
                        <a:latin typeface="Arsenica Antiqua DemiBold" panose="020B060402020202020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100">
                        <a:solidFill>
                          <a:schemeClr val="tx1"/>
                        </a:solidFill>
                        <a:latin typeface="Arsenica Antiqua DemiBold" panose="020B060402020202020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8609174"/>
                  </a:ext>
                </a:extLst>
              </a:tr>
              <a:tr h="2868537">
                <a:tc>
                  <a:txBody>
                    <a:bodyPr/>
                    <a:lstStyle/>
                    <a:p>
                      <a:r>
                        <a:rPr lang="en-GB" sz="1100">
                          <a:solidFill>
                            <a:schemeClr val="tx1"/>
                          </a:solidFill>
                          <a:latin typeface="Arsenica Antiqua DemiBold" panose="020B0604020202020204" charset="0"/>
                        </a:rPr>
                        <a:t>Source 2 - Canada </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100">
                        <a:solidFill>
                          <a:schemeClr val="tx1"/>
                        </a:solidFill>
                        <a:latin typeface="Arsenica Antiqua DemiBold" panose="020B060402020202020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100" dirty="0">
                        <a:latin typeface="Arsenica Antiqua DemiBold" panose="020B060402020202020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3416178"/>
                  </a:ext>
                </a:extLst>
              </a:tr>
            </a:tbl>
          </a:graphicData>
        </a:graphic>
      </p:graphicFrame>
    </p:spTree>
    <p:extLst>
      <p:ext uri="{BB962C8B-B14F-4D97-AF65-F5344CB8AC3E}">
        <p14:creationId xmlns:p14="http://schemas.microsoft.com/office/powerpoint/2010/main" val="3656682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30DF5794-CC7B-20CD-86C6-76AE62225753}"/>
              </a:ext>
            </a:extLst>
          </p:cNvPr>
          <p:cNvSpPr>
            <a:spLocks noGrp="1"/>
          </p:cNvSpPr>
          <p:nvPr>
            <p:ph type="body" sz="quarter" idx="13"/>
          </p:nvPr>
        </p:nvSpPr>
        <p:spPr>
          <a:xfrm>
            <a:off x="1290394" y="602295"/>
            <a:ext cx="9333965" cy="554492"/>
          </a:xfrm>
        </p:spPr>
        <p:txBody>
          <a:bodyPr/>
          <a:lstStyle/>
          <a:p>
            <a:r>
              <a:rPr lang="en-GB" dirty="0"/>
              <a:t>New Zealand Source – Guided Reading</a:t>
            </a:r>
          </a:p>
        </p:txBody>
      </p:sp>
      <p:graphicFrame>
        <p:nvGraphicFramePr>
          <p:cNvPr id="2" name="Table 1">
            <a:extLst>
              <a:ext uri="{FF2B5EF4-FFF2-40B4-BE49-F238E27FC236}">
                <a16:creationId xmlns:a16="http://schemas.microsoft.com/office/drawing/2014/main" id="{8A44FB37-97F6-D174-DF2B-C0341DCD1F26}"/>
              </a:ext>
            </a:extLst>
          </p:cNvPr>
          <p:cNvGraphicFramePr>
            <a:graphicFrameLocks noGrp="1"/>
          </p:cNvGraphicFramePr>
          <p:nvPr/>
        </p:nvGraphicFramePr>
        <p:xfrm>
          <a:off x="181408" y="3719512"/>
          <a:ext cx="4204905" cy="2171764"/>
        </p:xfrm>
        <a:graphic>
          <a:graphicData uri="http://schemas.openxmlformats.org/drawingml/2006/table">
            <a:tbl>
              <a:tblPr firstRow="1" firstCol="1" bandRow="1"/>
              <a:tblGrid>
                <a:gridCol w="4204905">
                  <a:extLst>
                    <a:ext uri="{9D8B030D-6E8A-4147-A177-3AD203B41FA5}">
                      <a16:colId xmlns:a16="http://schemas.microsoft.com/office/drawing/2014/main" val="4186905568"/>
                    </a:ext>
                  </a:extLst>
                </a:gridCol>
              </a:tblGrid>
              <a:tr h="2171764">
                <a:tc>
                  <a:txBody>
                    <a:bodyPr/>
                    <a:lstStyle/>
                    <a:p>
                      <a:pPr marL="0" lvl="0" indent="0">
                        <a:lnSpc>
                          <a:spcPct val="107000"/>
                        </a:lnSpc>
                        <a:spcAft>
                          <a:spcPts val="800"/>
                        </a:spcAft>
                        <a:buFont typeface="+mj-lt"/>
                        <a:buNone/>
                      </a:pPr>
                      <a:r>
                        <a:rPr lang="en-GB" sz="1000" dirty="0">
                          <a:effectLst/>
                          <a:latin typeface="Gabarito" panose="020B0604020202020204" charset="0"/>
                          <a:ea typeface="Aptos" panose="02110004020202020204"/>
                          <a:cs typeface="Times New Roman" panose="02020603050405020304" pitchFamily="18" charset="0"/>
                        </a:rPr>
                        <a:t>The source is very offensive to Māori women. Why might the author have made this comparison to Scotland? Think about who will read the source.</a:t>
                      </a:r>
                    </a:p>
                    <a:p>
                      <a:pPr marL="228600">
                        <a:lnSpc>
                          <a:spcPct val="107000"/>
                        </a:lnSpc>
                        <a:spcAft>
                          <a:spcPts val="800"/>
                        </a:spcAft>
                        <a:buNone/>
                      </a:pPr>
                      <a:r>
                        <a:rPr lang="en-GB" sz="1000" dirty="0">
                          <a:effectLst/>
                          <a:latin typeface="Arsenica Antiqua DemiBold" panose="020B0604020202020204" charset="0"/>
                          <a:ea typeface="Aptos" panose="02110004020202020204"/>
                          <a:cs typeface="Times New Roman" panose="02020603050405020304" pitchFamily="18" charset="0"/>
                        </a:rPr>
                        <a:t> </a:t>
                      </a:r>
                    </a:p>
                  </a:txBody>
                  <a:tcPr marL="33755" marR="3375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1245776"/>
                  </a:ext>
                </a:extLst>
              </a:tr>
            </a:tbl>
          </a:graphicData>
        </a:graphic>
      </p:graphicFrame>
      <p:sp>
        <p:nvSpPr>
          <p:cNvPr id="4" name="TextBox 3">
            <a:extLst>
              <a:ext uri="{FF2B5EF4-FFF2-40B4-BE49-F238E27FC236}">
                <a16:creationId xmlns:a16="http://schemas.microsoft.com/office/drawing/2014/main" id="{24772D8D-214A-7EAD-3507-F83783C3F846}"/>
              </a:ext>
            </a:extLst>
          </p:cNvPr>
          <p:cNvSpPr txBox="1"/>
          <p:nvPr/>
        </p:nvSpPr>
        <p:spPr>
          <a:xfrm>
            <a:off x="4409091" y="1398633"/>
            <a:ext cx="3916513" cy="4347216"/>
          </a:xfrm>
          <a:prstGeom prst="rect">
            <a:avLst/>
          </a:prstGeom>
          <a:noFill/>
        </p:spPr>
        <p:txBody>
          <a:bodyPr wrap="square">
            <a:spAutoFit/>
          </a:bodyPr>
          <a:lstStyle/>
          <a:p>
            <a:pPr algn="ctr">
              <a:lnSpc>
                <a:spcPct val="150000"/>
              </a:lnSpc>
              <a:spcAft>
                <a:spcPts val="485"/>
              </a:spcAft>
            </a:pPr>
            <a:r>
              <a:rPr lang="en-GB" sz="1092" dirty="0">
                <a:latin typeface="Gabarito" panose="020B0604020202020204" charset="0"/>
                <a:ea typeface="Aptos" panose="02110004020202020204"/>
                <a:cs typeface="Times New Roman" panose="02020603050405020304" pitchFamily="18" charset="0"/>
              </a:rPr>
              <a:t>The </a:t>
            </a:r>
            <a:r>
              <a:rPr lang="en-GB" sz="1092" dirty="0" err="1">
                <a:latin typeface="Gabarito" panose="020B0604020202020204" charset="0"/>
                <a:ea typeface="Aptos" panose="02110004020202020204"/>
                <a:cs typeface="Times New Roman" panose="02020603050405020304" pitchFamily="18" charset="0"/>
              </a:rPr>
              <a:t>Maories</a:t>
            </a:r>
            <a:r>
              <a:rPr lang="en-GB" sz="1092" dirty="0">
                <a:latin typeface="Gabarito" panose="020B0604020202020204" charset="0"/>
                <a:ea typeface="Aptos" panose="02110004020202020204"/>
                <a:cs typeface="Times New Roman" panose="02020603050405020304" pitchFamily="18" charset="0"/>
              </a:rPr>
              <a:t> are well built fellows, with brown skin, black straight hair, sharp eyes and high cheek-bones (…). None but the older natives bear tattoo marks. The younger men have learned better, or been shamed out of the custom by contact with the whites. They are brave, excitable, </a:t>
            </a:r>
            <a:r>
              <a:rPr lang="en-GB" sz="1092" b="1" dirty="0">
                <a:latin typeface="Gabarito" panose="020B0604020202020204" charset="0"/>
                <a:ea typeface="Aptos" panose="02110004020202020204"/>
                <a:cs typeface="Times New Roman" panose="02020603050405020304" pitchFamily="18" charset="0"/>
              </a:rPr>
              <a:t>shrewd</a:t>
            </a:r>
            <a:r>
              <a:rPr lang="en-GB" sz="1092" dirty="0">
                <a:latin typeface="Gabarito" panose="020B0604020202020204" charset="0"/>
                <a:ea typeface="Aptos" panose="02110004020202020204"/>
                <a:cs typeface="Times New Roman" panose="02020603050405020304" pitchFamily="18" charset="0"/>
              </a:rPr>
              <a:t>, patriotic, and </a:t>
            </a:r>
            <a:r>
              <a:rPr lang="en-GB" sz="1092" b="1" dirty="0">
                <a:latin typeface="Gabarito" panose="020B0604020202020204" charset="0"/>
                <a:ea typeface="Aptos" panose="02110004020202020204"/>
                <a:cs typeface="Times New Roman" panose="02020603050405020304" pitchFamily="18" charset="0"/>
              </a:rPr>
              <a:t>eloquent</a:t>
            </a:r>
            <a:r>
              <a:rPr lang="en-GB" sz="1092" dirty="0">
                <a:latin typeface="Gabarito" panose="020B0604020202020204" charset="0"/>
                <a:ea typeface="Aptos" panose="02110004020202020204"/>
                <a:cs typeface="Times New Roman" panose="02020603050405020304" pitchFamily="18" charset="0"/>
              </a:rPr>
              <a:t>(…) Love of country reigns in a Māori as well as a Scotchman (…) In their relationships and shifting alliance between them, they were like the Scottish clans of a couple of centuries ago. (…) [And the last war] enabled the </a:t>
            </a:r>
            <a:r>
              <a:rPr lang="en-GB" sz="1092" dirty="0" err="1">
                <a:latin typeface="Gabarito" panose="020B0604020202020204" charset="0"/>
                <a:ea typeface="Aptos" panose="02110004020202020204"/>
                <a:cs typeface="Times New Roman" panose="02020603050405020304" pitchFamily="18" charset="0"/>
              </a:rPr>
              <a:t>Maories</a:t>
            </a:r>
            <a:r>
              <a:rPr lang="en-GB" sz="1092" dirty="0">
                <a:latin typeface="Gabarito" panose="020B0604020202020204" charset="0"/>
                <a:ea typeface="Aptos" panose="02110004020202020204"/>
                <a:cs typeface="Times New Roman" panose="02020603050405020304" pitchFamily="18" charset="0"/>
              </a:rPr>
              <a:t> to assert themselves, like the Scots of old under the </a:t>
            </a:r>
            <a:r>
              <a:rPr lang="en-GB" sz="1092" b="1" dirty="0">
                <a:latin typeface="Gabarito" panose="020B0604020202020204" charset="0"/>
                <a:ea typeface="Aptos" panose="02110004020202020204"/>
                <a:cs typeface="Times New Roman" panose="02020603050405020304" pitchFamily="18" charset="0"/>
              </a:rPr>
              <a:t>Invasion of the Edwards</a:t>
            </a:r>
            <a:r>
              <a:rPr lang="en-GB" sz="1092" dirty="0">
                <a:latin typeface="Gabarito" panose="020B0604020202020204" charset="0"/>
                <a:ea typeface="Aptos" panose="02110004020202020204"/>
                <a:cs typeface="Times New Roman" panose="02020603050405020304" pitchFamily="18" charset="0"/>
              </a:rPr>
              <a:t>. (…) Their store of tradition, fable, poetry, proverb, and song is endless. They are undoubtedly the Scotchmen of the Savages, though there is one thing against this comparison- their women are ugly! A Māori man is almost always superior in looks to his better half. Some of the very young women have a kind of </a:t>
            </a:r>
            <a:r>
              <a:rPr lang="en-GB" sz="1092" b="1" dirty="0">
                <a:latin typeface="Gabarito" panose="020B0604020202020204" charset="0"/>
                <a:ea typeface="Aptos" panose="02110004020202020204"/>
                <a:cs typeface="Times New Roman" panose="02020603050405020304" pitchFamily="18" charset="0"/>
              </a:rPr>
              <a:t>comeliness</a:t>
            </a:r>
            <a:r>
              <a:rPr lang="en-GB" sz="1092" dirty="0">
                <a:latin typeface="Gabarito" panose="020B0604020202020204" charset="0"/>
                <a:ea typeface="Aptos" panose="02110004020202020204"/>
                <a:cs typeface="Times New Roman" panose="02020603050405020304" pitchFamily="18" charset="0"/>
              </a:rPr>
              <a:t>, but they age fast. </a:t>
            </a:r>
          </a:p>
        </p:txBody>
      </p:sp>
      <p:sp>
        <p:nvSpPr>
          <p:cNvPr id="6" name="TextBox 5">
            <a:extLst>
              <a:ext uri="{FF2B5EF4-FFF2-40B4-BE49-F238E27FC236}">
                <a16:creationId xmlns:a16="http://schemas.microsoft.com/office/drawing/2014/main" id="{407A58F8-D11A-58DD-0799-33AEBF6A460D}"/>
              </a:ext>
            </a:extLst>
          </p:cNvPr>
          <p:cNvSpPr txBox="1"/>
          <p:nvPr/>
        </p:nvSpPr>
        <p:spPr>
          <a:xfrm>
            <a:off x="1059355" y="6076834"/>
            <a:ext cx="10442951" cy="746871"/>
          </a:xfrm>
          <a:prstGeom prst="rect">
            <a:avLst/>
          </a:prstGeom>
          <a:noFill/>
          <a:ln>
            <a:solidFill>
              <a:schemeClr val="tx1"/>
            </a:solidFill>
          </a:ln>
        </p:spPr>
        <p:txBody>
          <a:bodyPr wrap="square">
            <a:spAutoFit/>
          </a:bodyPr>
          <a:lstStyle/>
          <a:p>
            <a:pPr>
              <a:lnSpc>
                <a:spcPct val="107000"/>
              </a:lnSpc>
              <a:spcAft>
                <a:spcPts val="485"/>
              </a:spcAft>
            </a:pPr>
            <a:r>
              <a:rPr lang="en-GB" sz="1092" b="1" u="sng" dirty="0">
                <a:solidFill>
                  <a:srgbClr val="C00000"/>
                </a:solidFill>
                <a:latin typeface="Gabarito" panose="020B0604020202020204" charset="0"/>
                <a:ea typeface="Aptos" panose="02110004020202020204"/>
                <a:cs typeface="Times New Roman" panose="02020603050405020304" pitchFamily="18" charset="0"/>
              </a:rPr>
              <a:t>Words/Terms</a:t>
            </a:r>
            <a:endParaRPr lang="en-GB" sz="1092" dirty="0">
              <a:latin typeface="Gabarito" panose="020B0604020202020204" charset="0"/>
              <a:ea typeface="Aptos" panose="02110004020202020204"/>
              <a:cs typeface="Times New Roman" panose="02020603050405020304" pitchFamily="18" charset="0"/>
            </a:endParaRPr>
          </a:p>
          <a:p>
            <a:pPr>
              <a:lnSpc>
                <a:spcPct val="107000"/>
              </a:lnSpc>
              <a:spcAft>
                <a:spcPts val="485"/>
              </a:spcAft>
            </a:pPr>
            <a:r>
              <a:rPr lang="en-GB" sz="1092" b="1" dirty="0">
                <a:latin typeface="Gabarito" panose="020B0604020202020204" charset="0"/>
                <a:ea typeface="Aptos" panose="02110004020202020204"/>
                <a:cs typeface="Times New Roman" panose="02020603050405020304" pitchFamily="18" charset="0"/>
              </a:rPr>
              <a:t>Shrewd= </a:t>
            </a:r>
            <a:r>
              <a:rPr lang="en-GB" sz="1092" dirty="0">
                <a:latin typeface="Gabarito" panose="020B0604020202020204" charset="0"/>
                <a:ea typeface="Aptos" panose="02110004020202020204"/>
                <a:cs typeface="Times New Roman" panose="02020603050405020304" pitchFamily="18" charset="0"/>
              </a:rPr>
              <a:t>wise/ clever.  </a:t>
            </a:r>
            <a:r>
              <a:rPr lang="en-GB" sz="1092" b="1" dirty="0">
                <a:latin typeface="Gabarito" panose="020B0604020202020204" charset="0"/>
                <a:ea typeface="Aptos" panose="02110004020202020204"/>
                <a:cs typeface="Times New Roman" panose="02020603050405020304" pitchFamily="18" charset="0"/>
              </a:rPr>
              <a:t>Eloquent= </a:t>
            </a:r>
            <a:r>
              <a:rPr lang="en-GB" sz="1092" dirty="0">
                <a:latin typeface="Gabarito" panose="020B0604020202020204" charset="0"/>
                <a:ea typeface="Aptos" panose="02110004020202020204"/>
                <a:cs typeface="Times New Roman" panose="02020603050405020304" pitchFamily="18" charset="0"/>
              </a:rPr>
              <a:t>well spoken. </a:t>
            </a:r>
            <a:r>
              <a:rPr lang="en-GB" sz="1092" b="1" dirty="0">
                <a:latin typeface="Gabarito" panose="020B0604020202020204" charset="0"/>
                <a:ea typeface="Aptos" panose="02110004020202020204"/>
                <a:cs typeface="Times New Roman" panose="02020603050405020304" pitchFamily="18" charset="0"/>
              </a:rPr>
              <a:t>Comeliness= attractive. Invasion of the Edwards= Scottish Wars of Independence (1286-1328)</a:t>
            </a:r>
          </a:p>
          <a:p>
            <a:pPr>
              <a:lnSpc>
                <a:spcPct val="107000"/>
              </a:lnSpc>
              <a:spcAft>
                <a:spcPts val="485"/>
              </a:spcAft>
            </a:pPr>
            <a:r>
              <a:rPr lang="en-GB" sz="1092" dirty="0">
                <a:latin typeface="Arsenica Antiqua DemiBold" panose="020B0604020202020204" charset="0"/>
                <a:ea typeface="Aptos" panose="02110004020202020204"/>
                <a:cs typeface="Times New Roman" panose="02020603050405020304" pitchFamily="18" charset="0"/>
              </a:rPr>
              <a:t> </a:t>
            </a:r>
          </a:p>
        </p:txBody>
      </p:sp>
      <p:sp>
        <p:nvSpPr>
          <p:cNvPr id="10" name="Rectangle 9">
            <a:extLst>
              <a:ext uri="{FF2B5EF4-FFF2-40B4-BE49-F238E27FC236}">
                <a16:creationId xmlns:a16="http://schemas.microsoft.com/office/drawing/2014/main" id="{D0C85BA4-6591-A64F-40C9-2930B3F1BD03}"/>
              </a:ext>
            </a:extLst>
          </p:cNvPr>
          <p:cNvSpPr/>
          <p:nvPr/>
        </p:nvSpPr>
        <p:spPr>
          <a:xfrm>
            <a:off x="181408" y="1449372"/>
            <a:ext cx="4204905" cy="217176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92" dirty="0">
                <a:solidFill>
                  <a:srgbClr val="484B55"/>
                </a:solidFill>
                <a:latin typeface="Gabarito" panose="020B0604020202020204" charset="0"/>
                <a:ea typeface="Aptos" panose="02110004020202020204"/>
                <a:cs typeface="Times New Roman" panose="02020603050405020304" pitchFamily="18" charset="0"/>
              </a:rPr>
              <a:t>How is the author describing the appearance and personality of the Māori people they are encountering?</a:t>
            </a: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092"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092" dirty="0">
              <a:latin typeface="Gabarito" panose="020B0604020202020204" charset="0"/>
            </a:endParaRPr>
          </a:p>
        </p:txBody>
      </p:sp>
      <p:sp>
        <p:nvSpPr>
          <p:cNvPr id="11" name="Rectangle 10">
            <a:extLst>
              <a:ext uri="{FF2B5EF4-FFF2-40B4-BE49-F238E27FC236}">
                <a16:creationId xmlns:a16="http://schemas.microsoft.com/office/drawing/2014/main" id="{8730E4F9-751E-2319-459A-8545FDDCB90F}"/>
              </a:ext>
            </a:extLst>
          </p:cNvPr>
          <p:cNvSpPr/>
          <p:nvPr/>
        </p:nvSpPr>
        <p:spPr>
          <a:xfrm>
            <a:off x="8465794" y="1460565"/>
            <a:ext cx="3636529" cy="216057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92" dirty="0">
                <a:solidFill>
                  <a:srgbClr val="484B55"/>
                </a:solidFill>
                <a:latin typeface="Gabarito" panose="020B0604020202020204" charset="0"/>
                <a:ea typeface="Aptos" panose="02110004020202020204"/>
                <a:cs typeface="Times New Roman" panose="02020603050405020304" pitchFamily="18" charset="0"/>
              </a:rPr>
              <a:t>What similarities is this Scot drawing between the Māori and Scottish people? Is it positive or negative?</a:t>
            </a: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092"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092" dirty="0">
              <a:latin typeface="Gabarito" panose="020B0604020202020204" charset="0"/>
            </a:endParaRPr>
          </a:p>
        </p:txBody>
      </p:sp>
      <p:sp>
        <p:nvSpPr>
          <p:cNvPr id="12" name="Rectangle 11">
            <a:extLst>
              <a:ext uri="{FF2B5EF4-FFF2-40B4-BE49-F238E27FC236}">
                <a16:creationId xmlns:a16="http://schemas.microsoft.com/office/drawing/2014/main" id="{E53A46AF-0D3B-F0CA-E336-A9A426B8FE65}"/>
              </a:ext>
            </a:extLst>
          </p:cNvPr>
          <p:cNvSpPr/>
          <p:nvPr/>
        </p:nvSpPr>
        <p:spPr>
          <a:xfrm>
            <a:off x="8465793" y="3719512"/>
            <a:ext cx="3636529" cy="225894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92" dirty="0">
                <a:solidFill>
                  <a:srgbClr val="484B55"/>
                </a:solidFill>
                <a:latin typeface="Gabarito" panose="020B0604020202020204" charset="0"/>
                <a:ea typeface="Aptos" panose="02110004020202020204"/>
                <a:cs typeface="Times New Roman" panose="02020603050405020304" pitchFamily="18" charset="0"/>
              </a:rPr>
              <a:t>Overall viewpoint. Is this a positive or negative description of the Māori . Why might this be?</a:t>
            </a: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092"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092" dirty="0">
              <a:latin typeface="Gabarito" panose="020B0604020202020204" charset="0"/>
            </a:endParaRPr>
          </a:p>
        </p:txBody>
      </p:sp>
    </p:spTree>
    <p:extLst>
      <p:ext uri="{BB962C8B-B14F-4D97-AF65-F5344CB8AC3E}">
        <p14:creationId xmlns:p14="http://schemas.microsoft.com/office/powerpoint/2010/main" val="4113324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BA0FD-03CC-861C-EF8A-E235AA2785AE}"/>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3E8A06AE-BC4B-ED88-BCC7-B931B47A1C6F}"/>
              </a:ext>
            </a:extLst>
          </p:cNvPr>
          <p:cNvSpPr>
            <a:spLocks noGrp="1"/>
          </p:cNvSpPr>
          <p:nvPr>
            <p:ph type="body" sz="quarter" idx="13"/>
          </p:nvPr>
        </p:nvSpPr>
        <p:spPr>
          <a:xfrm>
            <a:off x="1429018" y="567133"/>
            <a:ext cx="9333965" cy="554492"/>
          </a:xfrm>
        </p:spPr>
        <p:txBody>
          <a:bodyPr/>
          <a:lstStyle/>
          <a:p>
            <a:r>
              <a:rPr lang="en-GB" dirty="0"/>
              <a:t>Canada Source – Guided Reading</a:t>
            </a:r>
          </a:p>
        </p:txBody>
      </p:sp>
      <p:graphicFrame>
        <p:nvGraphicFramePr>
          <p:cNvPr id="2" name="Table 1">
            <a:extLst>
              <a:ext uri="{FF2B5EF4-FFF2-40B4-BE49-F238E27FC236}">
                <a16:creationId xmlns:a16="http://schemas.microsoft.com/office/drawing/2014/main" id="{BFCB48BE-867F-BA6C-8EEE-F69DA9779909}"/>
              </a:ext>
            </a:extLst>
          </p:cNvPr>
          <p:cNvGraphicFramePr>
            <a:graphicFrameLocks noGrp="1"/>
          </p:cNvGraphicFramePr>
          <p:nvPr/>
        </p:nvGraphicFramePr>
        <p:xfrm>
          <a:off x="179189" y="3722873"/>
          <a:ext cx="4020074" cy="2171764"/>
        </p:xfrm>
        <a:graphic>
          <a:graphicData uri="http://schemas.openxmlformats.org/drawingml/2006/table">
            <a:tbl>
              <a:tblPr firstRow="1" firstCol="1" bandRow="1"/>
              <a:tblGrid>
                <a:gridCol w="4020074">
                  <a:extLst>
                    <a:ext uri="{9D8B030D-6E8A-4147-A177-3AD203B41FA5}">
                      <a16:colId xmlns:a16="http://schemas.microsoft.com/office/drawing/2014/main" val="4186905568"/>
                    </a:ext>
                  </a:extLst>
                </a:gridCol>
              </a:tblGrid>
              <a:tr h="2171764">
                <a:tc>
                  <a:txBody>
                    <a:bodyPr/>
                    <a:lstStyle/>
                    <a:p>
                      <a:pPr marL="0" lvl="0" indent="0">
                        <a:lnSpc>
                          <a:spcPct val="107000"/>
                        </a:lnSpc>
                        <a:spcAft>
                          <a:spcPts val="800"/>
                        </a:spcAft>
                        <a:buFont typeface="+mj-lt"/>
                        <a:buNone/>
                      </a:pPr>
                      <a:r>
                        <a:rPr lang="en-US" sz="1000" b="1" dirty="0">
                          <a:effectLst/>
                          <a:latin typeface="Gabarito" panose="020B0604020202020204" charset="0"/>
                          <a:ea typeface="Aptos" panose="02110004020202020204"/>
                          <a:cs typeface="Times New Roman" panose="02020603050405020304" pitchFamily="18" charset="0"/>
                        </a:rPr>
                        <a:t>What lifestyle change is the author suggesting in this section of the source?</a:t>
                      </a:r>
                    </a:p>
                    <a:p>
                      <a:pPr marL="228600">
                        <a:lnSpc>
                          <a:spcPct val="107000"/>
                        </a:lnSpc>
                        <a:spcAft>
                          <a:spcPts val="800"/>
                        </a:spcAft>
                        <a:buNone/>
                      </a:pPr>
                      <a:r>
                        <a:rPr lang="en-GB" sz="1000" dirty="0">
                          <a:effectLst/>
                          <a:latin typeface="Arsenica Antiqua DemiBold" panose="020B0604020202020204" charset="0"/>
                          <a:ea typeface="Aptos" panose="02110004020202020204"/>
                          <a:cs typeface="Times New Roman" panose="02020603050405020304" pitchFamily="18" charset="0"/>
                        </a:rPr>
                        <a:t> </a:t>
                      </a:r>
                    </a:p>
                  </a:txBody>
                  <a:tcPr marL="33755" marR="3375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1245776"/>
                  </a:ext>
                </a:extLst>
              </a:tr>
            </a:tbl>
          </a:graphicData>
        </a:graphic>
      </p:graphicFrame>
      <p:sp>
        <p:nvSpPr>
          <p:cNvPr id="4" name="TextBox 3">
            <a:extLst>
              <a:ext uri="{FF2B5EF4-FFF2-40B4-BE49-F238E27FC236}">
                <a16:creationId xmlns:a16="http://schemas.microsoft.com/office/drawing/2014/main" id="{945C8A6B-CC90-61FF-D3FB-6229E78C4811}"/>
              </a:ext>
            </a:extLst>
          </p:cNvPr>
          <p:cNvSpPr txBox="1"/>
          <p:nvPr/>
        </p:nvSpPr>
        <p:spPr>
          <a:xfrm>
            <a:off x="4270500" y="1399220"/>
            <a:ext cx="4272291" cy="4347216"/>
          </a:xfrm>
          <a:prstGeom prst="rect">
            <a:avLst/>
          </a:prstGeom>
          <a:noFill/>
        </p:spPr>
        <p:txBody>
          <a:bodyPr wrap="square">
            <a:spAutoFit/>
          </a:bodyPr>
          <a:lstStyle/>
          <a:p>
            <a:pPr algn="ctr">
              <a:lnSpc>
                <a:spcPct val="150000"/>
              </a:lnSpc>
              <a:spcAft>
                <a:spcPts val="485"/>
              </a:spcAft>
            </a:pPr>
            <a:r>
              <a:rPr lang="en-US" sz="1092" dirty="0">
                <a:latin typeface="Gabarito" panose="020B0604020202020204" charset="0"/>
                <a:ea typeface="Aptos" panose="02110004020202020204"/>
                <a:cs typeface="Times New Roman" panose="02020603050405020304" pitchFamily="18" charset="0"/>
              </a:rPr>
              <a:t>But although their language has been spoiled by the foreigners, their intelligence has not been destroyed by them, for these foreigners served as a means of bringing many of them from darkness into light, inasmuch as they cast off the old man, along with his works, in two senses, I hope. They have done this outwardly, at any rate, for many of them have now abandoned the hunting, and every old custom that was unprofitable, and have begun building permanent homes in the same place. They do not cultivate large areas within a few years, as many other people do in America, but they have enough crops to provide for themselves and their families. The minister and the schoolmaster are always situated in their midst, so that they are close at hand to each and every family. Many of them have a godly look, and I would like to believe that the situation is not without hope, even though they were recently strangers to the commonwealth of Israel, and strangers to the covenant of promise, without hope and without a god in the world. </a:t>
            </a:r>
          </a:p>
        </p:txBody>
      </p:sp>
      <p:sp>
        <p:nvSpPr>
          <p:cNvPr id="10" name="Rectangle 9">
            <a:extLst>
              <a:ext uri="{FF2B5EF4-FFF2-40B4-BE49-F238E27FC236}">
                <a16:creationId xmlns:a16="http://schemas.microsoft.com/office/drawing/2014/main" id="{D4760AD5-F17C-6F6E-84B8-ED76D0946A2A}"/>
              </a:ext>
            </a:extLst>
          </p:cNvPr>
          <p:cNvSpPr/>
          <p:nvPr/>
        </p:nvSpPr>
        <p:spPr>
          <a:xfrm>
            <a:off x="179189" y="1452733"/>
            <a:ext cx="4020074" cy="217176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70" b="1" dirty="0">
                <a:solidFill>
                  <a:srgbClr val="484B55"/>
                </a:solidFill>
                <a:latin typeface="Gabarito" panose="020B0604020202020204" charset="0"/>
                <a:ea typeface="Aptos" panose="02110004020202020204"/>
                <a:cs typeface="Times New Roman" panose="02020603050405020304" pitchFamily="18" charset="0"/>
              </a:rPr>
              <a:t>What is the author suggesting in this excerpt about religious change among the First Nations people?</a:t>
            </a:r>
          </a:p>
          <a:p>
            <a:pPr algn="ctr"/>
            <a:endParaRPr lang="en-US" sz="970"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970"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970"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092"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092" b="1" dirty="0">
              <a:latin typeface="Gabarito" panose="020B0604020202020204" charset="0"/>
            </a:endParaRPr>
          </a:p>
        </p:txBody>
      </p:sp>
      <p:sp>
        <p:nvSpPr>
          <p:cNvPr id="11" name="Rectangle 10">
            <a:extLst>
              <a:ext uri="{FF2B5EF4-FFF2-40B4-BE49-F238E27FC236}">
                <a16:creationId xmlns:a16="http://schemas.microsoft.com/office/drawing/2014/main" id="{8D977F19-A859-4FC2-F49B-8FAB58D2E4E8}"/>
              </a:ext>
            </a:extLst>
          </p:cNvPr>
          <p:cNvSpPr/>
          <p:nvPr/>
        </p:nvSpPr>
        <p:spPr>
          <a:xfrm>
            <a:off x="8670269" y="1463926"/>
            <a:ext cx="3429834" cy="216057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70" b="1" dirty="0">
                <a:solidFill>
                  <a:srgbClr val="484B55"/>
                </a:solidFill>
                <a:latin typeface="Gabarito" panose="020B0604020202020204" charset="0"/>
                <a:ea typeface="Aptos" panose="02110004020202020204"/>
                <a:cs typeface="Times New Roman" panose="02020603050405020304" pitchFamily="18" charset="0"/>
              </a:rPr>
              <a:t>What is the author suggesting the future holds for the First Nations population? </a:t>
            </a:r>
            <a:endParaRPr lang="en-GB" sz="970"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GB" sz="1092"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092"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092" b="1" dirty="0">
              <a:latin typeface="Gabarito" panose="020B0604020202020204" charset="0"/>
            </a:endParaRPr>
          </a:p>
        </p:txBody>
      </p:sp>
      <p:sp>
        <p:nvSpPr>
          <p:cNvPr id="12" name="Rectangle 11">
            <a:extLst>
              <a:ext uri="{FF2B5EF4-FFF2-40B4-BE49-F238E27FC236}">
                <a16:creationId xmlns:a16="http://schemas.microsoft.com/office/drawing/2014/main" id="{22C4097E-4A73-1490-A9E9-67FC0A984BE8}"/>
              </a:ext>
            </a:extLst>
          </p:cNvPr>
          <p:cNvSpPr/>
          <p:nvPr/>
        </p:nvSpPr>
        <p:spPr>
          <a:xfrm>
            <a:off x="8670268" y="3722873"/>
            <a:ext cx="3429834" cy="225894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70" b="1" dirty="0">
                <a:solidFill>
                  <a:srgbClr val="484B55"/>
                </a:solidFill>
                <a:latin typeface="Gabarito" panose="020B0604020202020204" charset="0"/>
                <a:ea typeface="Aptos" panose="02110004020202020204"/>
                <a:cs typeface="Times New Roman" panose="02020603050405020304" pitchFamily="18" charset="0"/>
              </a:rPr>
              <a:t>Overall viewpoint:</a:t>
            </a:r>
          </a:p>
          <a:p>
            <a:pPr algn="ctr"/>
            <a:r>
              <a:rPr lang="en-US" sz="970" b="1" dirty="0">
                <a:solidFill>
                  <a:srgbClr val="484B55"/>
                </a:solidFill>
                <a:latin typeface="Gabarito" panose="020B0604020202020204" charset="0"/>
                <a:ea typeface="Aptos" panose="02110004020202020204"/>
                <a:cs typeface="Times New Roman" panose="02020603050405020304" pitchFamily="18" charset="0"/>
              </a:rPr>
              <a:t>Is the author positive or negative about the First Nations population in Canada? Why might this be?</a:t>
            </a: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a:p>
            <a:pPr algn="ctr"/>
            <a:endParaRPr lang="en-US" sz="1092" b="1" dirty="0">
              <a:solidFill>
                <a:srgbClr val="484B55"/>
              </a:solidFill>
              <a:latin typeface="Gabarito" panose="020B0604020202020204" charset="0"/>
              <a:ea typeface="Aptos" panose="02110004020202020204"/>
              <a:cs typeface="Times New Roman" panose="02020603050405020304" pitchFamily="18" charset="0"/>
            </a:endParaRPr>
          </a:p>
        </p:txBody>
      </p:sp>
      <p:sp>
        <p:nvSpPr>
          <p:cNvPr id="13" name="TextBox 12">
            <a:extLst>
              <a:ext uri="{FF2B5EF4-FFF2-40B4-BE49-F238E27FC236}">
                <a16:creationId xmlns:a16="http://schemas.microsoft.com/office/drawing/2014/main" id="{4E6DE94F-2AB6-8313-1450-584E8AB262A5}"/>
              </a:ext>
            </a:extLst>
          </p:cNvPr>
          <p:cNvSpPr txBox="1"/>
          <p:nvPr/>
        </p:nvSpPr>
        <p:spPr>
          <a:xfrm>
            <a:off x="318360" y="6076834"/>
            <a:ext cx="11773846" cy="682751"/>
          </a:xfrm>
          <a:prstGeom prst="rect">
            <a:avLst/>
          </a:prstGeom>
          <a:noFill/>
        </p:spPr>
        <p:txBody>
          <a:bodyPr wrap="square">
            <a:spAutoFit/>
          </a:bodyPr>
          <a:lstStyle/>
          <a:p>
            <a:pPr>
              <a:lnSpc>
                <a:spcPct val="107000"/>
              </a:lnSpc>
              <a:spcAft>
                <a:spcPts val="485"/>
              </a:spcAft>
            </a:pPr>
            <a:r>
              <a:rPr lang="en-GB" sz="1092" b="1" u="sng" dirty="0">
                <a:solidFill>
                  <a:srgbClr val="C00000"/>
                </a:solidFill>
                <a:latin typeface="Gabarito" panose="020B0604020202020204" charset="0"/>
                <a:ea typeface="Aptos" panose="02110004020202020204"/>
                <a:cs typeface="Times New Roman" panose="02020603050405020304" pitchFamily="18" charset="0"/>
              </a:rPr>
              <a:t>Terms/Words:</a:t>
            </a:r>
            <a:endParaRPr lang="en-GB" sz="1092" dirty="0">
              <a:latin typeface="Gabarito" panose="020B0604020202020204" charset="0"/>
              <a:ea typeface="Aptos" panose="02110004020202020204"/>
              <a:cs typeface="Times New Roman" panose="02020603050405020304" pitchFamily="18" charset="0"/>
            </a:endParaRPr>
          </a:p>
          <a:p>
            <a:pPr>
              <a:lnSpc>
                <a:spcPct val="107000"/>
              </a:lnSpc>
              <a:spcAft>
                <a:spcPts val="485"/>
              </a:spcAft>
            </a:pPr>
            <a:r>
              <a:rPr lang="en-GB" sz="1092" b="1" dirty="0">
                <a:latin typeface="Gabarito" panose="020B0604020202020204" charset="0"/>
                <a:ea typeface="Aptos" panose="02110004020202020204"/>
                <a:cs typeface="Times New Roman" panose="02020603050405020304" pitchFamily="18" charset="0"/>
              </a:rPr>
              <a:t>Unprofitable</a:t>
            </a:r>
            <a:r>
              <a:rPr lang="en-GB" sz="1092" dirty="0">
                <a:latin typeface="Gabarito" panose="020B0604020202020204" charset="0"/>
                <a:ea typeface="Aptos" panose="02110004020202020204"/>
                <a:cs typeface="Times New Roman" panose="02020603050405020304" pitchFamily="18" charset="0"/>
              </a:rPr>
              <a:t>= does not make money. </a:t>
            </a:r>
            <a:r>
              <a:rPr lang="en-GB" sz="1092" b="1" dirty="0">
                <a:latin typeface="Gabarito" panose="020B0604020202020204" charset="0"/>
                <a:ea typeface="Aptos" panose="02110004020202020204"/>
                <a:cs typeface="Times New Roman" panose="02020603050405020304" pitchFamily="18" charset="0"/>
              </a:rPr>
              <a:t>Cultivate</a:t>
            </a:r>
            <a:r>
              <a:rPr lang="en-GB" sz="1092" dirty="0">
                <a:latin typeface="Gabarito" panose="020B0604020202020204" charset="0"/>
                <a:ea typeface="Aptos" panose="02110004020202020204"/>
                <a:cs typeface="Times New Roman" panose="02020603050405020304" pitchFamily="18" charset="0"/>
              </a:rPr>
              <a:t>= prepare and use lands for crop production. </a:t>
            </a:r>
            <a:r>
              <a:rPr lang="en-GB" sz="1092" b="1" dirty="0">
                <a:latin typeface="Gabarito" panose="020B0604020202020204" charset="0"/>
                <a:ea typeface="Aptos" panose="02110004020202020204"/>
                <a:cs typeface="Times New Roman" panose="02020603050405020304" pitchFamily="18" charset="0"/>
              </a:rPr>
              <a:t>Midst</a:t>
            </a:r>
            <a:r>
              <a:rPr lang="en-GB" sz="1092" dirty="0">
                <a:latin typeface="Gabarito" panose="020B0604020202020204" charset="0"/>
                <a:ea typeface="Aptos" panose="02110004020202020204"/>
                <a:cs typeface="Times New Roman" panose="02020603050405020304" pitchFamily="18" charset="0"/>
              </a:rPr>
              <a:t>= in the middle of. </a:t>
            </a:r>
            <a:r>
              <a:rPr lang="en-GB" sz="1092" b="1" dirty="0">
                <a:latin typeface="Gabarito" panose="020B0604020202020204" charset="0"/>
                <a:ea typeface="Aptos" panose="02110004020202020204"/>
                <a:cs typeface="Times New Roman" panose="02020603050405020304" pitchFamily="18" charset="0"/>
              </a:rPr>
              <a:t>Commonwealth of Israel</a:t>
            </a:r>
            <a:r>
              <a:rPr lang="en-GB" sz="1092" dirty="0">
                <a:latin typeface="Gabarito" panose="020B0604020202020204" charset="0"/>
                <a:ea typeface="Aptos" panose="02110004020202020204"/>
                <a:cs typeface="Times New Roman" panose="02020603050405020304" pitchFamily="18" charset="0"/>
              </a:rPr>
              <a:t>= Christians</a:t>
            </a:r>
            <a:r>
              <a:rPr lang="en-GB" sz="1092" b="1" dirty="0">
                <a:latin typeface="Gabarito" panose="020B0604020202020204" charset="0"/>
                <a:ea typeface="Aptos" panose="02110004020202020204"/>
                <a:cs typeface="Times New Roman" panose="02020603050405020304" pitchFamily="18" charset="0"/>
              </a:rPr>
              <a:t>. Covenant of promise= </a:t>
            </a:r>
            <a:r>
              <a:rPr lang="en-GB" sz="1092" dirty="0">
                <a:latin typeface="Gabarito" panose="020B0604020202020204" charset="0"/>
                <a:ea typeface="Aptos" panose="02110004020202020204"/>
                <a:cs typeface="Times New Roman" panose="02020603050405020304" pitchFamily="18" charset="0"/>
              </a:rPr>
              <a:t>promise of God’s protection given to believers.</a:t>
            </a:r>
          </a:p>
        </p:txBody>
      </p:sp>
    </p:spTree>
    <p:extLst>
      <p:ext uri="{BB962C8B-B14F-4D97-AF65-F5344CB8AC3E}">
        <p14:creationId xmlns:p14="http://schemas.microsoft.com/office/powerpoint/2010/main" val="3559955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31E25-709F-4A9F-8DC6-4EDAA6097B23}"/>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71BA06CE-824B-869D-15FB-09DAAADAFB35}"/>
              </a:ext>
            </a:extLst>
          </p:cNvPr>
          <p:cNvSpPr>
            <a:spLocks noGrp="1"/>
          </p:cNvSpPr>
          <p:nvPr>
            <p:ph type="body" sz="quarter" idx="13"/>
          </p:nvPr>
        </p:nvSpPr>
        <p:spPr>
          <a:xfrm>
            <a:off x="1382810" y="474116"/>
            <a:ext cx="9333965" cy="554492"/>
          </a:xfrm>
        </p:spPr>
        <p:txBody>
          <a:bodyPr/>
          <a:lstStyle/>
          <a:p>
            <a:r>
              <a:rPr lang="en-GB" dirty="0"/>
              <a:t>Possible Answers: New Zealand</a:t>
            </a:r>
          </a:p>
        </p:txBody>
      </p:sp>
      <p:graphicFrame>
        <p:nvGraphicFramePr>
          <p:cNvPr id="2" name="Table 1">
            <a:extLst>
              <a:ext uri="{FF2B5EF4-FFF2-40B4-BE49-F238E27FC236}">
                <a16:creationId xmlns:a16="http://schemas.microsoft.com/office/drawing/2014/main" id="{95EC7020-AAC2-2966-8B47-6A0CE7ABFEB9}"/>
              </a:ext>
            </a:extLst>
          </p:cNvPr>
          <p:cNvGraphicFramePr>
            <a:graphicFrameLocks noGrp="1"/>
          </p:cNvGraphicFramePr>
          <p:nvPr/>
        </p:nvGraphicFramePr>
        <p:xfrm>
          <a:off x="99859" y="3893620"/>
          <a:ext cx="4204905" cy="2921139"/>
        </p:xfrm>
        <a:graphic>
          <a:graphicData uri="http://schemas.openxmlformats.org/drawingml/2006/table">
            <a:tbl>
              <a:tblPr firstRow="1" firstCol="1" bandRow="1"/>
              <a:tblGrid>
                <a:gridCol w="4204905">
                  <a:extLst>
                    <a:ext uri="{9D8B030D-6E8A-4147-A177-3AD203B41FA5}">
                      <a16:colId xmlns:a16="http://schemas.microsoft.com/office/drawing/2014/main" val="4186905568"/>
                    </a:ext>
                  </a:extLst>
                </a:gridCol>
              </a:tblGrid>
              <a:tr h="2924527">
                <a:tc>
                  <a:txBody>
                    <a:bodyPr/>
                    <a:lstStyle/>
                    <a:p>
                      <a:pPr marL="0" lvl="0" indent="0">
                        <a:lnSpc>
                          <a:spcPct val="107000"/>
                        </a:lnSpc>
                        <a:spcAft>
                          <a:spcPts val="800"/>
                        </a:spcAft>
                        <a:buFont typeface="+mj-lt"/>
                        <a:buNone/>
                      </a:pPr>
                      <a:r>
                        <a:rPr lang="en-GB" sz="1500" b="1" dirty="0">
                          <a:effectLst/>
                          <a:latin typeface="Gabarito" panose="020B0604020202020204" charset="0"/>
                          <a:ea typeface="Aptos" panose="02110004020202020204"/>
                          <a:cs typeface="Times New Roman" panose="02020603050405020304" pitchFamily="18" charset="0"/>
                        </a:rPr>
                        <a:t>The source is very offensive to Māori women. Why might the author have made this comparison to Scotland? Think about who will read the source.</a:t>
                      </a:r>
                    </a:p>
                    <a:p>
                      <a:pPr marL="0" lvl="0" indent="0">
                        <a:lnSpc>
                          <a:spcPct val="107000"/>
                        </a:lnSpc>
                        <a:spcAft>
                          <a:spcPts val="800"/>
                        </a:spcAft>
                        <a:buFont typeface="+mj-lt"/>
                        <a:buNone/>
                      </a:pPr>
                      <a:endParaRPr lang="en-GB" sz="1500" dirty="0">
                        <a:effectLst/>
                        <a:latin typeface="Gabarito" panose="020B0604020202020204" charset="0"/>
                        <a:ea typeface="Aptos" panose="02110004020202020204"/>
                        <a:cs typeface="Times New Roman" panose="02020603050405020304" pitchFamily="18" charset="0"/>
                      </a:endParaRPr>
                    </a:p>
                    <a:p>
                      <a:pPr marL="0" lvl="0" indent="0">
                        <a:lnSpc>
                          <a:spcPct val="107000"/>
                        </a:lnSpc>
                        <a:spcAft>
                          <a:spcPts val="800"/>
                        </a:spcAft>
                        <a:buFont typeface="+mj-lt"/>
                        <a:buNone/>
                      </a:pPr>
                      <a:r>
                        <a:rPr lang="en-GB" sz="1500" dirty="0">
                          <a:effectLst/>
                          <a:latin typeface="Gabarito" panose="020B0604020202020204" charset="0"/>
                          <a:ea typeface="Aptos" panose="02110004020202020204"/>
                          <a:cs typeface="Times New Roman" panose="02020603050405020304" pitchFamily="18" charset="0"/>
                        </a:rPr>
                        <a:t>The source is written by a Scottish man. He feels that Māori women do not live up to Western standards of beauty. This is a very racist comment, but he might have intended it as a compliment to Scottish women who will read it.</a:t>
                      </a:r>
                    </a:p>
                    <a:p>
                      <a:pPr marL="0" lvl="0" indent="0">
                        <a:lnSpc>
                          <a:spcPct val="107000"/>
                        </a:lnSpc>
                        <a:spcAft>
                          <a:spcPts val="800"/>
                        </a:spcAft>
                        <a:buFont typeface="+mj-lt"/>
                        <a:buNone/>
                      </a:pPr>
                      <a:endParaRPr lang="en-GB" sz="1000" dirty="0">
                        <a:effectLst/>
                        <a:latin typeface="Gabarito" panose="020B0604020202020204" charset="0"/>
                        <a:ea typeface="Aptos" panose="02110004020202020204"/>
                        <a:cs typeface="Times New Roman" panose="02020603050405020304" pitchFamily="18" charset="0"/>
                      </a:endParaRPr>
                    </a:p>
                    <a:p>
                      <a:pPr marL="228600">
                        <a:lnSpc>
                          <a:spcPct val="107000"/>
                        </a:lnSpc>
                        <a:spcAft>
                          <a:spcPts val="800"/>
                        </a:spcAft>
                        <a:buNone/>
                      </a:pPr>
                      <a:r>
                        <a:rPr lang="en-GB" sz="1000" dirty="0">
                          <a:effectLst/>
                          <a:latin typeface="Arsenica Antiqua DemiBold" panose="020B0604020202020204" charset="0"/>
                          <a:ea typeface="Aptos" panose="02110004020202020204"/>
                          <a:cs typeface="Times New Roman" panose="02020603050405020304" pitchFamily="18" charset="0"/>
                        </a:rPr>
                        <a:t> </a:t>
                      </a:r>
                    </a:p>
                  </a:txBody>
                  <a:tcPr marL="33755" marR="3375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1245776"/>
                  </a:ext>
                </a:extLst>
              </a:tr>
            </a:tbl>
          </a:graphicData>
        </a:graphic>
      </p:graphicFrame>
      <p:sp>
        <p:nvSpPr>
          <p:cNvPr id="4" name="TextBox 3">
            <a:extLst>
              <a:ext uri="{FF2B5EF4-FFF2-40B4-BE49-F238E27FC236}">
                <a16:creationId xmlns:a16="http://schemas.microsoft.com/office/drawing/2014/main" id="{E206E67F-D7DC-AFCD-594D-753E1305A878}"/>
              </a:ext>
            </a:extLst>
          </p:cNvPr>
          <p:cNvSpPr txBox="1"/>
          <p:nvPr/>
        </p:nvSpPr>
        <p:spPr>
          <a:xfrm>
            <a:off x="4409091" y="1398633"/>
            <a:ext cx="3916513" cy="4347216"/>
          </a:xfrm>
          <a:prstGeom prst="rect">
            <a:avLst/>
          </a:prstGeom>
          <a:noFill/>
        </p:spPr>
        <p:txBody>
          <a:bodyPr wrap="square">
            <a:spAutoFit/>
          </a:bodyPr>
          <a:lstStyle/>
          <a:p>
            <a:pPr algn="ctr">
              <a:lnSpc>
                <a:spcPct val="150000"/>
              </a:lnSpc>
              <a:spcAft>
                <a:spcPts val="485"/>
              </a:spcAft>
            </a:pPr>
            <a:r>
              <a:rPr lang="en-GB" sz="1092" dirty="0">
                <a:latin typeface="Gabarito" panose="020B0604020202020204" charset="0"/>
                <a:ea typeface="Aptos" panose="02110004020202020204"/>
                <a:cs typeface="Times New Roman" panose="02020603050405020304" pitchFamily="18" charset="0"/>
              </a:rPr>
              <a:t>The </a:t>
            </a:r>
            <a:r>
              <a:rPr lang="en-GB" sz="1092" dirty="0" err="1">
                <a:latin typeface="Gabarito" panose="020B0604020202020204" charset="0"/>
                <a:ea typeface="Aptos" panose="02110004020202020204"/>
                <a:cs typeface="Times New Roman" panose="02020603050405020304" pitchFamily="18" charset="0"/>
              </a:rPr>
              <a:t>Maories</a:t>
            </a:r>
            <a:r>
              <a:rPr lang="en-GB" sz="1092" dirty="0">
                <a:latin typeface="Gabarito" panose="020B0604020202020204" charset="0"/>
                <a:ea typeface="Aptos" panose="02110004020202020204"/>
                <a:cs typeface="Times New Roman" panose="02020603050405020304" pitchFamily="18" charset="0"/>
              </a:rPr>
              <a:t> are well built fellows, with brown skin, black straight hair, sharp eyes and high cheek-bones </a:t>
            </a:r>
            <a:r>
              <a:rPr lang="en-GB" sz="1092" dirty="0">
                <a:highlight>
                  <a:srgbClr val="FFFF00"/>
                </a:highlight>
                <a:latin typeface="Gabarito" panose="020B0604020202020204" charset="0"/>
                <a:ea typeface="Aptos" panose="02110004020202020204"/>
                <a:cs typeface="Times New Roman" panose="02020603050405020304" pitchFamily="18" charset="0"/>
              </a:rPr>
              <a:t>(…). None but the older natives bear tattoo marks. The younger men have learned better, or been shamed out of the custom by contact with the whites. </a:t>
            </a:r>
            <a:r>
              <a:rPr lang="en-GB" sz="1092" dirty="0">
                <a:latin typeface="Gabarito" panose="020B0604020202020204" charset="0"/>
                <a:ea typeface="Aptos" panose="02110004020202020204"/>
                <a:cs typeface="Times New Roman" panose="02020603050405020304" pitchFamily="18" charset="0"/>
              </a:rPr>
              <a:t>They are brave, excitable, </a:t>
            </a:r>
            <a:r>
              <a:rPr lang="en-GB" sz="1092" b="1" dirty="0">
                <a:latin typeface="Gabarito" panose="020B0604020202020204" charset="0"/>
                <a:ea typeface="Aptos" panose="02110004020202020204"/>
                <a:cs typeface="Times New Roman" panose="02020603050405020304" pitchFamily="18" charset="0"/>
              </a:rPr>
              <a:t>shrewd</a:t>
            </a:r>
            <a:r>
              <a:rPr lang="en-GB" sz="1092" dirty="0">
                <a:latin typeface="Gabarito" panose="020B0604020202020204" charset="0"/>
                <a:ea typeface="Aptos" panose="02110004020202020204"/>
                <a:cs typeface="Times New Roman" panose="02020603050405020304" pitchFamily="18" charset="0"/>
              </a:rPr>
              <a:t>, patriotic, and </a:t>
            </a:r>
            <a:r>
              <a:rPr lang="en-GB" sz="1092" b="1" dirty="0">
                <a:latin typeface="Gabarito" panose="020B0604020202020204" charset="0"/>
                <a:ea typeface="Aptos" panose="02110004020202020204"/>
                <a:cs typeface="Times New Roman" panose="02020603050405020304" pitchFamily="18" charset="0"/>
              </a:rPr>
              <a:t>eloquent</a:t>
            </a:r>
            <a:r>
              <a:rPr lang="en-GB" sz="1092" dirty="0">
                <a:latin typeface="Gabarito" panose="020B0604020202020204" charset="0"/>
                <a:ea typeface="Aptos" panose="02110004020202020204"/>
                <a:cs typeface="Times New Roman" panose="02020603050405020304" pitchFamily="18" charset="0"/>
              </a:rPr>
              <a:t>(…) </a:t>
            </a:r>
            <a:r>
              <a:rPr lang="en-GB" sz="1092" dirty="0">
                <a:highlight>
                  <a:srgbClr val="FFFF00"/>
                </a:highlight>
                <a:latin typeface="Gabarito" panose="020B0604020202020204" charset="0"/>
                <a:ea typeface="Aptos" panose="02110004020202020204"/>
                <a:cs typeface="Times New Roman" panose="02020603050405020304" pitchFamily="18" charset="0"/>
              </a:rPr>
              <a:t>Love of country reigns in a Māori as well as a Scotchman</a:t>
            </a:r>
            <a:r>
              <a:rPr lang="en-GB" sz="1092" dirty="0">
                <a:latin typeface="Gabarito" panose="020B0604020202020204" charset="0"/>
                <a:ea typeface="Aptos" panose="02110004020202020204"/>
                <a:cs typeface="Times New Roman" panose="02020603050405020304" pitchFamily="18" charset="0"/>
              </a:rPr>
              <a:t> (…) In their relationships and shifting alliance between them, they were like the Scottish clans of a couple of centuries ago. (…) [And the last war] </a:t>
            </a:r>
            <a:r>
              <a:rPr lang="en-GB" sz="1092" dirty="0">
                <a:highlight>
                  <a:srgbClr val="FFFF00"/>
                </a:highlight>
                <a:latin typeface="Gabarito" panose="020B0604020202020204" charset="0"/>
                <a:ea typeface="Aptos" panose="02110004020202020204"/>
                <a:cs typeface="Times New Roman" panose="02020603050405020304" pitchFamily="18" charset="0"/>
              </a:rPr>
              <a:t>enabled the </a:t>
            </a:r>
            <a:r>
              <a:rPr lang="en-GB" sz="1092" dirty="0" err="1">
                <a:highlight>
                  <a:srgbClr val="FFFF00"/>
                </a:highlight>
                <a:latin typeface="Gabarito" panose="020B0604020202020204" charset="0"/>
                <a:ea typeface="Aptos" panose="02110004020202020204"/>
                <a:cs typeface="Times New Roman" panose="02020603050405020304" pitchFamily="18" charset="0"/>
              </a:rPr>
              <a:t>Maories</a:t>
            </a:r>
            <a:r>
              <a:rPr lang="en-GB" sz="1092" dirty="0">
                <a:highlight>
                  <a:srgbClr val="FFFF00"/>
                </a:highlight>
                <a:latin typeface="Gabarito" panose="020B0604020202020204" charset="0"/>
                <a:ea typeface="Aptos" panose="02110004020202020204"/>
                <a:cs typeface="Times New Roman" panose="02020603050405020304" pitchFamily="18" charset="0"/>
              </a:rPr>
              <a:t> to assert themselves, like the Scots of old under the </a:t>
            </a:r>
            <a:r>
              <a:rPr lang="en-GB" sz="1092" b="1" dirty="0">
                <a:highlight>
                  <a:srgbClr val="FFFF00"/>
                </a:highlight>
                <a:latin typeface="Gabarito" panose="020B0604020202020204" charset="0"/>
                <a:ea typeface="Aptos" panose="02110004020202020204"/>
                <a:cs typeface="Times New Roman" panose="02020603050405020304" pitchFamily="18" charset="0"/>
              </a:rPr>
              <a:t>Invasion of the Edwards</a:t>
            </a:r>
            <a:r>
              <a:rPr lang="en-GB" sz="1092" dirty="0">
                <a:highlight>
                  <a:srgbClr val="FFFF00"/>
                </a:highlight>
                <a:latin typeface="Gabarito" panose="020B0604020202020204" charset="0"/>
                <a:ea typeface="Aptos" panose="02110004020202020204"/>
                <a:cs typeface="Times New Roman" panose="02020603050405020304" pitchFamily="18" charset="0"/>
              </a:rPr>
              <a:t>. (…</a:t>
            </a:r>
            <a:r>
              <a:rPr lang="en-GB" sz="1092" dirty="0">
                <a:latin typeface="Gabarito" panose="020B0604020202020204" charset="0"/>
                <a:ea typeface="Aptos" panose="02110004020202020204"/>
                <a:cs typeface="Times New Roman" panose="02020603050405020304" pitchFamily="18" charset="0"/>
              </a:rPr>
              <a:t>) Their store of tradition, fable, poetry, proverb, and song is endless. They are undoubtedly the </a:t>
            </a:r>
            <a:r>
              <a:rPr lang="en-GB" sz="1092" dirty="0">
                <a:highlight>
                  <a:srgbClr val="FFFF00"/>
                </a:highlight>
                <a:latin typeface="Gabarito" panose="020B0604020202020204" charset="0"/>
                <a:ea typeface="Aptos" panose="02110004020202020204"/>
                <a:cs typeface="Times New Roman" panose="02020603050405020304" pitchFamily="18" charset="0"/>
              </a:rPr>
              <a:t>Scotchmen of the Savages</a:t>
            </a:r>
            <a:r>
              <a:rPr lang="en-GB" sz="1092" dirty="0">
                <a:latin typeface="Gabarito" panose="020B0604020202020204" charset="0"/>
                <a:ea typeface="Aptos" panose="02110004020202020204"/>
                <a:cs typeface="Times New Roman" panose="02020603050405020304" pitchFamily="18" charset="0"/>
              </a:rPr>
              <a:t>, </a:t>
            </a:r>
            <a:r>
              <a:rPr lang="en-GB" sz="1092" dirty="0">
                <a:highlight>
                  <a:srgbClr val="FFFF00"/>
                </a:highlight>
                <a:latin typeface="Gabarito" panose="020B0604020202020204" charset="0"/>
                <a:ea typeface="Aptos" panose="02110004020202020204"/>
                <a:cs typeface="Times New Roman" panose="02020603050405020304" pitchFamily="18" charset="0"/>
              </a:rPr>
              <a:t>though there is one thing against this comparison- their women are ugly</a:t>
            </a:r>
            <a:r>
              <a:rPr lang="en-GB" sz="1092" dirty="0">
                <a:latin typeface="Gabarito" panose="020B0604020202020204" charset="0"/>
                <a:ea typeface="Aptos" panose="02110004020202020204"/>
                <a:cs typeface="Times New Roman" panose="02020603050405020304" pitchFamily="18" charset="0"/>
              </a:rPr>
              <a:t>! A Māori man is almost always superior in looks to his better half. Some of the very young women have a kind of </a:t>
            </a:r>
            <a:r>
              <a:rPr lang="en-GB" sz="1092" b="1" dirty="0">
                <a:latin typeface="Gabarito" panose="020B0604020202020204" charset="0"/>
                <a:ea typeface="Aptos" panose="02110004020202020204"/>
                <a:cs typeface="Times New Roman" panose="02020603050405020304" pitchFamily="18" charset="0"/>
              </a:rPr>
              <a:t>comeliness</a:t>
            </a:r>
            <a:r>
              <a:rPr lang="en-GB" sz="1092" dirty="0">
                <a:latin typeface="Gabarito" panose="020B0604020202020204" charset="0"/>
                <a:ea typeface="Aptos" panose="02110004020202020204"/>
                <a:cs typeface="Times New Roman" panose="02020603050405020304" pitchFamily="18" charset="0"/>
              </a:rPr>
              <a:t>, but they age fast. </a:t>
            </a:r>
          </a:p>
        </p:txBody>
      </p:sp>
      <p:sp>
        <p:nvSpPr>
          <p:cNvPr id="10" name="Rectangle 9">
            <a:extLst>
              <a:ext uri="{FF2B5EF4-FFF2-40B4-BE49-F238E27FC236}">
                <a16:creationId xmlns:a16="http://schemas.microsoft.com/office/drawing/2014/main" id="{63740A1C-B4D0-96EF-0491-85951D0DAEC4}"/>
              </a:ext>
            </a:extLst>
          </p:cNvPr>
          <p:cNvSpPr/>
          <p:nvPr/>
        </p:nvSpPr>
        <p:spPr>
          <a:xfrm>
            <a:off x="135233" y="1503811"/>
            <a:ext cx="4204905" cy="217176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55" b="1" dirty="0">
                <a:solidFill>
                  <a:srgbClr val="484B55"/>
                </a:solidFill>
                <a:latin typeface="Gabarito" panose="020B0604020202020204" charset="0"/>
                <a:ea typeface="Aptos" panose="02110004020202020204"/>
                <a:cs typeface="Times New Roman" panose="02020603050405020304" pitchFamily="18" charset="0"/>
              </a:rPr>
              <a:t>How is the author describing the appearance and personality of the Māori people they are encountering?</a:t>
            </a:r>
          </a:p>
          <a:p>
            <a:pPr algn="ctr"/>
            <a:endParaRPr lang="en-GB" sz="1455"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455" dirty="0">
                <a:solidFill>
                  <a:srgbClr val="484B55"/>
                </a:solidFill>
                <a:latin typeface="Gabarito" panose="020B0604020202020204" charset="0"/>
                <a:ea typeface="Aptos" panose="02110004020202020204"/>
                <a:cs typeface="Times New Roman" panose="02020603050405020304" pitchFamily="18" charset="0"/>
              </a:rPr>
              <a:t>This language shows that the author thinks that traditional Māori customs like tattoos are bad and that Western culture is superior. He thinks people who don’t have tattoos ‘know better</a:t>
            </a:r>
            <a:r>
              <a:rPr lang="en-GB" sz="1455" b="1" u="sng" dirty="0">
                <a:solidFill>
                  <a:srgbClr val="484B55"/>
                </a:solidFill>
                <a:latin typeface="Gabarito" panose="020B0604020202020204" charset="0"/>
                <a:ea typeface="Aptos" panose="02110004020202020204"/>
                <a:cs typeface="Times New Roman" panose="02020603050405020304" pitchFamily="18" charset="0"/>
              </a:rPr>
              <a:t>’ </a:t>
            </a:r>
          </a:p>
          <a:p>
            <a:pPr algn="ctr"/>
            <a:endParaRPr lang="en-GB" sz="1455" dirty="0">
              <a:latin typeface="Gabarito" panose="020B0604020202020204" charset="0"/>
            </a:endParaRPr>
          </a:p>
        </p:txBody>
      </p:sp>
      <p:sp>
        <p:nvSpPr>
          <p:cNvPr id="11" name="Rectangle 10">
            <a:extLst>
              <a:ext uri="{FF2B5EF4-FFF2-40B4-BE49-F238E27FC236}">
                <a16:creationId xmlns:a16="http://schemas.microsoft.com/office/drawing/2014/main" id="{2706242D-F57F-EEC4-C681-25A85ABC990F}"/>
              </a:ext>
            </a:extLst>
          </p:cNvPr>
          <p:cNvSpPr/>
          <p:nvPr/>
        </p:nvSpPr>
        <p:spPr>
          <a:xfrm>
            <a:off x="8364828" y="1028608"/>
            <a:ext cx="3727312" cy="328831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55" b="1" dirty="0">
                <a:solidFill>
                  <a:srgbClr val="484B55"/>
                </a:solidFill>
                <a:latin typeface="Gabarito" panose="020B0604020202020204" charset="0"/>
                <a:ea typeface="Aptos" panose="02110004020202020204"/>
                <a:cs typeface="Times New Roman" panose="02020603050405020304" pitchFamily="18" charset="0"/>
              </a:rPr>
              <a:t>What similarities is this Scot drawing between the Māori and Scottish people? Is it positive or negative?</a:t>
            </a:r>
          </a:p>
          <a:p>
            <a:pPr algn="ctr"/>
            <a:endParaRPr lang="en-GB" sz="1455" b="1" u="sng"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455" dirty="0">
                <a:solidFill>
                  <a:srgbClr val="484B55"/>
                </a:solidFill>
                <a:latin typeface="Gabarito" panose="020B0604020202020204" charset="0"/>
                <a:ea typeface="Aptos" panose="02110004020202020204"/>
                <a:cs typeface="Times New Roman" panose="02020603050405020304" pitchFamily="18" charset="0"/>
              </a:rPr>
              <a:t>The ‘last war’ is a reference to The New Zealand Wars which took place between 1845 and 1875. The </a:t>
            </a:r>
            <a:r>
              <a:rPr lang="en-GB" sz="1455" dirty="0" err="1">
                <a:solidFill>
                  <a:srgbClr val="484B55"/>
                </a:solidFill>
                <a:latin typeface="Gabarito" panose="020B0604020202020204" charset="0"/>
                <a:ea typeface="Aptos" panose="02110004020202020204"/>
                <a:cs typeface="Times New Roman" panose="02020603050405020304" pitchFamily="18" charset="0"/>
              </a:rPr>
              <a:t>Maoris</a:t>
            </a:r>
            <a:r>
              <a:rPr lang="en-GB" sz="1455" dirty="0">
                <a:solidFill>
                  <a:srgbClr val="484B55"/>
                </a:solidFill>
                <a:latin typeface="Gabarito" panose="020B0604020202020204" charset="0"/>
                <a:ea typeface="Aptos" panose="02110004020202020204"/>
                <a:cs typeface="Times New Roman" panose="02020603050405020304" pitchFamily="18" charset="0"/>
              </a:rPr>
              <a:t> fought the wars against the colonisers because they felt that the agreements in the Treaty of Waitangi had been broken.  He likens this to Scottish people fighting the invasion by the English.</a:t>
            </a:r>
          </a:p>
          <a:p>
            <a:pPr algn="ctr"/>
            <a:endParaRPr lang="en-GB" sz="1455"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455" dirty="0">
                <a:solidFill>
                  <a:srgbClr val="484B55"/>
                </a:solidFill>
                <a:latin typeface="Gabarito" panose="020B0604020202020204" charset="0"/>
                <a:ea typeface="Aptos" panose="02110004020202020204"/>
                <a:cs typeface="Times New Roman" panose="02020603050405020304" pitchFamily="18" charset="0"/>
              </a:rPr>
              <a:t>The author is a coloniser, but he admires the fighting spirit of the </a:t>
            </a:r>
            <a:r>
              <a:rPr lang="en-GB" sz="1455" dirty="0" err="1">
                <a:solidFill>
                  <a:srgbClr val="484B55"/>
                </a:solidFill>
                <a:latin typeface="Gabarito" panose="020B0604020202020204" charset="0"/>
                <a:ea typeface="Aptos" panose="02110004020202020204"/>
                <a:cs typeface="Times New Roman" panose="02020603050405020304" pitchFamily="18" charset="0"/>
              </a:rPr>
              <a:t>Maori</a:t>
            </a:r>
            <a:r>
              <a:rPr lang="en-GB" sz="1455" dirty="0">
                <a:solidFill>
                  <a:srgbClr val="484B55"/>
                </a:solidFill>
                <a:latin typeface="Gabarito" panose="020B0604020202020204" charset="0"/>
                <a:ea typeface="Aptos" panose="02110004020202020204"/>
                <a:cs typeface="Times New Roman" panose="02020603050405020304" pitchFamily="18" charset="0"/>
              </a:rPr>
              <a:t>.</a:t>
            </a:r>
            <a:r>
              <a:rPr lang="en-GB" sz="1455" b="1" u="sng" dirty="0">
                <a:solidFill>
                  <a:srgbClr val="484B55"/>
                </a:solidFill>
                <a:latin typeface="Gabarito" panose="020B0604020202020204" charset="0"/>
                <a:ea typeface="Aptos" panose="02110004020202020204"/>
                <a:cs typeface="Times New Roman" panose="02020603050405020304" pitchFamily="18" charset="0"/>
              </a:rPr>
              <a:t> </a:t>
            </a:r>
            <a:endParaRPr lang="en-GB" sz="1455" dirty="0">
              <a:latin typeface="Gabarito" panose="020B0604020202020204" charset="0"/>
            </a:endParaRPr>
          </a:p>
        </p:txBody>
      </p:sp>
      <p:sp>
        <p:nvSpPr>
          <p:cNvPr id="12" name="Rectangle 11">
            <a:extLst>
              <a:ext uri="{FF2B5EF4-FFF2-40B4-BE49-F238E27FC236}">
                <a16:creationId xmlns:a16="http://schemas.microsoft.com/office/drawing/2014/main" id="{6AE3A884-3AC8-3163-F307-253B674BC5F4}"/>
              </a:ext>
            </a:extLst>
          </p:cNvPr>
          <p:cNvSpPr/>
          <p:nvPr/>
        </p:nvSpPr>
        <p:spPr>
          <a:xfrm>
            <a:off x="8425296" y="4514197"/>
            <a:ext cx="3636529" cy="2300562"/>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55" b="1" dirty="0">
                <a:solidFill>
                  <a:srgbClr val="484B55"/>
                </a:solidFill>
                <a:latin typeface="Gabarito" panose="020B0604020202020204" charset="0"/>
                <a:ea typeface="Aptos" panose="02110004020202020204"/>
                <a:cs typeface="Times New Roman" panose="02020603050405020304" pitchFamily="18" charset="0"/>
              </a:rPr>
              <a:t>Overall viewpoint. Is this a positive or negative description of the Māori? Why might this be?</a:t>
            </a:r>
          </a:p>
          <a:p>
            <a:pPr algn="ctr"/>
            <a:endParaRPr lang="en-GB" sz="1455" dirty="0">
              <a:solidFill>
                <a:srgbClr val="484B55"/>
              </a:solidFill>
              <a:latin typeface="Gabarito" panose="020B0604020202020204" charset="0"/>
              <a:ea typeface="Aptos" panose="02110004020202020204"/>
              <a:cs typeface="Times New Roman" panose="02020603050405020304" pitchFamily="18" charset="0"/>
            </a:endParaRPr>
          </a:p>
          <a:p>
            <a:pPr algn="ctr"/>
            <a:r>
              <a:rPr lang="en-GB" sz="1455" dirty="0">
                <a:solidFill>
                  <a:srgbClr val="484B55"/>
                </a:solidFill>
                <a:latin typeface="Gabarito" panose="020B0604020202020204" charset="0"/>
                <a:ea typeface="Aptos" panose="02110004020202020204"/>
                <a:cs typeface="Times New Roman" panose="02020603050405020304" pitchFamily="18" charset="0"/>
              </a:rPr>
              <a:t>He calls them savages, but he used the phrase ‘Scotsmen of the savages’ as a compliment.  He feels like the </a:t>
            </a:r>
            <a:r>
              <a:rPr lang="en-GB" sz="1455" dirty="0" err="1">
                <a:solidFill>
                  <a:srgbClr val="484B55"/>
                </a:solidFill>
                <a:latin typeface="Gabarito" panose="020B0604020202020204" charset="0"/>
                <a:ea typeface="Aptos" panose="02110004020202020204"/>
                <a:cs typeface="Times New Roman" panose="02020603050405020304" pitchFamily="18" charset="0"/>
              </a:rPr>
              <a:t>Maori</a:t>
            </a:r>
            <a:r>
              <a:rPr lang="en-GB" sz="1455" dirty="0">
                <a:solidFill>
                  <a:srgbClr val="484B55"/>
                </a:solidFill>
                <a:latin typeface="Gabarito" panose="020B0604020202020204" charset="0"/>
                <a:ea typeface="Aptos" panose="02110004020202020204"/>
                <a:cs typeface="Times New Roman" panose="02020603050405020304" pitchFamily="18" charset="0"/>
              </a:rPr>
              <a:t> are ‘improving’ as they become more like Europeans. This is a racist attitude.</a:t>
            </a:r>
            <a:endParaRPr lang="en-GB" sz="1455" dirty="0">
              <a:latin typeface="Gabarito" panose="020B0604020202020204" charset="0"/>
            </a:endParaRPr>
          </a:p>
        </p:txBody>
      </p:sp>
    </p:spTree>
    <p:extLst>
      <p:ext uri="{BB962C8B-B14F-4D97-AF65-F5344CB8AC3E}">
        <p14:creationId xmlns:p14="http://schemas.microsoft.com/office/powerpoint/2010/main" val="3279574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178B2-6BA9-222D-0D33-A6850B9ED0F0}"/>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0AD09987-5711-FDAD-0003-FE09C848B4F4}"/>
              </a:ext>
            </a:extLst>
          </p:cNvPr>
          <p:cNvSpPr>
            <a:spLocks noGrp="1"/>
          </p:cNvSpPr>
          <p:nvPr>
            <p:ph type="body" sz="quarter" idx="13"/>
          </p:nvPr>
        </p:nvSpPr>
        <p:spPr>
          <a:xfrm>
            <a:off x="1429018" y="573467"/>
            <a:ext cx="9333965" cy="554492"/>
          </a:xfrm>
        </p:spPr>
        <p:txBody>
          <a:bodyPr/>
          <a:lstStyle/>
          <a:p>
            <a:r>
              <a:rPr lang="en-GB" dirty="0"/>
              <a:t>Possible Answers: Canada</a:t>
            </a:r>
          </a:p>
        </p:txBody>
      </p:sp>
      <p:graphicFrame>
        <p:nvGraphicFramePr>
          <p:cNvPr id="2" name="Table 1">
            <a:extLst>
              <a:ext uri="{FF2B5EF4-FFF2-40B4-BE49-F238E27FC236}">
                <a16:creationId xmlns:a16="http://schemas.microsoft.com/office/drawing/2014/main" id="{B22017C9-D35B-052F-A35B-82C831B36736}"/>
              </a:ext>
            </a:extLst>
          </p:cNvPr>
          <p:cNvGraphicFramePr>
            <a:graphicFrameLocks noGrp="1"/>
          </p:cNvGraphicFramePr>
          <p:nvPr/>
        </p:nvGraphicFramePr>
        <p:xfrm>
          <a:off x="179189" y="3722873"/>
          <a:ext cx="4020074" cy="2298335"/>
        </p:xfrm>
        <a:graphic>
          <a:graphicData uri="http://schemas.openxmlformats.org/drawingml/2006/table">
            <a:tbl>
              <a:tblPr firstRow="1" firstCol="1" bandRow="1"/>
              <a:tblGrid>
                <a:gridCol w="4020074">
                  <a:extLst>
                    <a:ext uri="{9D8B030D-6E8A-4147-A177-3AD203B41FA5}">
                      <a16:colId xmlns:a16="http://schemas.microsoft.com/office/drawing/2014/main" val="4186905568"/>
                    </a:ext>
                  </a:extLst>
                </a:gridCol>
              </a:tblGrid>
              <a:tr h="2303495">
                <a:tc>
                  <a:txBody>
                    <a:bodyPr/>
                    <a:lstStyle/>
                    <a:p>
                      <a:pPr marL="0" lvl="0" indent="0">
                        <a:lnSpc>
                          <a:spcPct val="107000"/>
                        </a:lnSpc>
                        <a:spcAft>
                          <a:spcPts val="800"/>
                        </a:spcAft>
                        <a:buFont typeface="+mj-lt"/>
                        <a:buNone/>
                      </a:pPr>
                      <a:r>
                        <a:rPr lang="en-US" sz="1500" b="1" dirty="0">
                          <a:effectLst/>
                          <a:latin typeface="Gabarito" panose="020B0604020202020204" charset="0"/>
                          <a:ea typeface="Aptos" panose="02110004020202020204"/>
                          <a:cs typeface="Times New Roman" panose="02020603050405020304" pitchFamily="18" charset="0"/>
                        </a:rPr>
                        <a:t>What lifestyle change is the author suggesting in this section of the source?</a:t>
                      </a:r>
                    </a:p>
                    <a:p>
                      <a:pPr marL="0" lvl="0" indent="0">
                        <a:lnSpc>
                          <a:spcPct val="107000"/>
                        </a:lnSpc>
                        <a:spcAft>
                          <a:spcPts val="800"/>
                        </a:spcAft>
                        <a:buFont typeface="+mj-lt"/>
                        <a:buNone/>
                      </a:pPr>
                      <a:endParaRPr lang="en-US" sz="1500" b="0" dirty="0">
                        <a:effectLst/>
                        <a:latin typeface="Gabarito" panose="020B0604020202020204" charset="0"/>
                        <a:ea typeface="Aptos" panose="02110004020202020204"/>
                        <a:cs typeface="Times New Roman" panose="02020603050405020304" pitchFamily="18" charset="0"/>
                      </a:endParaRPr>
                    </a:p>
                    <a:p>
                      <a:pPr marL="0" lvl="0" indent="0">
                        <a:lnSpc>
                          <a:spcPct val="107000"/>
                        </a:lnSpc>
                        <a:spcAft>
                          <a:spcPts val="800"/>
                        </a:spcAft>
                        <a:buFont typeface="+mj-lt"/>
                        <a:buNone/>
                      </a:pPr>
                      <a:r>
                        <a:rPr lang="en-US" sz="1500" b="0" dirty="0">
                          <a:effectLst/>
                          <a:latin typeface="Gabarito" panose="020B0604020202020204" charset="0"/>
                          <a:ea typeface="Aptos" panose="02110004020202020204"/>
                          <a:cs typeface="Times New Roman" panose="02020603050405020304" pitchFamily="18" charset="0"/>
                        </a:rPr>
                        <a:t>The author feels that Western ways of life are superior to the First Nation traditions because they were ‘unprofitable’.  He thinks that living in permanent houses is superior to the nomadic life of some First Nations.</a:t>
                      </a:r>
                    </a:p>
                    <a:p>
                      <a:pPr marL="228600">
                        <a:lnSpc>
                          <a:spcPct val="107000"/>
                        </a:lnSpc>
                        <a:spcAft>
                          <a:spcPts val="800"/>
                        </a:spcAft>
                        <a:buNone/>
                      </a:pPr>
                      <a:r>
                        <a:rPr lang="en-GB" sz="1500" dirty="0">
                          <a:effectLst/>
                          <a:latin typeface="Arsenica Antiqua DemiBold" panose="020B0604020202020204" charset="0"/>
                          <a:ea typeface="Aptos" panose="02110004020202020204"/>
                          <a:cs typeface="Times New Roman" panose="02020603050405020304" pitchFamily="18" charset="0"/>
                        </a:rPr>
                        <a:t> </a:t>
                      </a:r>
                    </a:p>
                  </a:txBody>
                  <a:tcPr marL="33755" marR="3375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1245776"/>
                  </a:ext>
                </a:extLst>
              </a:tr>
            </a:tbl>
          </a:graphicData>
        </a:graphic>
      </p:graphicFrame>
      <p:sp>
        <p:nvSpPr>
          <p:cNvPr id="4" name="TextBox 3">
            <a:extLst>
              <a:ext uri="{FF2B5EF4-FFF2-40B4-BE49-F238E27FC236}">
                <a16:creationId xmlns:a16="http://schemas.microsoft.com/office/drawing/2014/main" id="{31671D28-14A9-1201-44B2-E4515A4AEB3B}"/>
              </a:ext>
            </a:extLst>
          </p:cNvPr>
          <p:cNvSpPr txBox="1"/>
          <p:nvPr/>
        </p:nvSpPr>
        <p:spPr>
          <a:xfrm>
            <a:off x="4270500" y="1399220"/>
            <a:ext cx="4272291" cy="4347216"/>
          </a:xfrm>
          <a:prstGeom prst="rect">
            <a:avLst/>
          </a:prstGeom>
          <a:noFill/>
        </p:spPr>
        <p:txBody>
          <a:bodyPr wrap="square">
            <a:spAutoFit/>
          </a:bodyPr>
          <a:lstStyle/>
          <a:p>
            <a:pPr algn="ctr" defTabSz="554492">
              <a:lnSpc>
                <a:spcPct val="150000"/>
              </a:lnSpc>
              <a:spcAft>
                <a:spcPts val="485"/>
              </a:spcAft>
              <a:defRPr/>
            </a:pPr>
            <a:r>
              <a:rPr lang="en-US" sz="1092" kern="0" dirty="0">
                <a:solidFill>
                  <a:sysClr val="windowText" lastClr="000000"/>
                </a:solidFill>
                <a:latin typeface="Gabarito" panose="020B0604020202020204" charset="0"/>
                <a:ea typeface="Aptos" panose="02110004020202020204"/>
                <a:cs typeface="Times New Roman" panose="02020603050405020304" pitchFamily="18" charset="0"/>
              </a:rPr>
              <a:t>But although their language has been spoiled by the foreigners, their intelligence has not been destroyed by them, for these foreigners </a:t>
            </a:r>
            <a:r>
              <a:rPr lang="en-US" sz="1092" kern="0" dirty="0">
                <a:solidFill>
                  <a:sysClr val="windowText" lastClr="000000"/>
                </a:solidFill>
                <a:highlight>
                  <a:srgbClr val="FFFF00"/>
                </a:highlight>
                <a:latin typeface="Gabarito" panose="020B0604020202020204" charset="0"/>
                <a:ea typeface="Aptos" panose="02110004020202020204"/>
                <a:cs typeface="Times New Roman" panose="02020603050405020304" pitchFamily="18" charset="0"/>
              </a:rPr>
              <a:t>served as a means of bringing many of them from darkness into light</a:t>
            </a:r>
            <a:r>
              <a:rPr lang="en-US" sz="1092" kern="0" dirty="0">
                <a:solidFill>
                  <a:sysClr val="windowText" lastClr="000000"/>
                </a:solidFill>
                <a:latin typeface="Gabarito" panose="020B0604020202020204" charset="0"/>
                <a:ea typeface="Aptos" panose="02110004020202020204"/>
                <a:cs typeface="Times New Roman" panose="02020603050405020304" pitchFamily="18" charset="0"/>
              </a:rPr>
              <a:t>, inasmuch as they cast off the old man, along with his works, in two senses, I hope. They have done this outwardly, at any rate, for many of them </a:t>
            </a:r>
            <a:r>
              <a:rPr lang="en-US" sz="1092" kern="0" dirty="0">
                <a:solidFill>
                  <a:sysClr val="windowText" lastClr="000000"/>
                </a:solidFill>
                <a:highlight>
                  <a:srgbClr val="FFFF00"/>
                </a:highlight>
                <a:latin typeface="Gabarito" panose="020B0604020202020204" charset="0"/>
                <a:ea typeface="Aptos" panose="02110004020202020204"/>
                <a:cs typeface="Times New Roman" panose="02020603050405020304" pitchFamily="18" charset="0"/>
              </a:rPr>
              <a:t>have now abandoned the hunting, and every old custom that was unprofitable, and have begun building permanent homes in the same place.</a:t>
            </a:r>
            <a:r>
              <a:rPr lang="en-US" sz="1092" kern="0" dirty="0">
                <a:solidFill>
                  <a:sysClr val="windowText" lastClr="000000"/>
                </a:solidFill>
                <a:latin typeface="Gabarito" panose="020B0604020202020204" charset="0"/>
                <a:ea typeface="Aptos" panose="02110004020202020204"/>
                <a:cs typeface="Times New Roman" panose="02020603050405020304" pitchFamily="18" charset="0"/>
              </a:rPr>
              <a:t> They do not cultivate large areas within a few years, as many other people do in America, but they have enough crops to provide for themselves and their families. </a:t>
            </a:r>
            <a:r>
              <a:rPr lang="en-US" sz="1092" kern="0" dirty="0">
                <a:solidFill>
                  <a:sysClr val="windowText" lastClr="000000"/>
                </a:solidFill>
                <a:highlight>
                  <a:srgbClr val="FFFF00"/>
                </a:highlight>
                <a:latin typeface="Gabarito" panose="020B0604020202020204" charset="0"/>
                <a:ea typeface="Aptos" panose="02110004020202020204"/>
                <a:cs typeface="Times New Roman" panose="02020603050405020304" pitchFamily="18" charset="0"/>
              </a:rPr>
              <a:t>The minister and the schoolmaster are always situated in their midst</a:t>
            </a:r>
            <a:r>
              <a:rPr lang="en-US" sz="1092" kern="0" dirty="0">
                <a:solidFill>
                  <a:sysClr val="windowText" lastClr="000000"/>
                </a:solidFill>
                <a:latin typeface="Gabarito" panose="020B0604020202020204" charset="0"/>
                <a:ea typeface="Aptos" panose="02110004020202020204"/>
                <a:cs typeface="Times New Roman" panose="02020603050405020304" pitchFamily="18" charset="0"/>
              </a:rPr>
              <a:t>, so that they are close at hand to each and every family. Many of them have a godly look, </a:t>
            </a:r>
            <a:r>
              <a:rPr lang="en-US" sz="1092" kern="0" dirty="0">
                <a:solidFill>
                  <a:sysClr val="windowText" lastClr="000000"/>
                </a:solidFill>
                <a:highlight>
                  <a:srgbClr val="FFFF00"/>
                </a:highlight>
                <a:latin typeface="Gabarito" panose="020B0604020202020204" charset="0"/>
                <a:ea typeface="Aptos" panose="02110004020202020204"/>
                <a:cs typeface="Times New Roman" panose="02020603050405020304" pitchFamily="18" charset="0"/>
              </a:rPr>
              <a:t>and I would like to believe that the situation is not without hope, even though they were recently strangers to the commonwealth of Israel</a:t>
            </a:r>
            <a:r>
              <a:rPr lang="en-US" sz="1092" kern="0" dirty="0">
                <a:solidFill>
                  <a:sysClr val="windowText" lastClr="000000"/>
                </a:solidFill>
                <a:latin typeface="Gabarito" panose="020B0604020202020204" charset="0"/>
                <a:ea typeface="Aptos" panose="02110004020202020204"/>
                <a:cs typeface="Times New Roman" panose="02020603050405020304" pitchFamily="18" charset="0"/>
              </a:rPr>
              <a:t>, and strangers to the covenant of promise, without hope and without a god in the world. </a:t>
            </a:r>
          </a:p>
        </p:txBody>
      </p:sp>
      <p:sp>
        <p:nvSpPr>
          <p:cNvPr id="10" name="Rectangle 9">
            <a:extLst>
              <a:ext uri="{FF2B5EF4-FFF2-40B4-BE49-F238E27FC236}">
                <a16:creationId xmlns:a16="http://schemas.microsoft.com/office/drawing/2014/main" id="{0370AE30-E073-A63B-0169-6753D3EE1BD3}"/>
              </a:ext>
            </a:extLst>
          </p:cNvPr>
          <p:cNvSpPr/>
          <p:nvPr/>
        </p:nvSpPr>
        <p:spPr>
          <a:xfrm>
            <a:off x="179189" y="1452733"/>
            <a:ext cx="4020074" cy="217176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54492">
              <a:defRPr/>
            </a:pPr>
            <a:r>
              <a:rPr lang="en-US" sz="1455" b="1" kern="0" dirty="0">
                <a:solidFill>
                  <a:srgbClr val="484B55"/>
                </a:solidFill>
                <a:latin typeface="Gabarito" panose="020B0604020202020204" charset="0"/>
                <a:ea typeface="Aptos" panose="02110004020202020204"/>
                <a:cs typeface="Times New Roman" panose="02020603050405020304" pitchFamily="18" charset="0"/>
              </a:rPr>
              <a:t>What is the author suggesting in this excerpt about religious change among the First Nations people?</a:t>
            </a:r>
          </a:p>
          <a:p>
            <a:pPr algn="ctr" defTabSz="554492">
              <a:defRPr/>
            </a:pPr>
            <a:endParaRPr lang="en-US" sz="1455" kern="0" dirty="0">
              <a:solidFill>
                <a:srgbClr val="484B55"/>
              </a:solidFill>
              <a:latin typeface="Gabarito" panose="020B0604020202020204" charset="0"/>
              <a:ea typeface="Aptos" panose="02110004020202020204"/>
              <a:cs typeface="Times New Roman" panose="02020603050405020304" pitchFamily="18" charset="0"/>
            </a:endParaRPr>
          </a:p>
          <a:p>
            <a:pPr algn="ctr" defTabSz="554492">
              <a:defRPr/>
            </a:pPr>
            <a:r>
              <a:rPr lang="en-US" sz="1455" dirty="0">
                <a:solidFill>
                  <a:srgbClr val="484B55"/>
                </a:solidFill>
                <a:latin typeface="Gabarito" panose="020B0604020202020204" charset="0"/>
                <a:ea typeface="Aptos" panose="02110004020202020204"/>
                <a:cs typeface="Times New Roman" panose="02020603050405020304" pitchFamily="18" charset="0"/>
              </a:rPr>
              <a:t>He feels that the First Nations have been improved by Christianity and he is hopeful that they will continue to adopt Christian beliefs. This is a racist attitude – he believes his religion to be superior.</a:t>
            </a:r>
            <a:endParaRPr lang="en-GB" sz="1455" kern="0" dirty="0">
              <a:solidFill>
                <a:prstClr val="white"/>
              </a:solidFill>
              <a:latin typeface="Gabarito" panose="020B0604020202020204" charset="0"/>
            </a:endParaRPr>
          </a:p>
        </p:txBody>
      </p:sp>
      <p:sp>
        <p:nvSpPr>
          <p:cNvPr id="11" name="Rectangle 10">
            <a:extLst>
              <a:ext uri="{FF2B5EF4-FFF2-40B4-BE49-F238E27FC236}">
                <a16:creationId xmlns:a16="http://schemas.microsoft.com/office/drawing/2014/main" id="{26AFB5AE-0E4D-4055-E94F-A5A564779F29}"/>
              </a:ext>
            </a:extLst>
          </p:cNvPr>
          <p:cNvSpPr/>
          <p:nvPr/>
        </p:nvSpPr>
        <p:spPr>
          <a:xfrm>
            <a:off x="8618793" y="1354279"/>
            <a:ext cx="3429834" cy="187265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54492">
              <a:defRPr/>
            </a:pPr>
            <a:r>
              <a:rPr lang="en-US" sz="1455" b="1" kern="0" dirty="0">
                <a:solidFill>
                  <a:srgbClr val="484B55"/>
                </a:solidFill>
                <a:latin typeface="Gabarito" panose="020B0604020202020204" charset="0"/>
                <a:ea typeface="Aptos" panose="02110004020202020204"/>
                <a:cs typeface="Times New Roman" panose="02020603050405020304" pitchFamily="18" charset="0"/>
              </a:rPr>
              <a:t>What is the author suggesting the future holds for the First Nations population? </a:t>
            </a:r>
            <a:endParaRPr lang="en-GB" sz="1455" b="1" u="sng" kern="0" dirty="0">
              <a:solidFill>
                <a:srgbClr val="484B55"/>
              </a:solidFill>
              <a:latin typeface="Gabarito" panose="020B0604020202020204" charset="0"/>
              <a:ea typeface="Aptos" panose="02110004020202020204"/>
              <a:cs typeface="Times New Roman" panose="02020603050405020304" pitchFamily="18" charset="0"/>
            </a:endParaRPr>
          </a:p>
          <a:p>
            <a:pPr algn="ctr" defTabSz="554492">
              <a:defRPr/>
            </a:pPr>
            <a:endParaRPr lang="en-GB" sz="1455" dirty="0">
              <a:solidFill>
                <a:srgbClr val="484B55"/>
              </a:solidFill>
              <a:latin typeface="Gabarito" panose="020B0604020202020204" charset="0"/>
              <a:ea typeface="Aptos" panose="02110004020202020204"/>
              <a:cs typeface="Times New Roman" panose="02020603050405020304" pitchFamily="18" charset="0"/>
            </a:endParaRPr>
          </a:p>
          <a:p>
            <a:pPr algn="ctr" defTabSz="554492">
              <a:defRPr/>
            </a:pPr>
            <a:r>
              <a:rPr lang="en-GB" sz="1455" kern="0" dirty="0">
                <a:solidFill>
                  <a:srgbClr val="484B55"/>
                </a:solidFill>
                <a:latin typeface="Gabarito" panose="020B0604020202020204" charset="0"/>
                <a:ea typeface="Aptos" panose="02110004020202020204"/>
                <a:cs typeface="Times New Roman" panose="02020603050405020304" pitchFamily="18" charset="0"/>
              </a:rPr>
              <a:t>He is optimistic about</a:t>
            </a:r>
            <a:r>
              <a:rPr lang="en-GB" sz="1455" dirty="0">
                <a:solidFill>
                  <a:srgbClr val="484B55"/>
                </a:solidFill>
                <a:latin typeface="Gabarito" panose="020B0604020202020204" charset="0"/>
                <a:ea typeface="Aptos" panose="02110004020202020204"/>
                <a:cs typeface="Times New Roman" panose="02020603050405020304" pitchFamily="18" charset="0"/>
              </a:rPr>
              <a:t> the future for the First Nations, but only if they continue to obey Christianity and European ways of life. </a:t>
            </a:r>
            <a:endParaRPr lang="en-GB" sz="1455" kern="0" dirty="0">
              <a:solidFill>
                <a:prstClr val="white"/>
              </a:solidFill>
              <a:latin typeface="Gabarito" panose="020B0604020202020204" charset="0"/>
            </a:endParaRPr>
          </a:p>
        </p:txBody>
      </p:sp>
      <p:sp>
        <p:nvSpPr>
          <p:cNvPr id="12" name="Rectangle 11">
            <a:extLst>
              <a:ext uri="{FF2B5EF4-FFF2-40B4-BE49-F238E27FC236}">
                <a16:creationId xmlns:a16="http://schemas.microsoft.com/office/drawing/2014/main" id="{8CB46F52-3F6D-AE43-9E78-D7BE18A8CB15}"/>
              </a:ext>
            </a:extLst>
          </p:cNvPr>
          <p:cNvSpPr/>
          <p:nvPr/>
        </p:nvSpPr>
        <p:spPr>
          <a:xfrm>
            <a:off x="8670268" y="3722873"/>
            <a:ext cx="3429834" cy="225894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54492">
              <a:defRPr/>
            </a:pPr>
            <a:r>
              <a:rPr lang="en-US" sz="1455" b="1" kern="0" dirty="0">
                <a:solidFill>
                  <a:srgbClr val="484B55"/>
                </a:solidFill>
                <a:latin typeface="Gabarito" panose="020B0604020202020204" charset="0"/>
                <a:ea typeface="Aptos" panose="02110004020202020204"/>
                <a:cs typeface="Times New Roman" panose="02020603050405020304" pitchFamily="18" charset="0"/>
              </a:rPr>
              <a:t>Overall viewpoint:</a:t>
            </a:r>
          </a:p>
          <a:p>
            <a:pPr algn="ctr" defTabSz="554492">
              <a:defRPr/>
            </a:pPr>
            <a:r>
              <a:rPr lang="en-US" sz="1455" b="1" kern="0" dirty="0">
                <a:solidFill>
                  <a:srgbClr val="484B55"/>
                </a:solidFill>
                <a:latin typeface="Gabarito" panose="020B0604020202020204" charset="0"/>
                <a:ea typeface="Aptos" panose="02110004020202020204"/>
                <a:cs typeface="Times New Roman" panose="02020603050405020304" pitchFamily="18" charset="0"/>
              </a:rPr>
              <a:t>Is the author positive or negative about the First Nations population in Canada? Why might this be?</a:t>
            </a:r>
          </a:p>
          <a:p>
            <a:pPr algn="ctr" defTabSz="554492">
              <a:defRPr/>
            </a:pPr>
            <a:endParaRPr lang="en-US" sz="1455" dirty="0">
              <a:solidFill>
                <a:srgbClr val="484B55"/>
              </a:solidFill>
              <a:latin typeface="Gabarito" panose="020B0604020202020204" charset="0"/>
              <a:ea typeface="Aptos" panose="02110004020202020204"/>
              <a:cs typeface="Times New Roman" panose="02020603050405020304" pitchFamily="18" charset="0"/>
            </a:endParaRPr>
          </a:p>
          <a:p>
            <a:pPr algn="ctr" defTabSz="554492">
              <a:defRPr/>
            </a:pPr>
            <a:r>
              <a:rPr lang="en-US" sz="1455" kern="0" dirty="0">
                <a:solidFill>
                  <a:srgbClr val="484B55"/>
                </a:solidFill>
                <a:latin typeface="Gabarito" panose="020B0604020202020204" charset="0"/>
                <a:ea typeface="Aptos" panose="02110004020202020204"/>
                <a:cs typeface="Times New Roman" panose="02020603050405020304" pitchFamily="18" charset="0"/>
              </a:rPr>
              <a:t>He holds racist attitudes towards First Nations ways of life, but he believes that things are improving as they become more European in outlook.</a:t>
            </a:r>
          </a:p>
        </p:txBody>
      </p:sp>
      <p:sp>
        <p:nvSpPr>
          <p:cNvPr id="13" name="TextBox 12">
            <a:extLst>
              <a:ext uri="{FF2B5EF4-FFF2-40B4-BE49-F238E27FC236}">
                <a16:creationId xmlns:a16="http://schemas.microsoft.com/office/drawing/2014/main" id="{77358DDC-ABEC-7E39-C4BC-7A484E729F9A}"/>
              </a:ext>
            </a:extLst>
          </p:cNvPr>
          <p:cNvSpPr txBox="1"/>
          <p:nvPr/>
        </p:nvSpPr>
        <p:spPr>
          <a:xfrm>
            <a:off x="318360" y="6076834"/>
            <a:ext cx="11773846" cy="682751"/>
          </a:xfrm>
          <a:prstGeom prst="rect">
            <a:avLst/>
          </a:prstGeom>
          <a:noFill/>
        </p:spPr>
        <p:txBody>
          <a:bodyPr wrap="square">
            <a:spAutoFit/>
          </a:bodyPr>
          <a:lstStyle/>
          <a:p>
            <a:pPr defTabSz="554492">
              <a:lnSpc>
                <a:spcPct val="107000"/>
              </a:lnSpc>
              <a:spcAft>
                <a:spcPts val="485"/>
              </a:spcAft>
              <a:defRPr/>
            </a:pPr>
            <a:r>
              <a:rPr lang="en-GB" sz="1092" b="1" u="sng" kern="0" dirty="0">
                <a:solidFill>
                  <a:srgbClr val="C00000"/>
                </a:solidFill>
                <a:latin typeface="Gabarito" panose="020B0604020202020204" charset="0"/>
                <a:ea typeface="Aptos" panose="02110004020202020204"/>
                <a:cs typeface="Times New Roman" panose="02020603050405020304" pitchFamily="18" charset="0"/>
              </a:rPr>
              <a:t>Terms/Words:</a:t>
            </a:r>
            <a:endParaRPr lang="en-GB" sz="1092" kern="0" dirty="0">
              <a:solidFill>
                <a:sysClr val="windowText" lastClr="000000"/>
              </a:solidFill>
              <a:latin typeface="Gabarito" panose="020B0604020202020204" charset="0"/>
              <a:ea typeface="Aptos" panose="02110004020202020204"/>
              <a:cs typeface="Times New Roman" panose="02020603050405020304" pitchFamily="18" charset="0"/>
            </a:endParaRPr>
          </a:p>
          <a:p>
            <a:pPr defTabSz="554492">
              <a:lnSpc>
                <a:spcPct val="107000"/>
              </a:lnSpc>
              <a:spcAft>
                <a:spcPts val="485"/>
              </a:spcAft>
              <a:defRPr/>
            </a:pPr>
            <a:r>
              <a:rPr lang="en-GB" sz="1092" b="1" kern="0" dirty="0">
                <a:solidFill>
                  <a:sysClr val="windowText" lastClr="000000"/>
                </a:solidFill>
                <a:latin typeface="Gabarito" panose="020B0604020202020204" charset="0"/>
                <a:ea typeface="Aptos" panose="02110004020202020204"/>
                <a:cs typeface="Times New Roman" panose="02020603050405020304" pitchFamily="18" charset="0"/>
              </a:rPr>
              <a:t>Unprofitable</a:t>
            </a:r>
            <a:r>
              <a:rPr lang="en-GB" sz="1092" kern="0" dirty="0">
                <a:solidFill>
                  <a:sysClr val="windowText" lastClr="000000"/>
                </a:solidFill>
                <a:latin typeface="Gabarito" panose="020B0604020202020204" charset="0"/>
                <a:ea typeface="Aptos" panose="02110004020202020204"/>
                <a:cs typeface="Times New Roman" panose="02020603050405020304" pitchFamily="18" charset="0"/>
              </a:rPr>
              <a:t>= does not make money. </a:t>
            </a:r>
            <a:r>
              <a:rPr lang="en-GB" sz="1092" b="1" kern="0" dirty="0">
                <a:solidFill>
                  <a:sysClr val="windowText" lastClr="000000"/>
                </a:solidFill>
                <a:latin typeface="Gabarito" panose="020B0604020202020204" charset="0"/>
                <a:ea typeface="Aptos" panose="02110004020202020204"/>
                <a:cs typeface="Times New Roman" panose="02020603050405020304" pitchFamily="18" charset="0"/>
              </a:rPr>
              <a:t>Cultivate</a:t>
            </a:r>
            <a:r>
              <a:rPr lang="en-GB" sz="1092" kern="0" dirty="0">
                <a:solidFill>
                  <a:sysClr val="windowText" lastClr="000000"/>
                </a:solidFill>
                <a:latin typeface="Gabarito" panose="020B0604020202020204" charset="0"/>
                <a:ea typeface="Aptos" panose="02110004020202020204"/>
                <a:cs typeface="Times New Roman" panose="02020603050405020304" pitchFamily="18" charset="0"/>
              </a:rPr>
              <a:t>= prepare and use lands for crop production. </a:t>
            </a:r>
            <a:r>
              <a:rPr lang="en-GB" sz="1092" b="1" kern="0" dirty="0">
                <a:solidFill>
                  <a:sysClr val="windowText" lastClr="000000"/>
                </a:solidFill>
                <a:latin typeface="Gabarito" panose="020B0604020202020204" charset="0"/>
                <a:ea typeface="Aptos" panose="02110004020202020204"/>
                <a:cs typeface="Times New Roman" panose="02020603050405020304" pitchFamily="18" charset="0"/>
              </a:rPr>
              <a:t>Midst</a:t>
            </a:r>
            <a:r>
              <a:rPr lang="en-GB" sz="1092" kern="0" dirty="0">
                <a:solidFill>
                  <a:sysClr val="windowText" lastClr="000000"/>
                </a:solidFill>
                <a:latin typeface="Gabarito" panose="020B0604020202020204" charset="0"/>
                <a:ea typeface="Aptos" panose="02110004020202020204"/>
                <a:cs typeface="Times New Roman" panose="02020603050405020304" pitchFamily="18" charset="0"/>
              </a:rPr>
              <a:t>= in the middle of. </a:t>
            </a:r>
            <a:r>
              <a:rPr lang="en-GB" sz="1092" b="1" kern="0" dirty="0">
                <a:solidFill>
                  <a:sysClr val="windowText" lastClr="000000"/>
                </a:solidFill>
                <a:latin typeface="Gabarito" panose="020B0604020202020204" charset="0"/>
                <a:ea typeface="Aptos" panose="02110004020202020204"/>
                <a:cs typeface="Times New Roman" panose="02020603050405020304" pitchFamily="18" charset="0"/>
              </a:rPr>
              <a:t>Commonwealth of Israel</a:t>
            </a:r>
            <a:r>
              <a:rPr lang="en-GB" sz="1092" kern="0" dirty="0">
                <a:solidFill>
                  <a:sysClr val="windowText" lastClr="000000"/>
                </a:solidFill>
                <a:latin typeface="Gabarito" panose="020B0604020202020204" charset="0"/>
                <a:ea typeface="Aptos" panose="02110004020202020204"/>
                <a:cs typeface="Times New Roman" panose="02020603050405020304" pitchFamily="18" charset="0"/>
              </a:rPr>
              <a:t>= Christians</a:t>
            </a:r>
            <a:r>
              <a:rPr lang="en-GB" sz="1092" b="1" kern="0" dirty="0">
                <a:solidFill>
                  <a:sysClr val="windowText" lastClr="000000"/>
                </a:solidFill>
                <a:latin typeface="Gabarito" panose="020B0604020202020204" charset="0"/>
                <a:ea typeface="Aptos" panose="02110004020202020204"/>
                <a:cs typeface="Times New Roman" panose="02020603050405020304" pitchFamily="18" charset="0"/>
              </a:rPr>
              <a:t>. Covenant of promise= </a:t>
            </a:r>
            <a:r>
              <a:rPr lang="en-GB" sz="1092" kern="0" dirty="0">
                <a:solidFill>
                  <a:sysClr val="windowText" lastClr="000000"/>
                </a:solidFill>
                <a:latin typeface="Gabarito" panose="020B0604020202020204" charset="0"/>
                <a:ea typeface="Aptos" panose="02110004020202020204"/>
                <a:cs typeface="Times New Roman" panose="02020603050405020304" pitchFamily="18" charset="0"/>
              </a:rPr>
              <a:t>promise of God’s protection given to believers.</a:t>
            </a:r>
          </a:p>
        </p:txBody>
      </p:sp>
    </p:spTree>
    <p:extLst>
      <p:ext uri="{BB962C8B-B14F-4D97-AF65-F5344CB8AC3E}">
        <p14:creationId xmlns:p14="http://schemas.microsoft.com/office/powerpoint/2010/main" val="2116334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B906D-1597-BEE5-7ABA-654398E4E5EE}"/>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BBD6BCFA-1131-FBE3-9F35-09C449817895}"/>
              </a:ext>
            </a:extLst>
          </p:cNvPr>
          <p:cNvSpPr>
            <a:spLocks noGrp="1"/>
          </p:cNvSpPr>
          <p:nvPr>
            <p:ph type="body" sz="quarter" idx="12"/>
          </p:nvPr>
        </p:nvSpPr>
        <p:spPr>
          <a:xfrm>
            <a:off x="1290394" y="1767902"/>
            <a:ext cx="9333965" cy="4017693"/>
          </a:xfrm>
        </p:spPr>
        <p:txBody>
          <a:bodyPr>
            <a:normAutofit fontScale="70000" lnSpcReduction="20000"/>
          </a:bodyPr>
          <a:lstStyle/>
          <a:p>
            <a:r>
              <a:rPr lang="en-US" b="1" i="1" dirty="0"/>
              <a:t>Excerpt from David Kennedy’s </a:t>
            </a:r>
            <a:r>
              <a:rPr lang="en-US" b="1" i="1" dirty="0" err="1"/>
              <a:t>Kennedy’s</a:t>
            </a:r>
            <a:r>
              <a:rPr lang="en-US" b="1" i="1" dirty="0"/>
              <a:t> Colonial Travel: A Narrative of a Four Years’ Tour Through Australia, New Zealand, Canada, &amp;c</a:t>
            </a:r>
          </a:p>
          <a:p>
            <a:endParaRPr lang="en-US" dirty="0"/>
          </a:p>
          <a:p>
            <a:r>
              <a:rPr lang="en-US" dirty="0"/>
              <a:t>Published in 1876, this account describes the experiences of David Kennedy Jr (1849-85) as he toured the world with his musician father and family choir between 1872 and 1876, performing 'The Songs of Scotland'. Kennedy travelled extensively through Australia, New Zealand, and Canada, and over a three-year period wrote articles recording his impressions for publication in Edinburgh newspapers. Kennedy describes places and events, depicting entertainments and pastimes, education and worship, Indigenous traditions, and the daily life of settler Scots, spotlighting individuals such as innkeepers, stage-coach drivers, </a:t>
            </a:r>
            <a:r>
              <a:rPr lang="en-US" dirty="0" err="1"/>
              <a:t>travellers</a:t>
            </a:r>
            <a:r>
              <a:rPr lang="en-US" dirty="0"/>
              <a:t>, and miners. In his depiction of impressions of Māori, what is perhaps most striking is Kennedy’s attempt to build parallels between Māori and Scottish communities, constructed on grounds of patriotism, cultural wealth and tradition, and social </a:t>
            </a:r>
            <a:r>
              <a:rPr lang="en-US" dirty="0" err="1"/>
              <a:t>organisation</a:t>
            </a:r>
            <a:r>
              <a:rPr lang="en-US" dirty="0"/>
              <a:t>, while also building historical parallels between the settler-Māori conflict and the Scottish Wars of Independence. </a:t>
            </a:r>
          </a:p>
          <a:p>
            <a:endParaRPr lang="en-GB" dirty="0"/>
          </a:p>
        </p:txBody>
      </p:sp>
      <p:sp>
        <p:nvSpPr>
          <p:cNvPr id="8" name="Text Placeholder 7">
            <a:extLst>
              <a:ext uri="{FF2B5EF4-FFF2-40B4-BE49-F238E27FC236}">
                <a16:creationId xmlns:a16="http://schemas.microsoft.com/office/drawing/2014/main" id="{BB90F310-17C0-8BBE-C1D8-45EB67D4E5BD}"/>
              </a:ext>
            </a:extLst>
          </p:cNvPr>
          <p:cNvSpPr>
            <a:spLocks noGrp="1"/>
          </p:cNvSpPr>
          <p:nvPr>
            <p:ph type="body" sz="quarter" idx="13"/>
          </p:nvPr>
        </p:nvSpPr>
        <p:spPr>
          <a:xfrm>
            <a:off x="1290394" y="865661"/>
            <a:ext cx="9333965" cy="600700"/>
          </a:xfrm>
        </p:spPr>
        <p:txBody>
          <a:bodyPr/>
          <a:lstStyle/>
          <a:p>
            <a:r>
              <a:rPr lang="en-GB" dirty="0"/>
              <a:t>Provenance of the New Zealand Source</a:t>
            </a:r>
          </a:p>
        </p:txBody>
      </p:sp>
    </p:spTree>
    <p:extLst>
      <p:ext uri="{BB962C8B-B14F-4D97-AF65-F5344CB8AC3E}">
        <p14:creationId xmlns:p14="http://schemas.microsoft.com/office/powerpoint/2010/main" val="3525226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5CE6A-4F37-FDA7-EA2B-3F5AE861D8CD}"/>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08BC1386-9AB2-EB4E-C417-0044DE72A03D}"/>
              </a:ext>
            </a:extLst>
          </p:cNvPr>
          <p:cNvSpPr>
            <a:spLocks noGrp="1"/>
          </p:cNvSpPr>
          <p:nvPr>
            <p:ph type="body" sz="quarter" idx="12"/>
          </p:nvPr>
        </p:nvSpPr>
        <p:spPr>
          <a:xfrm>
            <a:off x="1290394" y="1767902"/>
            <a:ext cx="9333965" cy="4017693"/>
          </a:xfrm>
        </p:spPr>
        <p:txBody>
          <a:bodyPr/>
          <a:lstStyle/>
          <a:p>
            <a:r>
              <a:rPr lang="en-US" sz="1698" b="1" i="1" dirty="0"/>
              <a:t>Chapter 6: ‘Indians, &amp;c’, from Robert MacDougall’s ‘Ceann-</a:t>
            </a:r>
            <a:r>
              <a:rPr lang="en-US" sz="1698" b="1" i="1" dirty="0" err="1"/>
              <a:t>iùil</a:t>
            </a:r>
            <a:r>
              <a:rPr lang="en-US" sz="1698" b="1" i="1" dirty="0"/>
              <a:t> an </a:t>
            </a:r>
            <a:r>
              <a:rPr lang="en-US" sz="1698" b="1" i="1" dirty="0" err="1"/>
              <a:t>fhir-imrich</a:t>
            </a:r>
            <a:r>
              <a:rPr lang="en-US" sz="1698" b="1" i="1" dirty="0"/>
              <a:t> do </a:t>
            </a:r>
            <a:r>
              <a:rPr lang="en-US" sz="1698" b="1" i="1" dirty="0" err="1"/>
              <a:t>dh'America</a:t>
            </a:r>
            <a:r>
              <a:rPr lang="en-US" sz="1698" b="1" i="1" dirty="0"/>
              <a:t> mu-</a:t>
            </a:r>
            <a:r>
              <a:rPr lang="en-US" sz="1698" b="1" i="1" dirty="0" err="1"/>
              <a:t>thuath</a:t>
            </a:r>
            <a:r>
              <a:rPr lang="en-US" sz="1698" b="1" i="1" dirty="0"/>
              <a:t>’; or ‘The Emigrant’s Guide to North America’. </a:t>
            </a:r>
          </a:p>
          <a:p>
            <a:endParaRPr lang="en-US" sz="1698" dirty="0"/>
          </a:p>
          <a:p>
            <a:r>
              <a:rPr lang="en-US" sz="1698" dirty="0"/>
              <a:t>Originally published in Gaelic in 1841 by Scottish colonist and explorer Robert MacDougall, the book was meant to dispel </a:t>
            </a:r>
            <a:r>
              <a:rPr lang="en-US" sz="1698" dirty="0" err="1"/>
              <a:t>rumours</a:t>
            </a:r>
            <a:r>
              <a:rPr lang="en-US" sz="1698" dirty="0"/>
              <a:t> and inaccuracies about the colonies. It was published in the aftermath of violent popular uprisings across the Canadian colonies in the late 1830s and at a time of growing Scottish emigration to Upper Canada (which would become Ontario, the most populated province in Canada). Chapter 6, as the title suggests, is </a:t>
            </a:r>
            <a:r>
              <a:rPr lang="en-US" sz="1698" dirty="0" err="1"/>
              <a:t>focussed</a:t>
            </a:r>
            <a:r>
              <a:rPr lang="en-US" sz="1698" dirty="0"/>
              <a:t> on examining and understanding the appearance, customs, and practices of the First Nations populations in the region from his perspective. This version was translated by Elizabeth Thompson and published by Natural Heritage/Natural History Inc. in Toronto in 1998.</a:t>
            </a:r>
          </a:p>
          <a:p>
            <a:endParaRPr lang="en-GB" sz="1698" dirty="0"/>
          </a:p>
        </p:txBody>
      </p:sp>
      <p:sp>
        <p:nvSpPr>
          <p:cNvPr id="8" name="Text Placeholder 7">
            <a:extLst>
              <a:ext uri="{FF2B5EF4-FFF2-40B4-BE49-F238E27FC236}">
                <a16:creationId xmlns:a16="http://schemas.microsoft.com/office/drawing/2014/main" id="{0C848D58-21A8-EF78-DB75-7DAD19578278}"/>
              </a:ext>
            </a:extLst>
          </p:cNvPr>
          <p:cNvSpPr>
            <a:spLocks noGrp="1"/>
          </p:cNvSpPr>
          <p:nvPr>
            <p:ph type="body" sz="quarter" idx="13"/>
          </p:nvPr>
        </p:nvSpPr>
        <p:spPr>
          <a:xfrm>
            <a:off x="1429018" y="702743"/>
            <a:ext cx="9333965" cy="600700"/>
          </a:xfrm>
        </p:spPr>
        <p:txBody>
          <a:bodyPr/>
          <a:lstStyle/>
          <a:p>
            <a:r>
              <a:rPr lang="en-GB" dirty="0"/>
              <a:t>Provenance of the Canada Source</a:t>
            </a:r>
          </a:p>
        </p:txBody>
      </p:sp>
    </p:spTree>
    <p:extLst>
      <p:ext uri="{BB962C8B-B14F-4D97-AF65-F5344CB8AC3E}">
        <p14:creationId xmlns:p14="http://schemas.microsoft.com/office/powerpoint/2010/main" val="2957474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3D94BBF-10CC-558D-BFEC-B4F8C9203FEC}"/>
              </a:ext>
            </a:extLst>
          </p:cNvPr>
          <p:cNvSpPr>
            <a:spLocks noGrp="1"/>
          </p:cNvSpPr>
          <p:nvPr>
            <p:ph type="body" sz="quarter" idx="13"/>
          </p:nvPr>
        </p:nvSpPr>
        <p:spPr>
          <a:xfrm>
            <a:off x="273824" y="333081"/>
            <a:ext cx="6931162" cy="919290"/>
          </a:xfrm>
        </p:spPr>
        <p:txBody>
          <a:bodyPr/>
          <a:lstStyle/>
          <a:p>
            <a:r>
              <a:rPr lang="en-GB" dirty="0"/>
              <a:t>Possible Answers New Zealand Source</a:t>
            </a:r>
          </a:p>
        </p:txBody>
      </p:sp>
      <p:sp>
        <p:nvSpPr>
          <p:cNvPr id="8" name="Title 1">
            <a:extLst>
              <a:ext uri="{FF2B5EF4-FFF2-40B4-BE49-F238E27FC236}">
                <a16:creationId xmlns:a16="http://schemas.microsoft.com/office/drawing/2014/main" id="{1890E15E-F454-E793-DE50-C23C1AF2A8AA}"/>
              </a:ext>
            </a:extLst>
          </p:cNvPr>
          <p:cNvSpPr txBox="1">
            <a:spLocks/>
          </p:cNvSpPr>
          <p:nvPr/>
        </p:nvSpPr>
        <p:spPr>
          <a:xfrm>
            <a:off x="412447" y="2643468"/>
            <a:ext cx="3696620" cy="3797224"/>
          </a:xfrm>
          <a:prstGeom prst="rect">
            <a:avLst/>
          </a:prstGeom>
        </p:spPr>
        <p:txBody>
          <a:bodyPr anchor="b">
            <a:noAutofit/>
          </a:bodyPr>
          <a:lstStyle>
            <a:lvl1pPr>
              <a:defRPr sz="4400">
                <a:solidFill>
                  <a:srgbClr val="555464"/>
                </a:solidFill>
                <a:latin typeface="Arsenica Antiqua DemiBold" pitchFamily="2" charset="0"/>
                <a:ea typeface="+mj-ea"/>
                <a:cs typeface="+mj-cs"/>
              </a:defRPr>
            </a:lvl1pPr>
          </a:lstStyle>
          <a:p>
            <a:r>
              <a:rPr lang="en-GB" sz="1940" b="1" u="sng" dirty="0">
                <a:solidFill>
                  <a:schemeClr val="tx1"/>
                </a:solidFill>
              </a:rPr>
              <a:t>Source information:</a:t>
            </a:r>
            <a:br>
              <a:rPr lang="en-GB" sz="1940" dirty="0">
                <a:solidFill>
                  <a:schemeClr val="tx1"/>
                </a:solidFill>
              </a:rPr>
            </a:br>
            <a:br>
              <a:rPr lang="en-GB" sz="1940" dirty="0">
                <a:solidFill>
                  <a:schemeClr val="tx1"/>
                </a:solidFill>
              </a:rPr>
            </a:br>
            <a:r>
              <a:rPr lang="en-GB" sz="1940" b="1" dirty="0">
                <a:solidFill>
                  <a:schemeClr val="tx1"/>
                </a:solidFill>
              </a:rPr>
              <a:t>Date </a:t>
            </a:r>
            <a:r>
              <a:rPr lang="en-GB" sz="1940" dirty="0">
                <a:solidFill>
                  <a:schemeClr val="tx1"/>
                </a:solidFill>
              </a:rPr>
              <a:t>– between 1872-76</a:t>
            </a:r>
          </a:p>
          <a:p>
            <a:br>
              <a:rPr lang="en-GB" sz="1940" dirty="0">
                <a:solidFill>
                  <a:schemeClr val="tx1"/>
                </a:solidFill>
              </a:rPr>
            </a:br>
            <a:r>
              <a:rPr lang="en-GB" sz="1940" b="1" dirty="0">
                <a:solidFill>
                  <a:schemeClr val="tx1"/>
                </a:solidFill>
              </a:rPr>
              <a:t>Author </a:t>
            </a:r>
            <a:r>
              <a:rPr lang="en-GB" sz="1940" dirty="0">
                <a:solidFill>
                  <a:schemeClr val="tx1"/>
                </a:solidFill>
              </a:rPr>
              <a:t>- David Kennedy Jr. (from Perthshire)</a:t>
            </a:r>
          </a:p>
          <a:p>
            <a:br>
              <a:rPr lang="en-GB" sz="1940" dirty="0">
                <a:solidFill>
                  <a:schemeClr val="tx1"/>
                </a:solidFill>
              </a:rPr>
            </a:br>
            <a:r>
              <a:rPr lang="en-GB" sz="1940" b="1" dirty="0">
                <a:solidFill>
                  <a:schemeClr val="tx1"/>
                </a:solidFill>
              </a:rPr>
              <a:t>Type </a:t>
            </a:r>
            <a:r>
              <a:rPr lang="en-GB" sz="1940" dirty="0">
                <a:solidFill>
                  <a:schemeClr val="tx1"/>
                </a:solidFill>
              </a:rPr>
              <a:t>- article for publication in Edinburgh newspapers</a:t>
            </a:r>
            <a:br>
              <a:rPr lang="en-GB" sz="1940" dirty="0">
                <a:solidFill>
                  <a:schemeClr val="tx1"/>
                </a:solidFill>
              </a:rPr>
            </a:br>
            <a:br>
              <a:rPr lang="en-GB" sz="1940" dirty="0">
                <a:solidFill>
                  <a:schemeClr val="tx1"/>
                </a:solidFill>
              </a:rPr>
            </a:br>
            <a:r>
              <a:rPr lang="en-GB" sz="1940" b="1" dirty="0">
                <a:solidFill>
                  <a:schemeClr val="tx1"/>
                </a:solidFill>
              </a:rPr>
              <a:t>Purpose </a:t>
            </a:r>
            <a:r>
              <a:rPr lang="en-GB" sz="1940" dirty="0">
                <a:solidFill>
                  <a:schemeClr val="tx1"/>
                </a:solidFill>
              </a:rPr>
              <a:t>- to inform/entertain the people of Scotland with accounts of his encounters with the Indigenous populations of the lands he visited. </a:t>
            </a:r>
            <a:br>
              <a:rPr lang="en-GB" sz="1940" dirty="0">
                <a:solidFill>
                  <a:schemeClr val="tx1"/>
                </a:solidFill>
              </a:rPr>
            </a:br>
            <a:endParaRPr lang="en-GB" sz="1940" dirty="0">
              <a:solidFill>
                <a:schemeClr val="tx1"/>
              </a:solidFill>
            </a:endParaRPr>
          </a:p>
        </p:txBody>
      </p:sp>
      <p:sp>
        <p:nvSpPr>
          <p:cNvPr id="10" name="TextBox 9">
            <a:extLst>
              <a:ext uri="{FF2B5EF4-FFF2-40B4-BE49-F238E27FC236}">
                <a16:creationId xmlns:a16="http://schemas.microsoft.com/office/drawing/2014/main" id="{17EFA9A4-231C-5ECD-D1AA-D75A7CE486A1}"/>
              </a:ext>
            </a:extLst>
          </p:cNvPr>
          <p:cNvSpPr txBox="1"/>
          <p:nvPr/>
        </p:nvSpPr>
        <p:spPr>
          <a:xfrm>
            <a:off x="4848391" y="1580690"/>
            <a:ext cx="6838747" cy="5056834"/>
          </a:xfrm>
          <a:prstGeom prst="rect">
            <a:avLst/>
          </a:prstGeom>
          <a:solidFill>
            <a:schemeClr val="bg1"/>
          </a:solidFill>
        </p:spPr>
        <p:txBody>
          <a:bodyPr wrap="square">
            <a:spAutoFit/>
          </a:bodyPr>
          <a:lstStyle/>
          <a:p>
            <a:r>
              <a:rPr lang="en-US" sz="1698" dirty="0">
                <a:latin typeface="Gabarito" panose="020B0604020202020204" charset="0"/>
              </a:rPr>
              <a:t>Excerpt from David Kennedy’s </a:t>
            </a:r>
            <a:r>
              <a:rPr lang="en-US" sz="1698" i="1" dirty="0" err="1">
                <a:latin typeface="Gabarito" panose="020B0604020202020204" charset="0"/>
              </a:rPr>
              <a:t>Kennedy’s</a:t>
            </a:r>
            <a:r>
              <a:rPr lang="en-US" sz="1698" i="1" dirty="0">
                <a:latin typeface="Gabarito" panose="020B0604020202020204" charset="0"/>
              </a:rPr>
              <a:t> Colonial Travel: A Narrative of a Four Years’ Tour Through Australia, New Zealand, Canada, &amp;c</a:t>
            </a:r>
          </a:p>
          <a:p>
            <a:endParaRPr lang="en-US" sz="1698" dirty="0">
              <a:latin typeface="Gabarito" panose="020B0604020202020204" charset="0"/>
            </a:endParaRPr>
          </a:p>
          <a:p>
            <a:r>
              <a:rPr lang="en-US" sz="1698" dirty="0">
                <a:latin typeface="Gabarito" panose="020B0604020202020204" charset="0"/>
              </a:rPr>
              <a:t>Published in 1876, this account describes the experiences of David Kennedy Jr (1849-85) as he toured the world with his musician father and family choir between 1872 and 1876, performing 'The Songs of Scotland'. Kennedy travelled extensively through Australia, New Zealand, and Canada, and over a three-year period wrote articles recording his impressions </a:t>
            </a:r>
            <a:r>
              <a:rPr lang="en-US" sz="1698" dirty="0">
                <a:highlight>
                  <a:srgbClr val="FFFF00"/>
                </a:highlight>
                <a:latin typeface="Gabarito" panose="020B0604020202020204" charset="0"/>
              </a:rPr>
              <a:t>for publication in Edinburgh newspapers</a:t>
            </a:r>
            <a:r>
              <a:rPr lang="en-US" sz="1698" dirty="0">
                <a:latin typeface="Gabarito" panose="020B0604020202020204" charset="0"/>
              </a:rPr>
              <a:t>. Kennedy describes places and events, depicting entertainments and pastimes, education and worship, Indigenous traditions, and the daily life of settler Scots, spotlighting individuals such as innkeepers, stage-coach drivers, </a:t>
            </a:r>
            <a:r>
              <a:rPr lang="en-US" sz="1698" dirty="0" err="1">
                <a:latin typeface="Gabarito" panose="020B0604020202020204" charset="0"/>
              </a:rPr>
              <a:t>travellers</a:t>
            </a:r>
            <a:r>
              <a:rPr lang="en-US" sz="1698" dirty="0">
                <a:latin typeface="Gabarito" panose="020B0604020202020204" charset="0"/>
              </a:rPr>
              <a:t>, and miners</a:t>
            </a:r>
            <a:r>
              <a:rPr lang="en-US" sz="1698" dirty="0">
                <a:highlight>
                  <a:srgbClr val="FFFF00"/>
                </a:highlight>
                <a:latin typeface="Gabarito" panose="020B0604020202020204" charset="0"/>
              </a:rPr>
              <a:t>. In his depiction of impressions of Māori, what is perhaps most striking is Kennedy’s attempt to build parallels between Māori and Scottish communities</a:t>
            </a:r>
            <a:r>
              <a:rPr lang="en-US" sz="1698" dirty="0">
                <a:latin typeface="Gabarito" panose="020B0604020202020204" charset="0"/>
              </a:rPr>
              <a:t>, constructed on grounds of patriotism, cultural wealth and tradition, and social </a:t>
            </a:r>
            <a:r>
              <a:rPr lang="en-US" sz="1698" dirty="0" err="1">
                <a:latin typeface="Gabarito" panose="020B0604020202020204" charset="0"/>
              </a:rPr>
              <a:t>organisation</a:t>
            </a:r>
            <a:r>
              <a:rPr lang="en-US" sz="1698" dirty="0">
                <a:latin typeface="Gabarito" panose="020B0604020202020204" charset="0"/>
              </a:rPr>
              <a:t>, while also building historical parallels between the settler-Māori conflict and the Scottish Wars of Independence. </a:t>
            </a:r>
          </a:p>
        </p:txBody>
      </p:sp>
    </p:spTree>
    <p:extLst>
      <p:ext uri="{BB962C8B-B14F-4D97-AF65-F5344CB8AC3E}">
        <p14:creationId xmlns:p14="http://schemas.microsoft.com/office/powerpoint/2010/main" val="31943334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759DA-CC61-58D1-7FDB-A6F065B70C4C}"/>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043918A1-A5CA-C120-B804-43063F41593B}"/>
              </a:ext>
            </a:extLst>
          </p:cNvPr>
          <p:cNvSpPr>
            <a:spLocks noGrp="1"/>
          </p:cNvSpPr>
          <p:nvPr>
            <p:ph type="body" sz="quarter" idx="13"/>
          </p:nvPr>
        </p:nvSpPr>
        <p:spPr>
          <a:xfrm>
            <a:off x="6003585" y="1763090"/>
            <a:ext cx="5683553" cy="4160492"/>
          </a:xfrm>
          <a:solidFill>
            <a:schemeClr val="bg1"/>
          </a:solidFill>
        </p:spPr>
        <p:txBody>
          <a:bodyPr>
            <a:normAutofit lnSpcReduction="10000"/>
          </a:bodyPr>
          <a:lstStyle/>
          <a:p>
            <a:endParaRPr lang="en-US" sz="1698" b="1" dirty="0">
              <a:latin typeface="Gabarito" panose="020B0604020202020204" charset="0"/>
            </a:endParaRPr>
          </a:p>
          <a:p>
            <a:r>
              <a:rPr lang="en-US" sz="1698" b="1" dirty="0">
                <a:latin typeface="Gabarito" panose="020B0604020202020204" charset="0"/>
              </a:rPr>
              <a:t>Chapter 6: ‘Indians, &amp;c’, from Robert MacDougall’s </a:t>
            </a:r>
            <a:r>
              <a:rPr lang="en-US" sz="1698" b="1" i="1" dirty="0">
                <a:latin typeface="Gabarito" panose="020B0604020202020204" charset="0"/>
              </a:rPr>
              <a:t>Ceann-</a:t>
            </a:r>
            <a:r>
              <a:rPr lang="en-US" sz="1698" b="1" i="1" dirty="0" err="1">
                <a:latin typeface="Gabarito" panose="020B0604020202020204" charset="0"/>
              </a:rPr>
              <a:t>iùil</a:t>
            </a:r>
            <a:r>
              <a:rPr lang="en-US" sz="1698" b="1" i="1" dirty="0">
                <a:latin typeface="Gabarito" panose="020B0604020202020204" charset="0"/>
              </a:rPr>
              <a:t> an </a:t>
            </a:r>
            <a:r>
              <a:rPr lang="en-US" sz="1698" b="1" i="1" dirty="0" err="1">
                <a:latin typeface="Gabarito" panose="020B0604020202020204" charset="0"/>
              </a:rPr>
              <a:t>fhir-imrich</a:t>
            </a:r>
            <a:r>
              <a:rPr lang="en-US" sz="1698" b="1" i="1" dirty="0">
                <a:latin typeface="Gabarito" panose="020B0604020202020204" charset="0"/>
              </a:rPr>
              <a:t> do </a:t>
            </a:r>
            <a:r>
              <a:rPr lang="en-US" sz="1698" b="1" i="1" dirty="0" err="1">
                <a:latin typeface="Gabarito" panose="020B0604020202020204" charset="0"/>
              </a:rPr>
              <a:t>dh'America</a:t>
            </a:r>
            <a:r>
              <a:rPr lang="en-US" sz="1698" b="1" i="1" dirty="0">
                <a:latin typeface="Gabarito" panose="020B0604020202020204" charset="0"/>
              </a:rPr>
              <a:t> mu-</a:t>
            </a:r>
            <a:r>
              <a:rPr lang="en-US" sz="1698" b="1" i="1" dirty="0" err="1">
                <a:latin typeface="Gabarito" panose="020B0604020202020204" charset="0"/>
              </a:rPr>
              <a:t>thuath</a:t>
            </a:r>
            <a:r>
              <a:rPr lang="en-US" sz="1698" b="1" i="1" dirty="0">
                <a:latin typeface="Gabarito" panose="020B0604020202020204" charset="0"/>
              </a:rPr>
              <a:t>; </a:t>
            </a:r>
            <a:r>
              <a:rPr lang="en-US" sz="1698" b="1" dirty="0">
                <a:latin typeface="Gabarito" panose="020B0604020202020204" charset="0"/>
              </a:rPr>
              <a:t>or </a:t>
            </a:r>
            <a:r>
              <a:rPr lang="en-US" sz="1698" b="1" i="1" dirty="0">
                <a:latin typeface="Gabarito" panose="020B0604020202020204" charset="0"/>
              </a:rPr>
              <a:t>The Emigrant’s Guide to North America</a:t>
            </a:r>
            <a:r>
              <a:rPr lang="en-US" sz="1698" b="1" dirty="0">
                <a:latin typeface="Gabarito" panose="020B0604020202020204" charset="0"/>
              </a:rPr>
              <a:t>. </a:t>
            </a:r>
          </a:p>
          <a:p>
            <a:endParaRPr lang="en-US" sz="1698" dirty="0">
              <a:latin typeface="Gabarito" panose="020B0604020202020204" charset="0"/>
            </a:endParaRPr>
          </a:p>
          <a:p>
            <a:r>
              <a:rPr lang="en-US" sz="1698" dirty="0">
                <a:latin typeface="Gabarito" panose="020B0604020202020204" charset="0"/>
              </a:rPr>
              <a:t>Originally published in Gaelic in 1841 by Scottish colonist and explorer Robert MacDougall, the book was meant to dispel </a:t>
            </a:r>
            <a:r>
              <a:rPr lang="en-US" sz="1698" dirty="0" err="1">
                <a:latin typeface="Gabarito" panose="020B0604020202020204" charset="0"/>
              </a:rPr>
              <a:t>rumours</a:t>
            </a:r>
            <a:r>
              <a:rPr lang="en-US" sz="1698" dirty="0">
                <a:latin typeface="Gabarito" panose="020B0604020202020204" charset="0"/>
              </a:rPr>
              <a:t> and inaccuracies about the colonies. </a:t>
            </a:r>
            <a:r>
              <a:rPr lang="en-US" sz="1698" dirty="0">
                <a:highlight>
                  <a:srgbClr val="FFFF00"/>
                </a:highlight>
                <a:latin typeface="Gabarito" panose="020B0604020202020204" charset="0"/>
              </a:rPr>
              <a:t>It was published in the aftermath of violent popular uprisings across the Canadian colonies in the late 1830s and at a time of growing Scottish emigration to Upper Canada </a:t>
            </a:r>
          </a:p>
          <a:p>
            <a:r>
              <a:rPr lang="en-US" sz="1698" dirty="0">
                <a:latin typeface="Gabarito" panose="020B0604020202020204" charset="0"/>
              </a:rPr>
              <a:t>(which would become Ontario, the most populated province in Canada). Chapter 6, as the title suggests, is </a:t>
            </a:r>
            <a:r>
              <a:rPr lang="en-US" sz="1698" dirty="0" err="1">
                <a:latin typeface="Gabarito" panose="020B0604020202020204" charset="0"/>
              </a:rPr>
              <a:t>focussed</a:t>
            </a:r>
            <a:r>
              <a:rPr lang="en-US" sz="1698" dirty="0">
                <a:latin typeface="Gabarito" panose="020B0604020202020204" charset="0"/>
              </a:rPr>
              <a:t> on examining and understanding the appearance, customs, and practices of the First Nations populations in the region from his perspective. </a:t>
            </a:r>
          </a:p>
        </p:txBody>
      </p:sp>
      <p:sp>
        <p:nvSpPr>
          <p:cNvPr id="8" name="Title 1">
            <a:extLst>
              <a:ext uri="{FF2B5EF4-FFF2-40B4-BE49-F238E27FC236}">
                <a16:creationId xmlns:a16="http://schemas.microsoft.com/office/drawing/2014/main" id="{DFB86ED5-7D16-DE9A-D43F-E11F964EA004}"/>
              </a:ext>
            </a:extLst>
          </p:cNvPr>
          <p:cNvSpPr txBox="1">
            <a:spLocks/>
          </p:cNvSpPr>
          <p:nvPr/>
        </p:nvSpPr>
        <p:spPr>
          <a:xfrm>
            <a:off x="231732" y="1118613"/>
            <a:ext cx="5360099" cy="5130855"/>
          </a:xfrm>
          <a:prstGeom prst="rect">
            <a:avLst/>
          </a:prstGeom>
        </p:spPr>
        <p:txBody>
          <a:bodyPr anchor="b">
            <a:noAutofit/>
          </a:bodyPr>
          <a:lstStyle>
            <a:lvl1pPr>
              <a:defRPr sz="4400">
                <a:solidFill>
                  <a:srgbClr val="555464"/>
                </a:solidFill>
                <a:latin typeface="Arsenica Antiqua DemiBold" pitchFamily="2" charset="0"/>
                <a:ea typeface="+mj-ea"/>
                <a:cs typeface="+mj-cs"/>
              </a:defRPr>
            </a:lvl1pPr>
          </a:lstStyle>
          <a:p>
            <a:pPr defTabSz="554492">
              <a:defRPr/>
            </a:pPr>
            <a:r>
              <a:rPr lang="en-US" sz="2062" b="1" u="sng" kern="0" dirty="0">
                <a:solidFill>
                  <a:prstClr val="black"/>
                </a:solidFill>
              </a:rPr>
              <a:t>Source Information</a:t>
            </a:r>
            <a:br>
              <a:rPr lang="en-US" sz="2062" b="1" kern="0" dirty="0">
                <a:solidFill>
                  <a:prstClr val="black"/>
                </a:solidFill>
              </a:rPr>
            </a:br>
            <a:endParaRPr lang="en-US" sz="2062" b="1" dirty="0">
              <a:solidFill>
                <a:prstClr val="black"/>
              </a:solidFill>
            </a:endParaRPr>
          </a:p>
          <a:p>
            <a:pPr defTabSz="554492">
              <a:defRPr/>
            </a:pPr>
            <a:r>
              <a:rPr lang="en-US" sz="2062" b="1" kern="0" dirty="0">
                <a:solidFill>
                  <a:prstClr val="black"/>
                </a:solidFill>
              </a:rPr>
              <a:t>Date – 1841</a:t>
            </a:r>
          </a:p>
          <a:p>
            <a:pPr defTabSz="554492">
              <a:defRPr/>
            </a:pPr>
            <a:endParaRPr lang="en-US" sz="2062" b="1" kern="0" dirty="0">
              <a:solidFill>
                <a:prstClr val="black"/>
              </a:solidFill>
            </a:endParaRPr>
          </a:p>
          <a:p>
            <a:pPr defTabSz="554492">
              <a:defRPr/>
            </a:pPr>
            <a:r>
              <a:rPr lang="en-US" sz="2062" b="1" kern="0" dirty="0">
                <a:solidFill>
                  <a:prstClr val="black"/>
                </a:solidFill>
              </a:rPr>
              <a:t>Author - Robert MacDougall - colonist and explorer (Gaelic speaker)</a:t>
            </a:r>
          </a:p>
          <a:p>
            <a:pPr defTabSz="554492">
              <a:defRPr/>
            </a:pPr>
            <a:endParaRPr lang="en-US" sz="2062" b="1" kern="0" dirty="0">
              <a:solidFill>
                <a:prstClr val="black"/>
              </a:solidFill>
            </a:endParaRPr>
          </a:p>
          <a:p>
            <a:pPr defTabSz="554492">
              <a:defRPr/>
            </a:pPr>
            <a:r>
              <a:rPr lang="en-US" sz="2062" b="1" kern="0" dirty="0">
                <a:solidFill>
                  <a:prstClr val="black"/>
                </a:solidFill>
              </a:rPr>
              <a:t>Type - Book created to help and provide information for Emigrants from Scotland to Canada</a:t>
            </a:r>
          </a:p>
          <a:p>
            <a:pPr defTabSz="554492">
              <a:defRPr/>
            </a:pPr>
            <a:br>
              <a:rPr lang="en-US" sz="2062" b="1" kern="0" dirty="0">
                <a:solidFill>
                  <a:prstClr val="black"/>
                </a:solidFill>
              </a:rPr>
            </a:br>
            <a:r>
              <a:rPr lang="en-US" sz="2062" b="1" kern="0" dirty="0">
                <a:solidFill>
                  <a:prstClr val="black"/>
                </a:solidFill>
              </a:rPr>
              <a:t>Purpose- dispel </a:t>
            </a:r>
            <a:r>
              <a:rPr lang="en-US" sz="2062" b="1" kern="0" dirty="0" err="1">
                <a:solidFill>
                  <a:prstClr val="black"/>
                </a:solidFill>
              </a:rPr>
              <a:t>rumours</a:t>
            </a:r>
            <a:r>
              <a:rPr lang="en-US" sz="2062" b="1" kern="0" dirty="0">
                <a:solidFill>
                  <a:prstClr val="black"/>
                </a:solidFill>
              </a:rPr>
              <a:t> about the Indigenous population after a violent uprising in the late 1830’s. Aiming to encourage more people to move to Canada.</a:t>
            </a:r>
            <a:endParaRPr lang="en-GB" sz="2062" kern="0" dirty="0">
              <a:solidFill>
                <a:prstClr val="black"/>
              </a:solidFill>
            </a:endParaRPr>
          </a:p>
        </p:txBody>
      </p:sp>
      <p:sp>
        <p:nvSpPr>
          <p:cNvPr id="4" name="Text Placeholder 4">
            <a:extLst>
              <a:ext uri="{FF2B5EF4-FFF2-40B4-BE49-F238E27FC236}">
                <a16:creationId xmlns:a16="http://schemas.microsoft.com/office/drawing/2014/main" id="{B24D0E30-3FCC-A2CA-3BAE-F4EBAEFB895B}"/>
              </a:ext>
            </a:extLst>
          </p:cNvPr>
          <p:cNvSpPr txBox="1">
            <a:spLocks/>
          </p:cNvSpPr>
          <p:nvPr/>
        </p:nvSpPr>
        <p:spPr>
          <a:xfrm>
            <a:off x="227616" y="286873"/>
            <a:ext cx="6931162" cy="919290"/>
          </a:xfrm>
          <a:prstGeom prst="rect">
            <a:avLst/>
          </a:prstGeom>
        </p:spPr>
        <p:txBody>
          <a:bodyPr vert="horz" lIns="55449" tIns="27725" rIns="55449" bIns="27725" rtlCol="0">
            <a:normAutofit/>
          </a:bodyPr>
          <a:lstStyle>
            <a:lvl1pPr marL="0" indent="0">
              <a:lnSpc>
                <a:spcPct val="90000"/>
              </a:lnSpc>
              <a:buFont typeface="Arial" panose="020B0604020202020204" pitchFamily="34" charset="0"/>
              <a:buNone/>
              <a:defRPr sz="4400">
                <a:solidFill>
                  <a:srgbClr val="555464"/>
                </a:solidFill>
                <a:latin typeface="Arsenica Antiqua DemiBold" pitchFamily="2" charset="0"/>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sz="2668" dirty="0"/>
              <a:t>Possible Answers Canada Source</a:t>
            </a:r>
          </a:p>
        </p:txBody>
      </p:sp>
    </p:spTree>
    <p:extLst>
      <p:ext uri="{BB962C8B-B14F-4D97-AF65-F5344CB8AC3E}">
        <p14:creationId xmlns:p14="http://schemas.microsoft.com/office/powerpoint/2010/main" val="29154848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d6fa6db5-9f3a-4c93-9e38-61059ee07e95}" enabled="1" method="Standard" siteId="{4e8d09f7-cc79-4ccb-9149-a4238dd17422}" contentBits="0" removed="0"/>
</clbl:labelList>
</file>

<file path=docProps/app.xml><?xml version="1.0" encoding="utf-8"?>
<Properties xmlns="http://schemas.openxmlformats.org/officeDocument/2006/extended-properties" xmlns:vt="http://schemas.openxmlformats.org/officeDocument/2006/docPropsVTypes">
  <TotalTime>2</TotalTime>
  <Words>3379</Words>
  <Application>Microsoft Office PowerPoint</Application>
  <PresentationFormat>Widescreen</PresentationFormat>
  <Paragraphs>226</Paragraphs>
  <Slides>19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Aptos</vt:lpstr>
      <vt:lpstr>Aptos Display</vt:lpstr>
      <vt:lpstr>Arial</vt:lpstr>
      <vt:lpstr>Arsenica Antiqua DemiBold</vt:lpstr>
      <vt:lpstr>Boldoa Mat</vt:lpstr>
      <vt:lpstr>Gabarito</vt:lpstr>
      <vt:lpstr>Gabarito SemiBold</vt:lpstr>
      <vt:lpstr>Hacksaw</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Irina Nakonechna</dc:creator>
  <cp:lastModifiedBy>Irina Nakonechna</cp:lastModifiedBy>
  <cp:revision>1</cp:revision>
  <dcterms:created xsi:type="dcterms:W3CDTF">2025-08-25T15:21:16Z</dcterms:created>
  <dcterms:modified xsi:type="dcterms:W3CDTF">2025-08-25T15:23:59Z</dcterms:modified>
</cp:coreProperties>
</file>