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handoutMasterIdLst>
    <p:handoutMasterId r:id="rId20"/>
  </p:handoutMasterIdLst>
  <p:sldIdLst>
    <p:sldId id="256" r:id="rId2"/>
    <p:sldId id="257" r:id="rId3"/>
    <p:sldId id="258" r:id="rId4"/>
    <p:sldId id="272" r:id="rId5"/>
    <p:sldId id="260" r:id="rId6"/>
    <p:sldId id="273" r:id="rId7"/>
    <p:sldId id="261" r:id="rId8"/>
    <p:sldId id="262" r:id="rId9"/>
    <p:sldId id="263" r:id="rId10"/>
    <p:sldId id="264" r:id="rId11"/>
    <p:sldId id="274" r:id="rId12"/>
    <p:sldId id="267" r:id="rId13"/>
    <p:sldId id="275"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2D69B-36CC-45A2-86C3-ADB5C2899F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AFBB28-10A6-46F3-A351-5DFA8AD0EF52}">
      <dgm:prSet/>
      <dgm:spPr>
        <a:solidFill>
          <a:schemeClr val="accent4">
            <a:lumMod val="60000"/>
            <a:lumOff val="40000"/>
          </a:schemeClr>
        </a:solidFill>
      </dgm:spPr>
      <dgm:t>
        <a:bodyPr/>
        <a:lstStyle/>
        <a:p>
          <a:pPr rtl="0"/>
          <a:r>
            <a:rPr lang="en-GB" dirty="0" smtClean="0"/>
            <a:t>Remembering: 	demonstrating the ability to remember previous learning by recalling facts, terms, concepts, 		ideas and answers.  Can I recall my knowledge/learning?</a:t>
          </a:r>
          <a:endParaRPr lang="en-GB" dirty="0"/>
        </a:p>
      </dgm:t>
    </dgm:pt>
    <dgm:pt modelId="{AA0B71C0-7CD8-4119-82FF-55288736B2B5}" type="parTrans" cxnId="{D887218D-BACD-4975-BE3E-9215D4B379C6}">
      <dgm:prSet/>
      <dgm:spPr/>
      <dgm:t>
        <a:bodyPr/>
        <a:lstStyle/>
        <a:p>
          <a:endParaRPr lang="en-GB"/>
        </a:p>
      </dgm:t>
    </dgm:pt>
    <dgm:pt modelId="{08B00FD1-E201-4750-A682-E0F048570AF9}" type="sibTrans" cxnId="{D887218D-BACD-4975-BE3E-9215D4B379C6}">
      <dgm:prSet/>
      <dgm:spPr/>
      <dgm:t>
        <a:bodyPr/>
        <a:lstStyle/>
        <a:p>
          <a:endParaRPr lang="en-GB"/>
        </a:p>
      </dgm:t>
    </dgm:pt>
    <dgm:pt modelId="{BEE187BA-A823-4E53-AA61-6930390622FD}">
      <dgm:prSet/>
      <dgm:spPr>
        <a:solidFill>
          <a:schemeClr val="accent4">
            <a:lumMod val="60000"/>
            <a:lumOff val="40000"/>
          </a:schemeClr>
        </a:solidFill>
      </dgm:spPr>
      <dgm:t>
        <a:bodyPr/>
        <a:lstStyle/>
        <a:p>
          <a:pPr rtl="0"/>
          <a:r>
            <a:rPr lang="en-GB" dirty="0" smtClean="0"/>
            <a:t>Understanding: 	demonstrating understanding of facts and ideas by organising, comparing, classifying, 			translating, interpreting, describing, discussing and stating ideas.  Can I explain my 			knowledge/learning?</a:t>
          </a:r>
          <a:endParaRPr lang="en-GB" dirty="0"/>
        </a:p>
      </dgm:t>
    </dgm:pt>
    <dgm:pt modelId="{3E35CC5C-9BE6-4CB4-9AE9-66BBF20AF917}" type="parTrans" cxnId="{E765C003-99B0-4F09-BCD9-88A828F25767}">
      <dgm:prSet/>
      <dgm:spPr/>
      <dgm:t>
        <a:bodyPr/>
        <a:lstStyle/>
        <a:p>
          <a:endParaRPr lang="en-GB"/>
        </a:p>
      </dgm:t>
    </dgm:pt>
    <dgm:pt modelId="{1A0998A0-6D1C-40CB-A6BF-599BC8A269C0}" type="sibTrans" cxnId="{E765C003-99B0-4F09-BCD9-88A828F25767}">
      <dgm:prSet/>
      <dgm:spPr/>
      <dgm:t>
        <a:bodyPr/>
        <a:lstStyle/>
        <a:p>
          <a:endParaRPr lang="en-GB"/>
        </a:p>
      </dgm:t>
    </dgm:pt>
    <dgm:pt modelId="{87DFFCE8-7DB3-4D30-BBEA-3263823080D7}">
      <dgm:prSet/>
      <dgm:spPr>
        <a:solidFill>
          <a:schemeClr val="accent4">
            <a:lumMod val="60000"/>
            <a:lumOff val="40000"/>
          </a:schemeClr>
        </a:solidFill>
      </dgm:spPr>
      <dgm:t>
        <a:bodyPr/>
        <a:lstStyle/>
        <a:p>
          <a:pPr rtl="0"/>
          <a:r>
            <a:rPr lang="en-GB" dirty="0" smtClean="0"/>
            <a:t>Applying: 	using and demonstrating knowledge, understanding and information in a new way. Solving 		problems to new situations; implementing procedures in unfamiliar situations; constructing 		answers.  Can I use my knowledge/learning in a new way or an unfamiliar situation?</a:t>
          </a:r>
          <a:endParaRPr lang="en-GB" dirty="0"/>
        </a:p>
      </dgm:t>
    </dgm:pt>
    <dgm:pt modelId="{AF5E0F84-5621-4D3B-A040-395E0D992B7C}" type="parTrans" cxnId="{86DDD9C4-9AF9-44C9-9DDE-3161274CA439}">
      <dgm:prSet/>
      <dgm:spPr/>
      <dgm:t>
        <a:bodyPr/>
        <a:lstStyle/>
        <a:p>
          <a:endParaRPr lang="en-GB"/>
        </a:p>
      </dgm:t>
    </dgm:pt>
    <dgm:pt modelId="{D8CC30CD-F42D-4263-A5FD-BE30D7318981}" type="sibTrans" cxnId="{86DDD9C4-9AF9-44C9-9DDE-3161274CA439}">
      <dgm:prSet/>
      <dgm:spPr/>
      <dgm:t>
        <a:bodyPr/>
        <a:lstStyle/>
        <a:p>
          <a:endParaRPr lang="en-GB"/>
        </a:p>
      </dgm:t>
    </dgm:pt>
    <dgm:pt modelId="{410185F0-6F6F-4C7E-B1C2-65300E80AF41}">
      <dgm:prSet/>
      <dgm:spPr>
        <a:solidFill>
          <a:schemeClr val="accent4">
            <a:lumMod val="60000"/>
            <a:lumOff val="40000"/>
          </a:schemeClr>
        </a:solidFill>
      </dgm:spPr>
      <dgm:t>
        <a:bodyPr/>
        <a:lstStyle/>
        <a:p>
          <a:pPr rtl="0"/>
          <a:r>
            <a:rPr lang="en-GB" dirty="0" smtClean="0"/>
            <a:t>Analysing: 	differentiating and distinguishing information into appropriate parts, working out how the 		parts relate to each other and to the overall setting by comparing, contrasting, matching, 		classifying, grouping.  Can I  distinguish aspects of my knowledge/learning?</a:t>
          </a:r>
          <a:endParaRPr lang="en-GB" dirty="0"/>
        </a:p>
      </dgm:t>
    </dgm:pt>
    <dgm:pt modelId="{DBFB9898-8CF8-4CB6-8B03-5E098D64A663}" type="parTrans" cxnId="{A2BAF70D-1AAA-4A92-81E3-BD4C089A9DCD}">
      <dgm:prSet/>
      <dgm:spPr/>
      <dgm:t>
        <a:bodyPr/>
        <a:lstStyle/>
        <a:p>
          <a:endParaRPr lang="en-GB"/>
        </a:p>
      </dgm:t>
    </dgm:pt>
    <dgm:pt modelId="{A9B9EFB6-7074-4FC7-A2F6-881E76FDA852}" type="sibTrans" cxnId="{A2BAF70D-1AAA-4A92-81E3-BD4C089A9DCD}">
      <dgm:prSet/>
      <dgm:spPr/>
      <dgm:t>
        <a:bodyPr/>
        <a:lstStyle/>
        <a:p>
          <a:endParaRPr lang="en-GB"/>
        </a:p>
      </dgm:t>
    </dgm:pt>
    <dgm:pt modelId="{458EFD38-E529-4266-8531-16AD17A88981}">
      <dgm:prSet/>
      <dgm:spPr>
        <a:solidFill>
          <a:schemeClr val="accent4">
            <a:lumMod val="60000"/>
            <a:lumOff val="40000"/>
          </a:schemeClr>
        </a:solidFill>
      </dgm:spPr>
      <dgm:t>
        <a:bodyPr/>
        <a:lstStyle/>
        <a:p>
          <a:pPr rtl="0"/>
          <a:r>
            <a:rPr lang="en-GB" dirty="0" smtClean="0"/>
            <a:t>Evaluating: 	making judgements, considering opinions, defending decisions by assessing, comparing, 		judging, deciding and/or proposing alternative solutions.  Can I justify my decision?</a:t>
          </a:r>
        </a:p>
      </dgm:t>
    </dgm:pt>
    <dgm:pt modelId="{81D2F442-D48E-4B0F-8BF8-89117BD40100}" type="parTrans" cxnId="{B1A485E1-EE99-40D7-8D35-DACBC3457AAE}">
      <dgm:prSet/>
      <dgm:spPr/>
      <dgm:t>
        <a:bodyPr/>
        <a:lstStyle/>
        <a:p>
          <a:endParaRPr lang="en-GB"/>
        </a:p>
      </dgm:t>
    </dgm:pt>
    <dgm:pt modelId="{62F82F29-D342-4A58-8538-64CD461334BF}" type="sibTrans" cxnId="{B1A485E1-EE99-40D7-8D35-DACBC3457AAE}">
      <dgm:prSet/>
      <dgm:spPr/>
      <dgm:t>
        <a:bodyPr/>
        <a:lstStyle/>
        <a:p>
          <a:endParaRPr lang="en-GB"/>
        </a:p>
      </dgm:t>
    </dgm:pt>
    <dgm:pt modelId="{C5E5D438-954F-4419-B8D7-7BA013C12FFC}">
      <dgm:prSet/>
      <dgm:spPr>
        <a:solidFill>
          <a:schemeClr val="accent4">
            <a:lumMod val="60000"/>
            <a:lumOff val="40000"/>
          </a:schemeClr>
        </a:solidFill>
      </dgm:spPr>
      <dgm:t>
        <a:bodyPr/>
        <a:lstStyle/>
        <a:p>
          <a:pPr rtl="0"/>
          <a:r>
            <a:rPr lang="en-GB" dirty="0" smtClean="0"/>
            <a:t>Creating:	designing, constructing, formulating and/or adapting opinions, theories and/or products.  Can 		I construct/create a viewpoint/theory?  </a:t>
          </a:r>
          <a:endParaRPr lang="en-GB" dirty="0"/>
        </a:p>
      </dgm:t>
    </dgm:pt>
    <dgm:pt modelId="{DDCFF2FF-C31A-490A-8625-3ACB321F610F}" type="parTrans" cxnId="{12951F68-61E0-4D79-A36C-C791597C97E0}">
      <dgm:prSet/>
      <dgm:spPr/>
      <dgm:t>
        <a:bodyPr/>
        <a:lstStyle/>
        <a:p>
          <a:endParaRPr lang="en-GB"/>
        </a:p>
      </dgm:t>
    </dgm:pt>
    <dgm:pt modelId="{1C27D666-04FF-4935-8485-ED494599FD54}" type="sibTrans" cxnId="{12951F68-61E0-4D79-A36C-C791597C97E0}">
      <dgm:prSet/>
      <dgm:spPr/>
      <dgm:t>
        <a:bodyPr/>
        <a:lstStyle/>
        <a:p>
          <a:endParaRPr lang="en-GB"/>
        </a:p>
      </dgm:t>
    </dgm:pt>
    <dgm:pt modelId="{3FD107F0-E35C-4D6C-BFC5-DC51DF6828BA}" type="pres">
      <dgm:prSet presAssocID="{6602D69B-36CC-45A2-86C3-ADB5C2899FC7}" presName="linear" presStyleCnt="0">
        <dgm:presLayoutVars>
          <dgm:animLvl val="lvl"/>
          <dgm:resizeHandles val="exact"/>
        </dgm:presLayoutVars>
      </dgm:prSet>
      <dgm:spPr/>
      <dgm:t>
        <a:bodyPr/>
        <a:lstStyle/>
        <a:p>
          <a:endParaRPr lang="en-GB"/>
        </a:p>
      </dgm:t>
    </dgm:pt>
    <dgm:pt modelId="{9942512F-B6DD-4EFA-A71F-3026F5B4E3E6}" type="pres">
      <dgm:prSet presAssocID="{28AFBB28-10A6-46F3-A351-5DFA8AD0EF52}" presName="parentText" presStyleLbl="node1" presStyleIdx="0" presStyleCnt="6" custLinFactY="498658" custLinFactNeighborY="500000">
        <dgm:presLayoutVars>
          <dgm:chMax val="0"/>
          <dgm:bulletEnabled val="1"/>
        </dgm:presLayoutVars>
      </dgm:prSet>
      <dgm:spPr/>
      <dgm:t>
        <a:bodyPr/>
        <a:lstStyle/>
        <a:p>
          <a:endParaRPr lang="en-GB"/>
        </a:p>
      </dgm:t>
    </dgm:pt>
    <dgm:pt modelId="{4A180F04-A2D1-4957-8732-C1A53E446453}" type="pres">
      <dgm:prSet presAssocID="{08B00FD1-E201-4750-A682-E0F048570AF9}" presName="spacer" presStyleCnt="0"/>
      <dgm:spPr/>
    </dgm:pt>
    <dgm:pt modelId="{25AB06DB-9939-414E-8F45-985A09C3DF09}" type="pres">
      <dgm:prSet presAssocID="{BEE187BA-A823-4E53-AA61-6930390622FD}" presName="parentText" presStyleLbl="node1" presStyleIdx="1" presStyleCnt="6" custLinFactY="294999" custLinFactNeighborY="300000">
        <dgm:presLayoutVars>
          <dgm:chMax val="0"/>
          <dgm:bulletEnabled val="1"/>
        </dgm:presLayoutVars>
      </dgm:prSet>
      <dgm:spPr/>
      <dgm:t>
        <a:bodyPr/>
        <a:lstStyle/>
        <a:p>
          <a:endParaRPr lang="en-GB"/>
        </a:p>
      </dgm:t>
    </dgm:pt>
    <dgm:pt modelId="{366E9F3D-355E-4120-9106-AAEE905B2698}" type="pres">
      <dgm:prSet presAssocID="{1A0998A0-6D1C-40CB-A6BF-599BC8A269C0}" presName="spacer" presStyleCnt="0"/>
      <dgm:spPr/>
    </dgm:pt>
    <dgm:pt modelId="{CB2F0CB6-075F-4C7F-871F-FD18D672BDE0}" type="pres">
      <dgm:prSet presAssocID="{87DFFCE8-7DB3-4D30-BBEA-3263823080D7}" presName="parentText" presStyleLbl="node1" presStyleIdx="2" presStyleCnt="6" custLinFactY="91339" custLinFactNeighborY="100000">
        <dgm:presLayoutVars>
          <dgm:chMax val="0"/>
          <dgm:bulletEnabled val="1"/>
        </dgm:presLayoutVars>
      </dgm:prSet>
      <dgm:spPr/>
      <dgm:t>
        <a:bodyPr/>
        <a:lstStyle/>
        <a:p>
          <a:endParaRPr lang="en-GB"/>
        </a:p>
      </dgm:t>
    </dgm:pt>
    <dgm:pt modelId="{35323E43-7A86-4944-A49E-A9FEFA7F56D2}" type="pres">
      <dgm:prSet presAssocID="{D8CC30CD-F42D-4263-A5FD-BE30D7318981}" presName="spacer" presStyleCnt="0"/>
      <dgm:spPr/>
    </dgm:pt>
    <dgm:pt modelId="{7945271E-935E-44E1-A3CC-F2C5271FE28A}" type="pres">
      <dgm:prSet presAssocID="{410185F0-6F6F-4C7E-B1C2-65300E80AF41}" presName="parentText" presStyleLbl="node1" presStyleIdx="3" presStyleCnt="6" custLinFactY="-104169" custLinFactNeighborY="-200000">
        <dgm:presLayoutVars>
          <dgm:chMax val="0"/>
          <dgm:bulletEnabled val="1"/>
        </dgm:presLayoutVars>
      </dgm:prSet>
      <dgm:spPr/>
      <dgm:t>
        <a:bodyPr/>
        <a:lstStyle/>
        <a:p>
          <a:endParaRPr lang="en-GB"/>
        </a:p>
      </dgm:t>
    </dgm:pt>
    <dgm:pt modelId="{A9AD869C-FAE3-4279-B37E-54ECF926575C}" type="pres">
      <dgm:prSet presAssocID="{A9B9EFB6-7074-4FC7-A2F6-881E76FDA852}" presName="spacer" presStyleCnt="0"/>
      <dgm:spPr/>
    </dgm:pt>
    <dgm:pt modelId="{981F8D39-845A-4336-A480-5785FBC0A345}" type="pres">
      <dgm:prSet presAssocID="{458EFD38-E529-4266-8531-16AD17A88981}" presName="parentText" presStyleLbl="node1" presStyleIdx="4" presStyleCnt="6" custLinFactY="-306047" custLinFactNeighborY="-400000">
        <dgm:presLayoutVars>
          <dgm:chMax val="0"/>
          <dgm:bulletEnabled val="1"/>
        </dgm:presLayoutVars>
      </dgm:prSet>
      <dgm:spPr/>
      <dgm:t>
        <a:bodyPr/>
        <a:lstStyle/>
        <a:p>
          <a:endParaRPr lang="en-GB"/>
        </a:p>
      </dgm:t>
    </dgm:pt>
    <dgm:pt modelId="{1FB3C5B3-A85F-40E2-B99D-E5A5A649E224}" type="pres">
      <dgm:prSet presAssocID="{62F82F29-D342-4A58-8538-64CD461334BF}" presName="spacer" presStyleCnt="0"/>
      <dgm:spPr/>
    </dgm:pt>
    <dgm:pt modelId="{621283C0-02BD-46C1-8959-53ADD41B83E4}" type="pres">
      <dgm:prSet presAssocID="{C5E5D438-954F-4419-B8D7-7BA013C12FFC}" presName="parentText" presStyleLbl="node1" presStyleIdx="5" presStyleCnt="6" custLinFactY="-517656" custLinFactNeighborY="-600000">
        <dgm:presLayoutVars>
          <dgm:chMax val="0"/>
          <dgm:bulletEnabled val="1"/>
        </dgm:presLayoutVars>
      </dgm:prSet>
      <dgm:spPr/>
      <dgm:t>
        <a:bodyPr/>
        <a:lstStyle/>
        <a:p>
          <a:endParaRPr lang="en-GB"/>
        </a:p>
      </dgm:t>
    </dgm:pt>
  </dgm:ptLst>
  <dgm:cxnLst>
    <dgm:cxn modelId="{937712C4-0134-4241-AEB8-5C6F0EA98628}" type="presOf" srcId="{458EFD38-E529-4266-8531-16AD17A88981}" destId="{981F8D39-845A-4336-A480-5785FBC0A345}" srcOrd="0" destOrd="0" presId="urn:microsoft.com/office/officeart/2005/8/layout/vList2"/>
    <dgm:cxn modelId="{12951F68-61E0-4D79-A36C-C791597C97E0}" srcId="{6602D69B-36CC-45A2-86C3-ADB5C2899FC7}" destId="{C5E5D438-954F-4419-B8D7-7BA013C12FFC}" srcOrd="5" destOrd="0" parTransId="{DDCFF2FF-C31A-490A-8625-3ACB321F610F}" sibTransId="{1C27D666-04FF-4935-8485-ED494599FD54}"/>
    <dgm:cxn modelId="{B1A485E1-EE99-40D7-8D35-DACBC3457AAE}" srcId="{6602D69B-36CC-45A2-86C3-ADB5C2899FC7}" destId="{458EFD38-E529-4266-8531-16AD17A88981}" srcOrd="4" destOrd="0" parTransId="{81D2F442-D48E-4B0F-8BF8-89117BD40100}" sibTransId="{62F82F29-D342-4A58-8538-64CD461334BF}"/>
    <dgm:cxn modelId="{4AD67940-22A9-466C-96C1-5815DD18E75B}" type="presOf" srcId="{410185F0-6F6F-4C7E-B1C2-65300E80AF41}" destId="{7945271E-935E-44E1-A3CC-F2C5271FE28A}" srcOrd="0" destOrd="0" presId="urn:microsoft.com/office/officeart/2005/8/layout/vList2"/>
    <dgm:cxn modelId="{FD4B276D-E4A4-4E48-AB69-6CB91EB0B4E1}" type="presOf" srcId="{C5E5D438-954F-4419-B8D7-7BA013C12FFC}" destId="{621283C0-02BD-46C1-8959-53ADD41B83E4}" srcOrd="0" destOrd="0" presId="urn:microsoft.com/office/officeart/2005/8/layout/vList2"/>
    <dgm:cxn modelId="{0CFF3AFE-E1E6-4EB5-825F-9C9E93D71BE7}" type="presOf" srcId="{BEE187BA-A823-4E53-AA61-6930390622FD}" destId="{25AB06DB-9939-414E-8F45-985A09C3DF09}" srcOrd="0" destOrd="0" presId="urn:microsoft.com/office/officeart/2005/8/layout/vList2"/>
    <dgm:cxn modelId="{86DDD9C4-9AF9-44C9-9DDE-3161274CA439}" srcId="{6602D69B-36CC-45A2-86C3-ADB5C2899FC7}" destId="{87DFFCE8-7DB3-4D30-BBEA-3263823080D7}" srcOrd="2" destOrd="0" parTransId="{AF5E0F84-5621-4D3B-A040-395E0D992B7C}" sibTransId="{D8CC30CD-F42D-4263-A5FD-BE30D7318981}"/>
    <dgm:cxn modelId="{A2BAF70D-1AAA-4A92-81E3-BD4C089A9DCD}" srcId="{6602D69B-36CC-45A2-86C3-ADB5C2899FC7}" destId="{410185F0-6F6F-4C7E-B1C2-65300E80AF41}" srcOrd="3" destOrd="0" parTransId="{DBFB9898-8CF8-4CB6-8B03-5E098D64A663}" sibTransId="{A9B9EFB6-7074-4FC7-A2F6-881E76FDA852}"/>
    <dgm:cxn modelId="{5A7ABBE5-EE3B-4095-B83D-74965B8A8834}" type="presOf" srcId="{6602D69B-36CC-45A2-86C3-ADB5C2899FC7}" destId="{3FD107F0-E35C-4D6C-BFC5-DC51DF6828BA}" srcOrd="0" destOrd="0" presId="urn:microsoft.com/office/officeart/2005/8/layout/vList2"/>
    <dgm:cxn modelId="{16509F5A-C73F-4D0D-A50C-9203539AFFAA}" type="presOf" srcId="{28AFBB28-10A6-46F3-A351-5DFA8AD0EF52}" destId="{9942512F-B6DD-4EFA-A71F-3026F5B4E3E6}" srcOrd="0" destOrd="0" presId="urn:microsoft.com/office/officeart/2005/8/layout/vList2"/>
    <dgm:cxn modelId="{FB0640C2-2390-4B72-8492-10A43ADC7FB3}" type="presOf" srcId="{87DFFCE8-7DB3-4D30-BBEA-3263823080D7}" destId="{CB2F0CB6-075F-4C7F-871F-FD18D672BDE0}" srcOrd="0" destOrd="0" presId="urn:microsoft.com/office/officeart/2005/8/layout/vList2"/>
    <dgm:cxn modelId="{D887218D-BACD-4975-BE3E-9215D4B379C6}" srcId="{6602D69B-36CC-45A2-86C3-ADB5C2899FC7}" destId="{28AFBB28-10A6-46F3-A351-5DFA8AD0EF52}" srcOrd="0" destOrd="0" parTransId="{AA0B71C0-7CD8-4119-82FF-55288736B2B5}" sibTransId="{08B00FD1-E201-4750-A682-E0F048570AF9}"/>
    <dgm:cxn modelId="{E765C003-99B0-4F09-BCD9-88A828F25767}" srcId="{6602D69B-36CC-45A2-86C3-ADB5C2899FC7}" destId="{BEE187BA-A823-4E53-AA61-6930390622FD}" srcOrd="1" destOrd="0" parTransId="{3E35CC5C-9BE6-4CB4-9AE9-66BBF20AF917}" sibTransId="{1A0998A0-6D1C-40CB-A6BF-599BC8A269C0}"/>
    <dgm:cxn modelId="{41377E50-2071-40AF-94D8-A7C623706539}" type="presParOf" srcId="{3FD107F0-E35C-4D6C-BFC5-DC51DF6828BA}" destId="{9942512F-B6DD-4EFA-A71F-3026F5B4E3E6}" srcOrd="0" destOrd="0" presId="urn:microsoft.com/office/officeart/2005/8/layout/vList2"/>
    <dgm:cxn modelId="{9DDA7082-6036-4A33-804E-61C97AF4C5FE}" type="presParOf" srcId="{3FD107F0-E35C-4D6C-BFC5-DC51DF6828BA}" destId="{4A180F04-A2D1-4957-8732-C1A53E446453}" srcOrd="1" destOrd="0" presId="urn:microsoft.com/office/officeart/2005/8/layout/vList2"/>
    <dgm:cxn modelId="{6105630E-1341-40A7-B591-3F9FC717EA7E}" type="presParOf" srcId="{3FD107F0-E35C-4D6C-BFC5-DC51DF6828BA}" destId="{25AB06DB-9939-414E-8F45-985A09C3DF09}" srcOrd="2" destOrd="0" presId="urn:microsoft.com/office/officeart/2005/8/layout/vList2"/>
    <dgm:cxn modelId="{BE257BB4-2A7B-481B-8C5C-8F2D05A8E990}" type="presParOf" srcId="{3FD107F0-E35C-4D6C-BFC5-DC51DF6828BA}" destId="{366E9F3D-355E-4120-9106-AAEE905B2698}" srcOrd="3" destOrd="0" presId="urn:microsoft.com/office/officeart/2005/8/layout/vList2"/>
    <dgm:cxn modelId="{C84BB3AE-D601-440C-8846-FCCA0DB59697}" type="presParOf" srcId="{3FD107F0-E35C-4D6C-BFC5-DC51DF6828BA}" destId="{CB2F0CB6-075F-4C7F-871F-FD18D672BDE0}" srcOrd="4" destOrd="0" presId="urn:microsoft.com/office/officeart/2005/8/layout/vList2"/>
    <dgm:cxn modelId="{B7DF8AC7-B90D-46B4-9F7C-8986F8891BA2}" type="presParOf" srcId="{3FD107F0-E35C-4D6C-BFC5-DC51DF6828BA}" destId="{35323E43-7A86-4944-A49E-A9FEFA7F56D2}" srcOrd="5" destOrd="0" presId="urn:microsoft.com/office/officeart/2005/8/layout/vList2"/>
    <dgm:cxn modelId="{B084937B-3A39-4073-B14E-78CD1B0F78E7}" type="presParOf" srcId="{3FD107F0-E35C-4D6C-BFC5-DC51DF6828BA}" destId="{7945271E-935E-44E1-A3CC-F2C5271FE28A}" srcOrd="6" destOrd="0" presId="urn:microsoft.com/office/officeart/2005/8/layout/vList2"/>
    <dgm:cxn modelId="{29A32568-1B9D-4197-A1FB-BC825D80F984}" type="presParOf" srcId="{3FD107F0-E35C-4D6C-BFC5-DC51DF6828BA}" destId="{A9AD869C-FAE3-4279-B37E-54ECF926575C}" srcOrd="7" destOrd="0" presId="urn:microsoft.com/office/officeart/2005/8/layout/vList2"/>
    <dgm:cxn modelId="{DD9CDDA8-FD72-40DB-ABC5-E9DBAEFAADF5}" type="presParOf" srcId="{3FD107F0-E35C-4D6C-BFC5-DC51DF6828BA}" destId="{981F8D39-845A-4336-A480-5785FBC0A345}" srcOrd="8" destOrd="0" presId="urn:microsoft.com/office/officeart/2005/8/layout/vList2"/>
    <dgm:cxn modelId="{FCAE75EF-3EF8-4841-B9CC-30D34947F2CD}" type="presParOf" srcId="{3FD107F0-E35C-4D6C-BFC5-DC51DF6828BA}" destId="{1FB3C5B3-A85F-40E2-B99D-E5A5A649E224}" srcOrd="9" destOrd="0" presId="urn:microsoft.com/office/officeart/2005/8/layout/vList2"/>
    <dgm:cxn modelId="{1DB85AFA-7D07-48FA-95CC-964AFA81279E}" type="presParOf" srcId="{3FD107F0-E35C-4D6C-BFC5-DC51DF6828BA}" destId="{621283C0-02BD-46C1-8959-53ADD41B83E4}" srcOrd="1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C733F3-C0E4-46CC-AED1-5B298C009C1A}" type="datetimeFigureOut">
              <a:rPr lang="en-US" smtClean="0"/>
              <a:pPr/>
              <a:t>7/5/2012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B4F5A2-020A-4A03-872C-49BADBEF0B7D}"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6C98F-7007-4A8B-9F3F-2E96CE80F8B7}" type="datetimeFigureOut">
              <a:rPr lang="en-US" smtClean="0"/>
              <a:pPr/>
              <a:t>7/5/2012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62ABE-E197-4AA5-A6AA-F1B32850F9B9}"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F62ABE-E197-4AA5-A6AA-F1B32850F9B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A952D0-0544-4655-BD04-11F4557FC29D}" type="datetime1">
              <a:rPr lang="en-US" smtClean="0"/>
              <a:pPr/>
              <a:t>7/5/2012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7EAF9-9AAB-4A51-945E-ED243721566B}" type="datetime1">
              <a:rPr lang="en-US" smtClean="0"/>
              <a:pPr/>
              <a:t>7/5/2012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DCAF72-EE29-435E-AED0-6D356D07DF2A}" type="datetime1">
              <a:rPr lang="en-US" smtClean="0"/>
              <a:pPr/>
              <a:t>7/5/2012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7BF8C29-A3CB-4E60-8627-7D97CBB1F859}" type="datetime1">
              <a:rPr lang="en-US" smtClean="0"/>
              <a:pPr/>
              <a:t>7/5/2012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E179E-C489-48F7-A298-CF18290244AA}" type="datetime1">
              <a:rPr lang="en-US" smtClean="0"/>
              <a:pPr/>
              <a:t>7/5/2012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F15D28-9454-40B2-9FC2-0C62B67039FD}" type="datetime1">
              <a:rPr lang="en-US" smtClean="0"/>
              <a:pPr/>
              <a:t>7/5/2012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D1937B-DD9B-4B8D-8B52-0F3C8EC805C3}" type="datetime1">
              <a:rPr lang="en-US" smtClean="0"/>
              <a:pPr/>
              <a:t>7/5/2012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F22745-0770-4F9D-A7F1-083E42BF7A98}" type="datetime1">
              <a:rPr lang="en-US" smtClean="0"/>
              <a:pPr/>
              <a:t>7/5/2012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9B6B5-888D-4D0C-843A-02E0B0F54069}" type="datetime1">
              <a:rPr lang="en-US" smtClean="0"/>
              <a:pPr/>
              <a:t>7/5/2012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774FF-83C3-4272-BBB5-3757616F7C59}" type="datetime1">
              <a:rPr lang="en-US" smtClean="0"/>
              <a:pPr/>
              <a:t>7/5/2012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084BA-7F98-4D37-A4E8-58A83ED947F0}" type="datetime1">
              <a:rPr lang="en-US" smtClean="0"/>
              <a:pPr/>
              <a:t>7/5/2012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2DA38-73F3-4F11-B69A-4DB14BDAC6A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76FE7-5D60-412D-8C18-C509CDE62A99}" type="datetime1">
              <a:rPr lang="en-US" smtClean="0"/>
              <a:pPr/>
              <a:t>7/5/2012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2DA38-73F3-4F11-B69A-4DB14BDAC6A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cationscotland.gov.uk/video/s/video_tcm4646983.asp?strReferringChannel=educationscotland&amp;strReferringPageID=tcm:4-615801-64" TargetMode="External"/><Relationship Id="rId2" Type="http://schemas.openxmlformats.org/officeDocument/2006/relationships/hyperlink" Target="http://www.educationscotland.gov.uk/resources/b/genericresource_tcm4659433.asp?strReferringChannel=search&amp;strReferringPageID=tcm:4-615801-6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tscotland.org.uk/buildingyourcurriculum/policycontext/btc/btc4.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0" y="6072206"/>
            <a:ext cx="9144000" cy="785794"/>
          </a:xfrm>
          <a:prstGeom prst="rect">
            <a:avLst/>
          </a:prstGeom>
          <a:solidFill>
            <a:schemeClr val="accent4">
              <a:lumMod val="75000"/>
            </a:schemeClr>
          </a:solidFill>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a:normAutofit/>
          </a:bodyPr>
          <a:lstStyle/>
          <a:p>
            <a:pPr algn="ctr">
              <a:spcBef>
                <a:spcPct val="20000"/>
              </a:spcBef>
              <a:buFont typeface="Arial" charset="0"/>
              <a:buNone/>
              <a:defRPr/>
            </a:pPr>
            <a:endParaRPr lang="en-GB" sz="3200" dirty="0">
              <a:solidFill>
                <a:schemeClr val="tx1"/>
              </a:solidFill>
            </a:endParaRPr>
          </a:p>
        </p:txBody>
      </p:sp>
      <p:sp>
        <p:nvSpPr>
          <p:cNvPr id="14" name="Title 1"/>
          <p:cNvSpPr txBox="1">
            <a:spLocks/>
          </p:cNvSpPr>
          <p:nvPr/>
        </p:nvSpPr>
        <p:spPr>
          <a:xfrm>
            <a:off x="857224" y="2571744"/>
            <a:ext cx="7467600" cy="1990732"/>
          </a:xfrm>
          <a:prstGeom prst="rect">
            <a:avLst/>
          </a:prstGeom>
          <a:solidFill>
            <a:schemeClr val="accent4">
              <a:lumMod val="20000"/>
              <a:lumOff val="80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defRPr/>
            </a:pPr>
            <a:endParaRPr lang="en-GB" sz="4400" dirty="0">
              <a:solidFill>
                <a:srgbClr val="FFFFFF"/>
              </a:solidFill>
            </a:endParaRPr>
          </a:p>
        </p:txBody>
      </p:sp>
      <p:sp>
        <p:nvSpPr>
          <p:cNvPr id="13" name="Title 1"/>
          <p:cNvSpPr txBox="1">
            <a:spLocks/>
          </p:cNvSpPr>
          <p:nvPr/>
        </p:nvSpPr>
        <p:spPr>
          <a:xfrm>
            <a:off x="0" y="0"/>
            <a:ext cx="9144000" cy="1470025"/>
          </a:xfrm>
          <a:prstGeom prst="rect">
            <a:avLst/>
          </a:prstGeom>
          <a:solidFill>
            <a:schemeClr val="accent4">
              <a:lumMod val="60000"/>
              <a:lumOff val="40000"/>
            </a:schemeClr>
          </a:solidFill>
          <a:ln w="25400" cap="flat" cmpd="sng" algn="ctr">
            <a:solidFill>
              <a:schemeClr val="accent4">
                <a:lumMod val="60000"/>
                <a:lumOff val="4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2" name="Title 1"/>
          <p:cNvSpPr>
            <a:spLocks noGrp="1"/>
          </p:cNvSpPr>
          <p:nvPr>
            <p:ph type="ctrTitle"/>
          </p:nvPr>
        </p:nvSpPr>
        <p:spPr>
          <a:xfrm>
            <a:off x="642910" y="285728"/>
            <a:ext cx="7772400" cy="1071546"/>
          </a:xfrm>
        </p:spPr>
        <p:txBody>
          <a:bodyPr>
            <a:normAutofit fontScale="90000"/>
          </a:bodyPr>
          <a:lstStyle/>
          <a:p>
            <a:pPr algn="ctr"/>
            <a:r>
              <a:rPr lang="en-GB" dirty="0" smtClean="0"/>
              <a:t>Skills development in the study of History</a:t>
            </a:r>
            <a:endParaRPr lang="en-GB" dirty="0"/>
          </a:p>
        </p:txBody>
      </p:sp>
      <p:sp>
        <p:nvSpPr>
          <p:cNvPr id="4" name="Subtitle 2"/>
          <p:cNvSpPr txBox="1">
            <a:spLocks/>
          </p:cNvSpPr>
          <p:nvPr/>
        </p:nvSpPr>
        <p:spPr>
          <a:xfrm>
            <a:off x="1285852" y="2786058"/>
            <a:ext cx="6560234" cy="1714512"/>
          </a:xfrm>
          <a:prstGeom prst="rect">
            <a:avLst/>
          </a:prstGeom>
        </p:spPr>
        <p:txBody>
          <a:bodyPr lIns="45720" rIns="246888">
            <a:normAutofit/>
          </a:bodyPr>
          <a:lstStyle/>
          <a:p>
            <a:pPr marL="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GB" sz="3200" b="0" i="0" u="none" strike="noStrike" kern="1200" cap="none" spc="0" normalizeH="0" baseline="0" noProof="0" dirty="0" smtClean="0">
                <a:ln>
                  <a:noFill/>
                </a:ln>
                <a:solidFill>
                  <a:schemeClr val="tx1"/>
                </a:solidFill>
                <a:uLnTx/>
                <a:uFillTx/>
                <a:latin typeface="Calibri" pitchFamily="34" charset="0"/>
                <a:cs typeface="Calibri" pitchFamily="34" charset="0"/>
              </a:rPr>
              <a:t>Advice and guidance for practitioners</a:t>
            </a:r>
            <a:r>
              <a:rPr kumimoji="0" lang="en-GB" sz="3200" b="0" i="0" u="none" strike="noStrike" kern="1200" cap="none" spc="0" normalizeH="0" noProof="0" dirty="0" smtClean="0">
                <a:ln>
                  <a:noFill/>
                </a:ln>
                <a:solidFill>
                  <a:schemeClr val="tx1"/>
                </a:solidFill>
                <a:uLnTx/>
                <a:uFillTx/>
                <a:latin typeface="Calibri" pitchFamily="34" charset="0"/>
                <a:cs typeface="Calibri" pitchFamily="34" charset="0"/>
              </a:rPr>
              <a:t> developing for learners the History National Qualifications</a:t>
            </a:r>
          </a:p>
        </p:txBody>
      </p:sp>
      <p:sp>
        <p:nvSpPr>
          <p:cNvPr id="8" name="TextBox 7"/>
          <p:cNvSpPr txBox="1"/>
          <p:nvPr/>
        </p:nvSpPr>
        <p:spPr>
          <a:xfrm>
            <a:off x="1071538" y="6142394"/>
            <a:ext cx="7009098" cy="646331"/>
          </a:xfrm>
          <a:prstGeom prst="rect">
            <a:avLst/>
          </a:prstGeom>
          <a:noFill/>
          <a:ln>
            <a:noFill/>
          </a:ln>
        </p:spPr>
        <p:txBody>
          <a:bodyPr wrap="none" rtlCol="0">
            <a:spAutoFit/>
          </a:bodyPr>
          <a:lstStyle/>
          <a:p>
            <a:r>
              <a:rPr lang="en-GB" sz="3600" dirty="0" smtClean="0">
                <a:solidFill>
                  <a:schemeClr val="bg1"/>
                </a:solidFill>
                <a:latin typeface="Calibri" pitchFamily="34" charset="0"/>
                <a:cs typeface="Calibri" pitchFamily="34" charset="0"/>
              </a:rPr>
              <a:t>1. Introductory advice and guidance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4" name="Content Placeholder 3"/>
          <p:cNvSpPr>
            <a:spLocks noGrp="1"/>
          </p:cNvSpPr>
          <p:nvPr>
            <p:ph idx="1"/>
          </p:nvPr>
        </p:nvSpPr>
        <p:spPr>
          <a:xfrm>
            <a:off x="435962" y="1452120"/>
            <a:ext cx="8715436" cy="5572140"/>
          </a:xfrm>
        </p:spPr>
        <p:txBody>
          <a:bodyPr>
            <a:normAutofit/>
          </a:bodyPr>
          <a:lstStyle/>
          <a:p>
            <a:pPr>
              <a:lnSpc>
                <a:spcPct val="80000"/>
              </a:lnSpc>
            </a:pPr>
            <a:r>
              <a:rPr lang="en-GB" sz="2500" dirty="0" smtClean="0"/>
              <a:t>Learners should build on the knowledge, understanding and skills developed through the broad general education. </a:t>
            </a:r>
          </a:p>
          <a:p>
            <a:pPr>
              <a:lnSpc>
                <a:spcPct val="80000"/>
              </a:lnSpc>
            </a:pPr>
            <a:endParaRPr lang="en-GB" sz="2500" dirty="0" smtClean="0"/>
          </a:p>
          <a:p>
            <a:pPr>
              <a:lnSpc>
                <a:spcPct val="80000"/>
              </a:lnSpc>
            </a:pPr>
            <a:r>
              <a:rPr lang="en-GB" sz="2500" dirty="0" smtClean="0"/>
              <a:t>All courses provide opportunities for practitioners to develop breadth, challenge and application. </a:t>
            </a:r>
          </a:p>
          <a:p>
            <a:pPr>
              <a:lnSpc>
                <a:spcPct val="80000"/>
              </a:lnSpc>
            </a:pPr>
            <a:endParaRPr lang="en-GB" sz="2500" dirty="0" smtClean="0"/>
          </a:p>
          <a:p>
            <a:pPr>
              <a:lnSpc>
                <a:spcPct val="80000"/>
              </a:lnSpc>
            </a:pPr>
            <a:r>
              <a:rPr lang="en-GB" sz="2500" dirty="0" smtClean="0"/>
              <a:t>Learners will develop a wide range of important and transferable skills. The level of skills development progresses through the levels of qualification, providing a smooth transition between levels. Practitioners should make reference to the appropriate course and unit specifications when delivering their lessons, and be clear that exams will build on the principles and practice document.</a:t>
            </a:r>
          </a:p>
          <a:p>
            <a:pPr>
              <a:lnSpc>
                <a:spcPct val="80000"/>
              </a:lnSpc>
            </a:pPr>
            <a:endParaRPr lang="en-GB" sz="2500" dirty="0" smtClean="0"/>
          </a:p>
          <a:p>
            <a:pPr marL="0" indent="0">
              <a:lnSpc>
                <a:spcPct val="120000"/>
              </a:lnSpc>
              <a:buNone/>
              <a:defRPr/>
            </a:pPr>
            <a:endParaRPr lang="en-US" sz="2500" dirty="0" smtClean="0"/>
          </a:p>
          <a:p>
            <a:pPr marL="0" indent="0">
              <a:lnSpc>
                <a:spcPct val="80000"/>
              </a:lnSpc>
              <a:buNone/>
              <a:defRPr/>
            </a:pPr>
            <a:endParaRPr lang="en-US" sz="2500" dirty="0" smtClean="0"/>
          </a:p>
        </p:txBody>
      </p:sp>
      <p:sp>
        <p:nvSpPr>
          <p:cNvPr id="8"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Focus on skills development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4" name="Content Placeholder 3"/>
          <p:cNvSpPr>
            <a:spLocks noGrp="1"/>
          </p:cNvSpPr>
          <p:nvPr>
            <p:ph idx="1"/>
          </p:nvPr>
        </p:nvSpPr>
        <p:spPr>
          <a:xfrm>
            <a:off x="214282" y="1285860"/>
            <a:ext cx="8715436" cy="5572140"/>
          </a:xfrm>
        </p:spPr>
        <p:txBody>
          <a:bodyPr>
            <a:normAutofit fontScale="77500" lnSpcReduction="20000"/>
          </a:bodyPr>
          <a:lstStyle/>
          <a:p>
            <a:pPr marL="0" indent="0" eaLnBrk="1" hangingPunct="1">
              <a:lnSpc>
                <a:spcPct val="80000"/>
              </a:lnSpc>
              <a:buFont typeface="Arial" charset="0"/>
              <a:buNone/>
              <a:defRPr/>
            </a:pPr>
            <a:r>
              <a:rPr lang="en-GB" sz="2600" dirty="0" smtClean="0"/>
              <a:t>The main aims of the courses are to enable learners to:</a:t>
            </a:r>
          </a:p>
          <a:p>
            <a:pPr lvl="0"/>
            <a:r>
              <a:rPr lang="en-GB" sz="2600" dirty="0" smtClean="0"/>
              <a:t>develop their understanding of the history, heritage and culture of Scotland, and an appreciation of their local and national heritage within the world</a:t>
            </a:r>
          </a:p>
          <a:p>
            <a:pPr lvl="0"/>
            <a:r>
              <a:rPr lang="en-GB" sz="2600" dirty="0" smtClean="0"/>
              <a:t>broaden their understanding of the world by learning about human activities and achievements in the past and present</a:t>
            </a:r>
          </a:p>
          <a:p>
            <a:pPr lvl="0"/>
            <a:r>
              <a:rPr lang="en-GB" sz="2600" dirty="0" smtClean="0"/>
              <a:t>develop their understanding of their own values, beliefs and cultures and those of others</a:t>
            </a:r>
          </a:p>
          <a:p>
            <a:pPr lvl="0"/>
            <a:r>
              <a:rPr lang="en-GB" sz="2600" dirty="0" smtClean="0"/>
              <a:t>develop an understanding of the principles of democracy and citizenship through experience of critical and independent thinking</a:t>
            </a:r>
          </a:p>
          <a:p>
            <a:pPr lvl="0"/>
            <a:r>
              <a:rPr lang="en-GB" sz="2600" dirty="0" smtClean="0"/>
              <a:t>explore and evaluate different types of sources and evidence</a:t>
            </a:r>
          </a:p>
          <a:p>
            <a:pPr lvl="0"/>
            <a:r>
              <a:rPr lang="en-GB" sz="2600" dirty="0" smtClean="0"/>
              <a:t>learn how to locate, explore and link periods, people and events in time and place</a:t>
            </a:r>
          </a:p>
          <a:p>
            <a:pPr lvl="0"/>
            <a:r>
              <a:rPr lang="en-GB" sz="2600" dirty="0" smtClean="0"/>
              <a:t>learn how to locate, explore and link features and places locally and further afield</a:t>
            </a:r>
          </a:p>
          <a:p>
            <a:pPr lvl="0"/>
            <a:r>
              <a:rPr lang="en-GB" sz="2600" dirty="0" smtClean="0"/>
              <a:t>engage in activities which encourage enterprising attitudes</a:t>
            </a:r>
          </a:p>
          <a:p>
            <a:pPr lvl="0"/>
            <a:r>
              <a:rPr lang="en-GB" sz="2600" dirty="0" smtClean="0"/>
              <a:t>develop an understanding of concepts that encourage enterprise and influence business</a:t>
            </a:r>
          </a:p>
          <a:p>
            <a:pPr lvl="0"/>
            <a:r>
              <a:rPr lang="en-GB" sz="2600" dirty="0" smtClean="0"/>
              <a:t>establish firm foundations for lifelong learning and for further specialised study and careers.</a:t>
            </a:r>
          </a:p>
          <a:p>
            <a:pPr marL="762000" lvl="1" indent="-361950" algn="r">
              <a:lnSpc>
                <a:spcPct val="80000"/>
              </a:lnSpc>
              <a:defRPr/>
            </a:pPr>
            <a:r>
              <a:rPr lang="en-GB" sz="2600" i="1" dirty="0" smtClean="0"/>
              <a:t>Drawn from SQA Principles and Practice</a:t>
            </a:r>
          </a:p>
          <a:p>
            <a:pPr marL="361950" indent="-361950" eaLnBrk="1" hangingPunct="1">
              <a:lnSpc>
                <a:spcPct val="80000"/>
              </a:lnSpc>
              <a:buFont typeface="Arial" charset="0"/>
              <a:buNone/>
              <a:defRPr/>
            </a:pPr>
            <a:endParaRPr lang="en-GB" sz="2200" dirty="0" smtClean="0"/>
          </a:p>
        </p:txBody>
      </p:sp>
      <p:sp>
        <p:nvSpPr>
          <p:cNvPr id="8"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Focus on skills development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13314" name="Content Placeholder 3"/>
          <p:cNvSpPr>
            <a:spLocks noGrp="1"/>
          </p:cNvSpPr>
          <p:nvPr>
            <p:ph idx="1"/>
          </p:nvPr>
        </p:nvSpPr>
        <p:spPr>
          <a:xfrm>
            <a:off x="228600" y="1428736"/>
            <a:ext cx="8763000" cy="5200664"/>
          </a:xfrm>
        </p:spPr>
        <p:txBody>
          <a:bodyPr>
            <a:normAutofit/>
          </a:bodyPr>
          <a:lstStyle/>
          <a:p>
            <a:pPr marL="0" indent="0" eaLnBrk="1" hangingPunct="1">
              <a:lnSpc>
                <a:spcPct val="80000"/>
              </a:lnSpc>
              <a:buFont typeface="Arial" charset="0"/>
              <a:buNone/>
            </a:pPr>
            <a:r>
              <a:rPr lang="en-GB" sz="2600" dirty="0" smtClean="0"/>
              <a:t>In order to plan for skills development, it may be beneficial for practitioners and departments to consider their current practice and reflect on the following :</a:t>
            </a:r>
          </a:p>
          <a:p>
            <a:pPr marL="0" indent="0" eaLnBrk="1" hangingPunct="1">
              <a:lnSpc>
                <a:spcPct val="80000"/>
              </a:lnSpc>
              <a:buFont typeface="Arial" charset="0"/>
              <a:buNone/>
            </a:pPr>
            <a:endParaRPr lang="en-GB" sz="2600" dirty="0" smtClean="0"/>
          </a:p>
          <a:p>
            <a:pPr marL="0" indent="0">
              <a:lnSpc>
                <a:spcPct val="80000"/>
              </a:lnSpc>
              <a:buNone/>
            </a:pPr>
            <a:r>
              <a:rPr lang="en-GB" sz="2600" dirty="0" smtClean="0"/>
              <a:t>Consider your current approaches to learning and teaching in National Qualification courses, basing your answers on the evidence you </a:t>
            </a:r>
            <a:r>
              <a:rPr lang="en-GB" sz="2600" dirty="0" smtClean="0"/>
              <a:t>have:</a:t>
            </a:r>
            <a:endParaRPr lang="en-GB" sz="2600" dirty="0" smtClean="0"/>
          </a:p>
          <a:p>
            <a:pPr marL="0" indent="0">
              <a:lnSpc>
                <a:spcPct val="80000"/>
              </a:lnSpc>
              <a:buNone/>
            </a:pPr>
            <a:endParaRPr lang="en-GB" sz="2600" dirty="0" smtClean="0"/>
          </a:p>
          <a:p>
            <a:pPr marL="361950" lvl="1" indent="-361950" eaLnBrk="1" hangingPunct="1">
              <a:lnSpc>
                <a:spcPct val="80000"/>
              </a:lnSpc>
            </a:pPr>
            <a:r>
              <a:rPr lang="en-GB" sz="2600" dirty="0" smtClean="0"/>
              <a:t>How effectively involved are the learners in their learning? </a:t>
            </a:r>
          </a:p>
          <a:p>
            <a:pPr marL="361950" lvl="1" indent="-361950" eaLnBrk="1" hangingPunct="1">
              <a:lnSpc>
                <a:spcPct val="80000"/>
              </a:lnSpc>
            </a:pPr>
            <a:r>
              <a:rPr lang="en-GB" sz="2600" dirty="0" smtClean="0"/>
              <a:t>In what ways are the skills of learners effectively developed?  How could this be improved?</a:t>
            </a:r>
          </a:p>
          <a:p>
            <a:pPr marL="361950" lvl="1" indent="-361950" eaLnBrk="1" hangingPunct="1">
              <a:lnSpc>
                <a:spcPct val="80000"/>
              </a:lnSpc>
            </a:pPr>
            <a:r>
              <a:rPr lang="en-GB" sz="2600" dirty="0" smtClean="0"/>
              <a:t>What aspects could be improved through increased use of active learning?  </a:t>
            </a:r>
          </a:p>
          <a:p>
            <a:pPr marL="361950" lvl="1" indent="-361950" eaLnBrk="1" hangingPunct="1">
              <a:lnSpc>
                <a:spcPct val="80000"/>
              </a:lnSpc>
            </a:pPr>
            <a:r>
              <a:rPr lang="en-GB" sz="2600" dirty="0" smtClean="0"/>
              <a:t>How will you measure the impact on learners?</a:t>
            </a:r>
          </a:p>
        </p:txBody>
      </p:sp>
      <p:sp>
        <p:nvSpPr>
          <p:cNvPr id="6" name="Title 1"/>
          <p:cNvSpPr txBox="1">
            <a:spLocks/>
          </p:cNvSpPr>
          <p:nvPr/>
        </p:nvSpPr>
        <p:spPr>
          <a:xfrm>
            <a:off x="428596" y="41565"/>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reflective</a:t>
            </a:r>
            <a:r>
              <a:rPr kumimoji="0" lang="en-GB" sz="4400" b="0" i="0" u="none" strike="noStrike" kern="1200" cap="none" spc="0" normalizeH="0" noProof="0" dirty="0" smtClean="0">
                <a:ln>
                  <a:noFill/>
                </a:ln>
                <a:solidFill>
                  <a:schemeClr val="tx1"/>
                </a:solidFill>
                <a:effectLst/>
                <a:uLnTx/>
                <a:uFillTx/>
                <a:latin typeface="+mj-lt"/>
                <a:ea typeface="+mj-ea"/>
                <a:cs typeface="+mj-cs"/>
              </a:rPr>
              <a:t> questions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13314" name="Content Placeholder 3"/>
          <p:cNvSpPr>
            <a:spLocks noGrp="1"/>
          </p:cNvSpPr>
          <p:nvPr>
            <p:ph idx="1"/>
          </p:nvPr>
        </p:nvSpPr>
        <p:spPr>
          <a:xfrm>
            <a:off x="228600" y="1428736"/>
            <a:ext cx="8763000" cy="5429264"/>
          </a:xfrm>
        </p:spPr>
        <p:txBody>
          <a:bodyPr>
            <a:normAutofit fontScale="70000" lnSpcReduction="20000"/>
          </a:bodyPr>
          <a:lstStyle/>
          <a:p>
            <a:pPr marL="0" indent="0" eaLnBrk="1" hangingPunct="1">
              <a:lnSpc>
                <a:spcPct val="120000"/>
              </a:lnSpc>
              <a:buFont typeface="Arial" charset="0"/>
              <a:buNone/>
            </a:pPr>
            <a:r>
              <a:rPr lang="en-GB" sz="2600" dirty="0" smtClean="0"/>
              <a:t>It is also important for practitioners to include the skills from </a:t>
            </a:r>
            <a:r>
              <a:rPr lang="en-GB" sz="2600" i="1" dirty="0" smtClean="0"/>
              <a:t>Building the Curriculum 4</a:t>
            </a:r>
            <a:r>
              <a:rPr lang="en-GB" sz="2600" dirty="0" smtClean="0"/>
              <a:t>:</a:t>
            </a:r>
          </a:p>
          <a:p>
            <a:pPr marL="0" indent="0" eaLnBrk="1" hangingPunct="1">
              <a:lnSpc>
                <a:spcPct val="120000"/>
              </a:lnSpc>
              <a:buFont typeface="Arial" charset="0"/>
              <a:buNone/>
            </a:pPr>
            <a:endParaRPr lang="en-GB" sz="2600" dirty="0" smtClean="0"/>
          </a:p>
          <a:p>
            <a:pPr marL="0" indent="0">
              <a:lnSpc>
                <a:spcPct val="120000"/>
              </a:lnSpc>
              <a:buNone/>
            </a:pPr>
            <a:r>
              <a:rPr lang="en-GB" sz="2600" dirty="0" smtClean="0"/>
              <a:t>Consider your current approaches to learning and teaching in National Qualification courses, basing your answers on the evidence you have</a:t>
            </a:r>
            <a:r>
              <a:rPr lang="en-GB" sz="2600" dirty="0" smtClean="0"/>
              <a:t>:</a:t>
            </a:r>
          </a:p>
          <a:p>
            <a:pPr marL="0" indent="0">
              <a:lnSpc>
                <a:spcPct val="80000"/>
              </a:lnSpc>
              <a:buNone/>
            </a:pPr>
            <a:endParaRPr lang="en-GB" sz="2600" dirty="0" smtClean="0"/>
          </a:p>
          <a:p>
            <a:pPr marL="361950" lvl="1" indent="-361950">
              <a:lnSpc>
                <a:spcPct val="120000"/>
              </a:lnSpc>
            </a:pPr>
            <a:r>
              <a:rPr lang="en-GB" sz="2600" dirty="0" smtClean="0">
                <a:solidFill>
                  <a:schemeClr val="accent4">
                    <a:lumMod val="60000"/>
                    <a:lumOff val="40000"/>
                  </a:schemeClr>
                </a:solidFill>
              </a:rPr>
              <a:t> </a:t>
            </a:r>
            <a:r>
              <a:rPr lang="en-GB" sz="2600" dirty="0" smtClean="0">
                <a:solidFill>
                  <a:schemeClr val="accent4">
                    <a:lumMod val="75000"/>
                  </a:schemeClr>
                </a:solidFill>
              </a:rPr>
              <a:t>How do you currently develop literacy skills in classrooms or other settings? What new opportunities might you provide? </a:t>
            </a:r>
            <a:endParaRPr lang="en-GB" sz="2600" dirty="0" smtClean="0">
              <a:solidFill>
                <a:schemeClr val="accent4">
                  <a:lumMod val="75000"/>
                </a:schemeClr>
              </a:solidFill>
            </a:endParaRPr>
          </a:p>
          <a:p>
            <a:pPr marL="361950" lvl="1" indent="-361950">
              <a:lnSpc>
                <a:spcPct val="120000"/>
              </a:lnSpc>
            </a:pPr>
            <a:r>
              <a:rPr lang="en-GB" sz="2600" dirty="0" smtClean="0">
                <a:solidFill>
                  <a:schemeClr val="accent4">
                    <a:lumMod val="75000"/>
                  </a:schemeClr>
                </a:solidFill>
              </a:rPr>
              <a:t>Young people need to be able to use a range of texts (spoken, heard, written, visual, mixed media). Where might these texts be used and how might they develop pupils’ skills in literacy?</a:t>
            </a:r>
            <a:endParaRPr lang="en-GB" sz="2600" dirty="0" smtClean="0">
              <a:solidFill>
                <a:schemeClr val="accent4">
                  <a:lumMod val="75000"/>
                </a:schemeClr>
              </a:solidFill>
            </a:endParaRPr>
          </a:p>
          <a:p>
            <a:pPr marL="361950" lvl="1" indent="-361950">
              <a:lnSpc>
                <a:spcPct val="120000"/>
              </a:lnSpc>
            </a:pPr>
            <a:r>
              <a:rPr lang="en-GB" sz="2600" dirty="0" smtClean="0"/>
              <a:t>How are numeracy skills used in your area of the curriculum or cross-curricular context?</a:t>
            </a:r>
            <a:endParaRPr lang="en-GB" sz="2600" dirty="0" smtClean="0"/>
          </a:p>
          <a:p>
            <a:pPr marL="361950" lvl="1" indent="-361950">
              <a:lnSpc>
                <a:spcPct val="120000"/>
              </a:lnSpc>
            </a:pPr>
            <a:r>
              <a:rPr lang="en-GB" sz="2600" dirty="0" smtClean="0"/>
              <a:t>What new or better experiences might you provide to develop these skills in classrooms and other settings?</a:t>
            </a:r>
          </a:p>
          <a:p>
            <a:pPr marL="361950" lvl="1" indent="-361950">
              <a:lnSpc>
                <a:spcPct val="120000"/>
              </a:lnSpc>
            </a:pPr>
            <a:r>
              <a:rPr lang="en-GB" sz="2600" dirty="0" smtClean="0">
                <a:solidFill>
                  <a:schemeClr val="accent4">
                    <a:lumMod val="75000"/>
                  </a:schemeClr>
                </a:solidFill>
              </a:rPr>
              <a:t>What range of learning activities could you use more effectively to help develop young people’s higher order thinking skills?</a:t>
            </a:r>
          </a:p>
          <a:p>
            <a:pPr marL="361950" lvl="1" indent="-361950">
              <a:lnSpc>
                <a:spcPct val="120000"/>
              </a:lnSpc>
            </a:pPr>
            <a:r>
              <a:rPr lang="en-GB" sz="2600" dirty="0" smtClean="0">
                <a:solidFill>
                  <a:schemeClr val="accent4">
                    <a:lumMod val="75000"/>
                  </a:schemeClr>
                </a:solidFill>
              </a:rPr>
              <a:t>What kinds of questioning by both staff and learners might help to develop thinking skills?</a:t>
            </a:r>
            <a:endParaRPr lang="en-GB" sz="2600" dirty="0" smtClean="0">
              <a:solidFill>
                <a:schemeClr val="accent4">
                  <a:lumMod val="75000"/>
                </a:schemeClr>
              </a:solidFill>
            </a:endParaRPr>
          </a:p>
          <a:p>
            <a:pPr marL="0" indent="0">
              <a:lnSpc>
                <a:spcPct val="80000"/>
              </a:lnSpc>
              <a:buNone/>
            </a:pPr>
            <a:endParaRPr lang="en-GB" sz="2600" dirty="0" smtClean="0"/>
          </a:p>
        </p:txBody>
      </p:sp>
      <p:sp>
        <p:nvSpPr>
          <p:cNvPr id="6" name="Title 1"/>
          <p:cNvSpPr txBox="1">
            <a:spLocks/>
          </p:cNvSpPr>
          <p:nvPr/>
        </p:nvSpPr>
        <p:spPr>
          <a:xfrm>
            <a:off x="428596" y="41565"/>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reflective</a:t>
            </a:r>
            <a:r>
              <a:rPr kumimoji="0" lang="en-GB" sz="4400" b="0" i="0" u="none" strike="noStrike" kern="1200" cap="none" spc="0" normalizeH="0" noProof="0" dirty="0" smtClean="0">
                <a:ln>
                  <a:noFill/>
                </a:ln>
                <a:solidFill>
                  <a:schemeClr val="tx1"/>
                </a:solidFill>
                <a:effectLst/>
                <a:uLnTx/>
                <a:uFillTx/>
                <a:latin typeface="+mj-lt"/>
                <a:ea typeface="+mj-ea"/>
                <a:cs typeface="+mj-cs"/>
              </a:rPr>
              <a:t> questions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14338" name="Content Placeholder 3"/>
          <p:cNvSpPr>
            <a:spLocks noGrp="1"/>
          </p:cNvSpPr>
          <p:nvPr>
            <p:ph idx="1"/>
          </p:nvPr>
        </p:nvSpPr>
        <p:spPr>
          <a:xfrm>
            <a:off x="457200" y="1600200"/>
            <a:ext cx="8305800" cy="5105400"/>
          </a:xfrm>
        </p:spPr>
        <p:txBody>
          <a:bodyPr>
            <a:normAutofit fontScale="92500"/>
          </a:bodyPr>
          <a:lstStyle/>
          <a:p>
            <a:pPr marL="361950" indent="-361950" eaLnBrk="1" hangingPunct="1">
              <a:lnSpc>
                <a:spcPct val="90000"/>
              </a:lnSpc>
            </a:pPr>
            <a:r>
              <a:rPr lang="en-GB" sz="3000" dirty="0" smtClean="0"/>
              <a:t>In order to plan for skills development, practitioners may find it helpful to refer to </a:t>
            </a:r>
            <a:r>
              <a:rPr lang="en-GB" sz="3000" dirty="0" smtClean="0">
                <a:hlinkClick r:id="rId2"/>
              </a:rPr>
              <a:t>Bloom’s taxonomy</a:t>
            </a:r>
            <a:r>
              <a:rPr lang="en-GB" sz="3000" dirty="0" smtClean="0"/>
              <a:t> and the related work of </a:t>
            </a:r>
            <a:r>
              <a:rPr lang="en-GB" sz="3000" dirty="0" smtClean="0">
                <a:hlinkClick r:id="rId3"/>
              </a:rPr>
              <a:t>Morag </a:t>
            </a:r>
            <a:r>
              <a:rPr lang="en-GB" sz="3000" dirty="0" err="1" smtClean="0">
                <a:hlinkClick r:id="rId3"/>
              </a:rPr>
              <a:t>McGinlay</a:t>
            </a:r>
            <a:r>
              <a:rPr lang="en-GB" sz="3000" dirty="0" smtClean="0"/>
              <a:t>.</a:t>
            </a:r>
          </a:p>
          <a:p>
            <a:pPr marL="361950" indent="-361950" eaLnBrk="1" hangingPunct="1">
              <a:lnSpc>
                <a:spcPct val="90000"/>
              </a:lnSpc>
            </a:pPr>
            <a:endParaRPr lang="en-GB" sz="3000" dirty="0" smtClean="0"/>
          </a:p>
          <a:p>
            <a:pPr marL="361950" indent="-361950" eaLnBrk="1" hangingPunct="1">
              <a:lnSpc>
                <a:spcPct val="90000"/>
              </a:lnSpc>
            </a:pPr>
            <a:r>
              <a:rPr lang="en-GB" sz="3000" dirty="0" err="1" smtClean="0"/>
              <a:t>McGinlay’s</a:t>
            </a:r>
            <a:r>
              <a:rPr lang="en-GB" sz="3000" dirty="0" smtClean="0"/>
              <a:t> skills path draws on Bloom’s taxonomy and demonstrates how learners can progress through their learning and develop higher-order thinking skills.</a:t>
            </a:r>
          </a:p>
          <a:p>
            <a:pPr marL="361950" indent="-361950" eaLnBrk="1" hangingPunct="1">
              <a:lnSpc>
                <a:spcPct val="90000"/>
              </a:lnSpc>
            </a:pPr>
            <a:endParaRPr lang="en-GB" sz="3000" dirty="0" smtClean="0"/>
          </a:p>
          <a:p>
            <a:pPr marL="361950" indent="-361950" eaLnBrk="1" hangingPunct="1">
              <a:lnSpc>
                <a:spcPct val="90000"/>
              </a:lnSpc>
            </a:pPr>
            <a:r>
              <a:rPr lang="en-GB" sz="3000" dirty="0" smtClean="0"/>
              <a:t>The following two slides outline the revised version of Bloom’s taxonomy and </a:t>
            </a:r>
            <a:r>
              <a:rPr lang="en-GB" sz="3000" dirty="0" err="1" smtClean="0"/>
              <a:t>McGinlay’s</a:t>
            </a:r>
            <a:r>
              <a:rPr lang="en-GB" sz="3000" dirty="0" smtClean="0"/>
              <a:t> skills path.</a:t>
            </a:r>
          </a:p>
        </p:txBody>
      </p:sp>
      <p:sp>
        <p:nvSpPr>
          <p:cNvPr id="7"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graphicFrame>
        <p:nvGraphicFramePr>
          <p:cNvPr id="3" name="Content Placeholder 2"/>
          <p:cNvGraphicFramePr>
            <a:graphicFrameLocks noGrp="1"/>
          </p:cNvGraphicFramePr>
          <p:nvPr>
            <p:ph idx="1"/>
          </p:nvPr>
        </p:nvGraphicFramePr>
        <p:xfrm>
          <a:off x="481012" y="1670050"/>
          <a:ext cx="8229601"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428596" y="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revised</a:t>
            </a:r>
            <a:r>
              <a:rPr kumimoji="0" lang="en-GB" sz="4400" b="0" i="0" u="none" strike="noStrike" kern="1200" cap="none" spc="0" normalizeH="0" noProof="0" dirty="0" smtClean="0">
                <a:ln>
                  <a:noFill/>
                </a:ln>
                <a:solidFill>
                  <a:schemeClr val="tx1"/>
                </a:solidFill>
                <a:effectLst/>
                <a:uLnTx/>
                <a:uFillTx/>
                <a:latin typeface="+mj-lt"/>
                <a:ea typeface="+mj-ea"/>
                <a:cs typeface="+mj-cs"/>
              </a:rPr>
              <a:t> Bloom’s taxonomy</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pic>
        <p:nvPicPr>
          <p:cNvPr id="16386" name="Picture 4"/>
          <p:cNvPicPr>
            <a:picLocks noChangeAspect="1" noChangeArrowheads="1"/>
          </p:cNvPicPr>
          <p:nvPr/>
        </p:nvPicPr>
        <p:blipFill>
          <a:blip r:embed="rId2"/>
          <a:srcRect l="1649" t="1917" r="1877" b="2264"/>
          <a:stretch>
            <a:fillRect/>
          </a:stretch>
        </p:blipFill>
        <p:spPr bwMode="auto">
          <a:xfrm>
            <a:off x="855061" y="1214422"/>
            <a:ext cx="7429552" cy="5629995"/>
          </a:xfrm>
          <a:prstGeom prst="rect">
            <a:avLst/>
          </a:prstGeom>
          <a:noFill/>
          <a:ln w="9525">
            <a:noFill/>
            <a:miter lim="800000"/>
            <a:headEnd/>
            <a:tailEnd/>
          </a:ln>
        </p:spPr>
      </p:pic>
      <p:sp>
        <p:nvSpPr>
          <p:cNvPr id="5" name="Title 1"/>
          <p:cNvSpPr txBox="1">
            <a:spLocks/>
          </p:cNvSpPr>
          <p:nvPr/>
        </p:nvSpPr>
        <p:spPr>
          <a:xfrm>
            <a:off x="428596" y="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McGinlay’s</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skills path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17410" name="Content Placeholder 3"/>
          <p:cNvSpPr>
            <a:spLocks noGrp="1"/>
          </p:cNvSpPr>
          <p:nvPr>
            <p:ph idx="1"/>
          </p:nvPr>
        </p:nvSpPr>
        <p:spPr>
          <a:xfrm>
            <a:off x="381000" y="1600200"/>
            <a:ext cx="8382000" cy="5105400"/>
          </a:xfrm>
        </p:spPr>
        <p:txBody>
          <a:bodyPr>
            <a:normAutofit/>
          </a:bodyPr>
          <a:lstStyle/>
          <a:p>
            <a:pPr marL="361950" indent="-361950" eaLnBrk="1" hangingPunct="1">
              <a:lnSpc>
                <a:spcPct val="90000"/>
              </a:lnSpc>
            </a:pPr>
            <a:r>
              <a:rPr lang="en-GB" sz="2800" dirty="0" smtClean="0"/>
              <a:t>The examples provided in this support aim to demonstrate potential approaches to developing higher-order skills through active and collaborative learning in the study of different historical periods.</a:t>
            </a:r>
          </a:p>
          <a:p>
            <a:pPr marL="361950" indent="-361950" eaLnBrk="1" hangingPunct="1">
              <a:lnSpc>
                <a:spcPct val="90000"/>
              </a:lnSpc>
            </a:pPr>
            <a:endParaRPr lang="en-GB" sz="2800" dirty="0" smtClean="0"/>
          </a:p>
          <a:p>
            <a:pPr marL="361950" indent="-361950" eaLnBrk="1" hangingPunct="1">
              <a:lnSpc>
                <a:spcPct val="90000"/>
              </a:lnSpc>
            </a:pPr>
            <a:r>
              <a:rPr lang="en-GB" sz="2800" dirty="0" smtClean="0"/>
              <a:t>The activities in the exemplars can and should be used across all units.</a:t>
            </a:r>
          </a:p>
          <a:p>
            <a:pPr marL="361950" indent="-361950" eaLnBrk="1" hangingPunct="1">
              <a:lnSpc>
                <a:spcPct val="90000"/>
              </a:lnSpc>
            </a:pPr>
            <a:endParaRPr lang="en-GB" sz="2800" dirty="0" smtClean="0"/>
          </a:p>
          <a:p>
            <a:pPr marL="361950" indent="-361950" eaLnBrk="1" hangingPunct="1">
              <a:lnSpc>
                <a:spcPct val="90000"/>
              </a:lnSpc>
            </a:pPr>
            <a:r>
              <a:rPr lang="en-GB" sz="2800" dirty="0" smtClean="0"/>
              <a:t>When using any of the other three presentations within this support, practitioners should make reference to this introductory advice and guidance.</a:t>
            </a:r>
          </a:p>
        </p:txBody>
      </p:sp>
      <p:sp>
        <p:nvSpPr>
          <p:cNvPr id="6"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Focus on skills development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3" name="Content Placeholder 2"/>
          <p:cNvSpPr>
            <a:spLocks noGrp="1"/>
          </p:cNvSpPr>
          <p:nvPr>
            <p:ph idx="1"/>
          </p:nvPr>
        </p:nvSpPr>
        <p:spPr>
          <a:xfrm>
            <a:off x="214282" y="1428736"/>
            <a:ext cx="8643998" cy="4526280"/>
          </a:xfrm>
        </p:spPr>
        <p:txBody>
          <a:bodyPr>
            <a:normAutofit lnSpcReduction="10000"/>
          </a:bodyPr>
          <a:lstStyle/>
          <a:p>
            <a:pPr>
              <a:buNone/>
            </a:pPr>
            <a:r>
              <a:rPr lang="en-GB" sz="2800" dirty="0" smtClean="0">
                <a:latin typeface="Calibri" pitchFamily="34" charset="0"/>
                <a:cs typeface="Calibri" pitchFamily="34" charset="0"/>
              </a:rPr>
              <a:t>	Presentation 1: Introductory advice and guidance</a:t>
            </a:r>
          </a:p>
          <a:p>
            <a:pPr>
              <a:buNone/>
            </a:pPr>
            <a:endParaRPr lang="en-GB" sz="2800" dirty="0" smtClean="0">
              <a:latin typeface="Calibri" pitchFamily="34" charset="0"/>
              <a:cs typeface="Calibri" pitchFamily="34" charset="0"/>
            </a:endParaRPr>
          </a:p>
          <a:p>
            <a:pPr>
              <a:buNone/>
            </a:pPr>
            <a:r>
              <a:rPr lang="en-GB" sz="2800" dirty="0" smtClean="0">
                <a:latin typeface="Calibri" pitchFamily="34" charset="0"/>
                <a:cs typeface="Calibri" pitchFamily="34" charset="0"/>
              </a:rPr>
              <a:t>	Presentation 2: Active skills development – World War I exemplar</a:t>
            </a:r>
          </a:p>
          <a:p>
            <a:pPr>
              <a:buNone/>
            </a:pPr>
            <a:endParaRPr lang="en-GB" sz="2800" dirty="0" smtClean="0">
              <a:latin typeface="Calibri" pitchFamily="34" charset="0"/>
              <a:cs typeface="Calibri" pitchFamily="34" charset="0"/>
            </a:endParaRPr>
          </a:p>
          <a:p>
            <a:pPr>
              <a:buNone/>
            </a:pPr>
            <a:r>
              <a:rPr lang="en-GB" sz="2800" dirty="0" smtClean="0">
                <a:latin typeface="Calibri" pitchFamily="34" charset="0"/>
                <a:cs typeface="Calibri" pitchFamily="34" charset="0"/>
              </a:rPr>
              <a:t>	Presentation 3: Active skills development – The Slave Trade exemplar</a:t>
            </a:r>
          </a:p>
          <a:p>
            <a:pPr>
              <a:buNone/>
            </a:pPr>
            <a:endParaRPr lang="en-GB" sz="2800" dirty="0" smtClean="0">
              <a:latin typeface="Calibri" pitchFamily="34" charset="0"/>
              <a:cs typeface="Calibri" pitchFamily="34" charset="0"/>
            </a:endParaRPr>
          </a:p>
          <a:p>
            <a:pPr>
              <a:buNone/>
            </a:pPr>
            <a:r>
              <a:rPr lang="en-GB" sz="2800" dirty="0" smtClean="0">
                <a:latin typeface="Calibri" pitchFamily="34" charset="0"/>
                <a:cs typeface="Calibri" pitchFamily="34" charset="0"/>
              </a:rPr>
              <a:t>	Presentation 4: Active skills development – Civil Rights Movement exemplar</a:t>
            </a:r>
            <a:endParaRPr lang="en-GB" sz="2800"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5F82DA38-73F3-4F11-B69A-4DB14BDAC6A4}" type="slidenum">
              <a:rPr lang="en-GB" smtClean="0"/>
              <a:pPr/>
              <a:t>2</a:t>
            </a:fld>
            <a:endParaRPr lang="en-GB"/>
          </a:p>
        </p:txBody>
      </p:sp>
      <p:sp>
        <p:nvSpPr>
          <p:cNvPr id="14"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2" name="Title 1"/>
          <p:cNvSpPr>
            <a:spLocks noGrp="1"/>
          </p:cNvSpPr>
          <p:nvPr>
            <p:ph type="title"/>
          </p:nvPr>
        </p:nvSpPr>
        <p:spPr>
          <a:xfrm>
            <a:off x="428596" y="-138550"/>
            <a:ext cx="8229600" cy="1143000"/>
          </a:xfrm>
        </p:spPr>
        <p:txBody>
          <a:bodyPr/>
          <a:lstStyle/>
          <a:p>
            <a:r>
              <a:rPr lang="en-GB" dirty="0" smtClean="0"/>
              <a:t>Focus on skills development</a:t>
            </a:r>
            <a:endParaRPr lang="en-GB" dirty="0"/>
          </a:p>
        </p:txBody>
      </p:sp>
      <p:sp>
        <p:nvSpPr>
          <p:cNvPr id="3" name="Content Placeholder 2"/>
          <p:cNvSpPr>
            <a:spLocks noGrp="1"/>
          </p:cNvSpPr>
          <p:nvPr>
            <p:ph idx="1"/>
          </p:nvPr>
        </p:nvSpPr>
        <p:spPr>
          <a:xfrm>
            <a:off x="214282" y="1357274"/>
            <a:ext cx="8715436" cy="5500726"/>
          </a:xfrm>
          <a:ln>
            <a:noFill/>
          </a:ln>
        </p:spPr>
        <p:txBody>
          <a:bodyPr>
            <a:normAutofit/>
          </a:bodyPr>
          <a:lstStyle/>
          <a:p>
            <a:pPr marL="324000" indent="0">
              <a:lnSpc>
                <a:spcPct val="120000"/>
              </a:lnSpc>
              <a:spcBef>
                <a:spcPts val="50"/>
              </a:spcBef>
            </a:pPr>
            <a:r>
              <a:rPr lang="en-GB" sz="2500" dirty="0" smtClean="0">
                <a:latin typeface="Calibri" pitchFamily="34" charset="0"/>
                <a:cs typeface="Calibri" pitchFamily="34" charset="0"/>
              </a:rPr>
              <a:t>This support is designed to provide advice and guidance for practitioners by demonstrating potential approaches to learning and teaching.</a:t>
            </a:r>
          </a:p>
          <a:p>
            <a:pPr marL="324000" indent="0">
              <a:lnSpc>
                <a:spcPct val="120000"/>
              </a:lnSpc>
              <a:spcBef>
                <a:spcPts val="50"/>
              </a:spcBef>
              <a:buNone/>
            </a:pPr>
            <a:endParaRPr lang="en-GB" sz="2500" dirty="0" smtClean="0">
              <a:latin typeface="Calibri" pitchFamily="34" charset="0"/>
              <a:cs typeface="Calibri" pitchFamily="34" charset="0"/>
            </a:endParaRPr>
          </a:p>
          <a:p>
            <a:pPr marL="324000" indent="0">
              <a:lnSpc>
                <a:spcPct val="120000"/>
              </a:lnSpc>
              <a:spcBef>
                <a:spcPts val="50"/>
              </a:spcBef>
            </a:pPr>
            <a:r>
              <a:rPr lang="en-GB" sz="2500" dirty="0" smtClean="0">
                <a:latin typeface="Calibri" pitchFamily="34" charset="0"/>
                <a:cs typeface="Calibri" pitchFamily="34" charset="0"/>
              </a:rPr>
              <a:t>This presentation is intended to offer support to individuals and departments planning for the learning and teaching of any of the varied units of History available to the practitioner.</a:t>
            </a:r>
          </a:p>
          <a:p>
            <a:pPr marL="324000" indent="0">
              <a:lnSpc>
                <a:spcPct val="120000"/>
              </a:lnSpc>
              <a:spcBef>
                <a:spcPts val="50"/>
              </a:spcBef>
              <a:buNone/>
            </a:pPr>
            <a:endParaRPr lang="en-GB" sz="2500" dirty="0" smtClean="0">
              <a:latin typeface="Calibri" pitchFamily="34" charset="0"/>
              <a:cs typeface="Calibri" pitchFamily="34" charset="0"/>
            </a:endParaRPr>
          </a:p>
          <a:p>
            <a:pPr marL="324000" indent="0">
              <a:lnSpc>
                <a:spcPct val="120000"/>
              </a:lnSpc>
              <a:spcBef>
                <a:spcPts val="50"/>
              </a:spcBef>
            </a:pPr>
            <a:r>
              <a:rPr lang="en-GB" sz="2500" dirty="0" smtClean="0">
                <a:latin typeface="Calibri" pitchFamily="34" charset="0"/>
                <a:cs typeface="Calibri" pitchFamily="34" charset="0"/>
              </a:rPr>
              <a:t>It is designed to support practitioners working with learners from National 3 to Higher level.</a:t>
            </a:r>
          </a:p>
          <a:p>
            <a:pPr marL="324000" indent="0">
              <a:lnSpc>
                <a:spcPct val="120000"/>
              </a:lnSpc>
              <a:spcBef>
                <a:spcPts val="50"/>
              </a:spcBef>
            </a:pPr>
            <a:endParaRPr lang="en-GB" sz="25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5F82DA38-73F3-4F11-B69A-4DB14BDAC6A4}" type="slidenum">
              <a:rPr lang="en-GB" smtClean="0"/>
              <a:pPr/>
              <a:t>3</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2" name="Title 1"/>
          <p:cNvSpPr>
            <a:spLocks noGrp="1"/>
          </p:cNvSpPr>
          <p:nvPr>
            <p:ph type="title"/>
          </p:nvPr>
        </p:nvSpPr>
        <p:spPr>
          <a:xfrm>
            <a:off x="428596" y="-138550"/>
            <a:ext cx="8229600" cy="1143000"/>
          </a:xfrm>
        </p:spPr>
        <p:txBody>
          <a:bodyPr/>
          <a:lstStyle/>
          <a:p>
            <a:r>
              <a:rPr lang="en-GB" dirty="0" smtClean="0"/>
              <a:t>Focus on skills development</a:t>
            </a:r>
            <a:endParaRPr lang="en-GB" dirty="0"/>
          </a:p>
        </p:txBody>
      </p:sp>
      <p:sp>
        <p:nvSpPr>
          <p:cNvPr id="3" name="Content Placeholder 2"/>
          <p:cNvSpPr>
            <a:spLocks noGrp="1"/>
          </p:cNvSpPr>
          <p:nvPr>
            <p:ph idx="1"/>
          </p:nvPr>
        </p:nvSpPr>
        <p:spPr>
          <a:xfrm>
            <a:off x="214282" y="1357322"/>
            <a:ext cx="8715436" cy="5643578"/>
          </a:xfrm>
          <a:ln>
            <a:noFill/>
          </a:ln>
        </p:spPr>
        <p:txBody>
          <a:bodyPr>
            <a:normAutofit fontScale="55000" lnSpcReduction="20000"/>
          </a:bodyPr>
          <a:lstStyle/>
          <a:p>
            <a:pPr marL="324000" indent="0">
              <a:lnSpc>
                <a:spcPct val="120000"/>
              </a:lnSpc>
              <a:spcBef>
                <a:spcPts val="50"/>
              </a:spcBef>
            </a:pPr>
            <a:r>
              <a:rPr lang="en-GB" sz="4500" dirty="0" smtClean="0">
                <a:latin typeface="Calibri" pitchFamily="34" charset="0"/>
                <a:cs typeface="Calibri" pitchFamily="34" charset="0"/>
              </a:rPr>
              <a:t>The examples provided are adaptable and will help to stimulate further development of approaches to learning and teaching relevant to the context of the practitioner.</a:t>
            </a:r>
          </a:p>
          <a:p>
            <a:pPr marL="324000" indent="0">
              <a:lnSpc>
                <a:spcPct val="120000"/>
              </a:lnSpc>
              <a:spcBef>
                <a:spcPts val="50"/>
              </a:spcBef>
              <a:buNone/>
            </a:pPr>
            <a:endParaRPr lang="en-GB" sz="4500" dirty="0" smtClean="0">
              <a:latin typeface="Calibri" pitchFamily="34" charset="0"/>
              <a:cs typeface="Calibri" pitchFamily="34" charset="0"/>
            </a:endParaRPr>
          </a:p>
          <a:p>
            <a:pPr marL="324000" indent="0">
              <a:lnSpc>
                <a:spcPct val="120000"/>
              </a:lnSpc>
              <a:spcBef>
                <a:spcPts val="50"/>
              </a:spcBef>
            </a:pPr>
            <a:r>
              <a:rPr lang="en-GB" sz="4500" dirty="0" smtClean="0">
                <a:latin typeface="Calibri" pitchFamily="34" charset="0"/>
                <a:cs typeface="Calibri" pitchFamily="34" charset="0"/>
              </a:rPr>
              <a:t>None of the presentations included in this support are designed to be used with learners in their current form. The presentations provide advice, guidance and exemplars for practitioners to reflect on their own planning for learning and teaching. </a:t>
            </a:r>
          </a:p>
          <a:p>
            <a:pPr marL="324000" indent="0">
              <a:lnSpc>
                <a:spcPct val="120000"/>
              </a:lnSpc>
              <a:spcBef>
                <a:spcPts val="50"/>
              </a:spcBef>
            </a:pPr>
            <a:endParaRPr lang="en-GB" sz="4500" dirty="0" smtClean="0">
              <a:latin typeface="Calibri" pitchFamily="34" charset="0"/>
              <a:cs typeface="Calibri" pitchFamily="34" charset="0"/>
            </a:endParaRPr>
          </a:p>
          <a:p>
            <a:pPr marL="324000" indent="0">
              <a:lnSpc>
                <a:spcPct val="120000"/>
              </a:lnSpc>
              <a:spcBef>
                <a:spcPts val="50"/>
              </a:spcBef>
            </a:pPr>
            <a:r>
              <a:rPr lang="en-GB" sz="4500" dirty="0" smtClean="0">
                <a:latin typeface="Calibri" pitchFamily="34" charset="0"/>
                <a:cs typeface="Calibri" pitchFamily="34" charset="0"/>
              </a:rPr>
              <a:t>In order to support practitioners delivering across the levels of National Qualification presentation, the exemplification provided varies in depth and challenge. </a:t>
            </a:r>
          </a:p>
          <a:p>
            <a:pPr marL="324000" indent="0">
              <a:lnSpc>
                <a:spcPct val="120000"/>
              </a:lnSpc>
              <a:spcBef>
                <a:spcPts val="50"/>
              </a:spcBef>
            </a:pPr>
            <a:endParaRPr lang="en-GB"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5F82DA38-73F3-4F11-B69A-4DB14BDAC6A4}"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6147" name="Content Placeholder 3"/>
          <p:cNvSpPr>
            <a:spLocks noGrp="1"/>
          </p:cNvSpPr>
          <p:nvPr>
            <p:ph idx="1"/>
          </p:nvPr>
        </p:nvSpPr>
        <p:spPr>
          <a:xfrm>
            <a:off x="457200" y="1524000"/>
            <a:ext cx="8229600" cy="5105400"/>
          </a:xfrm>
        </p:spPr>
        <p:txBody>
          <a:bodyPr>
            <a:normAutofit/>
          </a:bodyPr>
          <a:lstStyle/>
          <a:p>
            <a:pPr eaLnBrk="1" hangingPunct="1"/>
            <a:r>
              <a:rPr lang="en-GB" sz="2500" dirty="0" smtClean="0"/>
              <a:t>The development and application of skills, as outlined by both Bloom and </a:t>
            </a:r>
            <a:r>
              <a:rPr lang="en-GB" sz="2500" dirty="0" err="1" smtClean="0"/>
              <a:t>McGinlay</a:t>
            </a:r>
            <a:r>
              <a:rPr lang="en-GB" sz="2500" dirty="0" smtClean="0"/>
              <a:t> are crucial for the ‘transformational changes needed to improve the life chances of young people in Scotland.’ They develop towards higher order thinking skills, such as creating, evaluating and analysing and are essential </a:t>
            </a:r>
            <a:r>
              <a:rPr lang="en-US" sz="2500" dirty="0" smtClean="0"/>
              <a:t>Skills for Learning, Skills for Life and Skills for Work. These are illustrated at the end of this PowerPoint and more information can be found in ‘Building the Curriculum 4: Skills for Learning, Skills for Life and Skills for Work</a:t>
            </a:r>
            <a:r>
              <a:rPr lang="en-GB" sz="2500" dirty="0" smtClean="0"/>
              <a:t> ‘</a:t>
            </a:r>
            <a:r>
              <a:rPr lang="en-GB" sz="2500" dirty="0" smtClean="0">
                <a:hlinkClick r:id="rId2"/>
              </a:rPr>
              <a:t>http://www.ltscotland.org.uk/buildingyourcurriculum/policycontext/btc/btc4.asp</a:t>
            </a:r>
            <a:endParaRPr lang="en-GB" sz="2500" dirty="0" smtClean="0"/>
          </a:p>
        </p:txBody>
      </p:sp>
      <p:sp>
        <p:nvSpPr>
          <p:cNvPr id="6" name="Title 1"/>
          <p:cNvSpPr>
            <a:spLocks noGrp="1"/>
          </p:cNvSpPr>
          <p:nvPr>
            <p:ph type="title"/>
          </p:nvPr>
        </p:nvSpPr>
        <p:spPr>
          <a:xfrm>
            <a:off x="428596" y="-138550"/>
            <a:ext cx="8229600" cy="1143000"/>
          </a:xfrm>
        </p:spPr>
        <p:txBody>
          <a:bodyPr/>
          <a:lstStyle/>
          <a:p>
            <a:r>
              <a:rPr lang="en-GB" dirty="0" smtClean="0"/>
              <a:t>Focus on skills development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6147" name="Content Placeholder 3"/>
          <p:cNvSpPr>
            <a:spLocks noGrp="1"/>
          </p:cNvSpPr>
          <p:nvPr>
            <p:ph idx="1"/>
          </p:nvPr>
        </p:nvSpPr>
        <p:spPr>
          <a:xfrm>
            <a:off x="457200" y="1524000"/>
            <a:ext cx="8229600" cy="5105400"/>
          </a:xfrm>
        </p:spPr>
        <p:txBody>
          <a:bodyPr>
            <a:normAutofit/>
          </a:bodyPr>
          <a:lstStyle/>
          <a:p>
            <a:pPr eaLnBrk="1" hangingPunct="1"/>
            <a:r>
              <a:rPr lang="en-GB" sz="2500" dirty="0" smtClean="0"/>
              <a:t>Practitioners should refer to SQA documentation for the specific skills to be developed and assessed for the three exemplar topics.</a:t>
            </a:r>
          </a:p>
          <a:p>
            <a:pPr eaLnBrk="1" hangingPunct="1"/>
            <a:endParaRPr lang="en-GB" sz="2500" dirty="0" smtClean="0"/>
          </a:p>
          <a:p>
            <a:pPr eaLnBrk="1" hangingPunct="1"/>
            <a:r>
              <a:rPr lang="en-GB" sz="2500" dirty="0" smtClean="0"/>
              <a:t>Examples are provided from the contexts of World War I (Scottish Unit), the Slave Trade (British Unit) and Civil Rights Movement (European &amp; World Unit). However, the approaches are transferable across the study of any topic as the focus is on the pathways to develop skills, rather than content for knowledge and understanding.</a:t>
            </a:r>
          </a:p>
        </p:txBody>
      </p:sp>
      <p:sp>
        <p:nvSpPr>
          <p:cNvPr id="6" name="Title 1"/>
          <p:cNvSpPr>
            <a:spLocks noGrp="1"/>
          </p:cNvSpPr>
          <p:nvPr>
            <p:ph type="title"/>
          </p:nvPr>
        </p:nvSpPr>
        <p:spPr>
          <a:xfrm>
            <a:off x="428596" y="-138550"/>
            <a:ext cx="8229600" cy="1143000"/>
          </a:xfrm>
        </p:spPr>
        <p:txBody>
          <a:bodyPr/>
          <a:lstStyle/>
          <a:p>
            <a:r>
              <a:rPr lang="en-GB" dirty="0" smtClean="0"/>
              <a:t>Focus on skills development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4" name="Content Placeholder 3"/>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GB" sz="2500" dirty="0">
                <a:latin typeface="+mn-lt"/>
                <a:cs typeface="+mn-cs"/>
              </a:rPr>
              <a:t>Practitioners should be encouraged to develop a holistic approach. Learning can focus on one aspect of one unit or can deal with a theme or issue across two or three units.</a:t>
            </a:r>
          </a:p>
          <a:p>
            <a:pPr marL="342900" indent="-342900">
              <a:lnSpc>
                <a:spcPct val="80000"/>
              </a:lnSpc>
              <a:spcBef>
                <a:spcPct val="20000"/>
              </a:spcBef>
              <a:defRPr/>
            </a:pPr>
            <a:endParaRPr lang="en-GB" sz="2500" dirty="0">
              <a:latin typeface="+mn-lt"/>
              <a:cs typeface="+mn-cs"/>
            </a:endParaRPr>
          </a:p>
          <a:p>
            <a:pPr marL="342900" indent="-342900">
              <a:lnSpc>
                <a:spcPct val="80000"/>
              </a:lnSpc>
              <a:spcBef>
                <a:spcPct val="20000"/>
              </a:spcBef>
              <a:buFont typeface="Arial" charset="0"/>
              <a:buChar char="•"/>
              <a:defRPr/>
            </a:pPr>
            <a:r>
              <a:rPr lang="en-GB" sz="2500" dirty="0">
                <a:latin typeface="+mn-lt"/>
                <a:cs typeface="+mn-cs"/>
              </a:rPr>
              <a:t>The skills developed in these activities are to enable the learners to be at the centre of the learning experience. This  material supports effective learning and teaching in National Qualifications but it is built on skills and knowledge developed from a broad general education. </a:t>
            </a:r>
          </a:p>
          <a:p>
            <a:pPr marL="342900" indent="-342900">
              <a:lnSpc>
                <a:spcPct val="80000"/>
              </a:lnSpc>
              <a:spcBef>
                <a:spcPct val="20000"/>
              </a:spcBef>
              <a:defRPr/>
            </a:pPr>
            <a:endParaRPr lang="en-GB" sz="2500" dirty="0">
              <a:latin typeface="+mn-lt"/>
              <a:cs typeface="+mn-cs"/>
            </a:endParaRPr>
          </a:p>
          <a:p>
            <a:pPr marL="342900" indent="-342900">
              <a:lnSpc>
                <a:spcPct val="80000"/>
              </a:lnSpc>
              <a:spcBef>
                <a:spcPct val="20000"/>
              </a:spcBef>
              <a:buFont typeface="Arial" charset="0"/>
              <a:buChar char="•"/>
              <a:defRPr/>
            </a:pPr>
            <a:r>
              <a:rPr lang="en-GB" sz="2500" dirty="0">
                <a:latin typeface="+mn-lt"/>
                <a:cs typeface="+mn-cs"/>
              </a:rPr>
              <a:t>If practitioners choose to adapt and use any of the example material provided, they should ensure it is both contextualised for their own setting and prepared as appropriate for the level of study.</a:t>
            </a:r>
          </a:p>
        </p:txBody>
      </p:sp>
      <p:sp>
        <p:nvSpPr>
          <p:cNvPr id="8"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Focus on skills development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4" name="Content Placeholder 3"/>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GB" sz="2500" dirty="0"/>
              <a:t>As the approaches are transferable across the study of any </a:t>
            </a:r>
            <a:r>
              <a:rPr lang="en-GB" sz="2500" dirty="0" smtClean="0"/>
              <a:t>historical unit due </a:t>
            </a:r>
            <a:r>
              <a:rPr lang="en-GB" sz="2500" dirty="0"/>
              <a:t>to the focus on the pathways to develop skills, this could be an opportunity for practitioners to share their skills with other practitioners, in the delivery of </a:t>
            </a:r>
            <a:r>
              <a:rPr lang="en-GB" sz="2500" dirty="0" smtClean="0"/>
              <a:t>History </a:t>
            </a:r>
            <a:r>
              <a:rPr lang="en-GB" sz="2500" dirty="0"/>
              <a:t>by leading CPD sessions for colleagues. </a:t>
            </a:r>
          </a:p>
          <a:p>
            <a:pPr marL="342900" indent="-342900">
              <a:lnSpc>
                <a:spcPct val="80000"/>
              </a:lnSpc>
              <a:spcBef>
                <a:spcPct val="20000"/>
              </a:spcBef>
              <a:defRPr/>
            </a:pPr>
            <a:endParaRPr lang="en-GB" sz="2500" dirty="0"/>
          </a:p>
          <a:p>
            <a:pPr marL="342900" indent="-342900">
              <a:lnSpc>
                <a:spcPct val="80000"/>
              </a:lnSpc>
              <a:spcBef>
                <a:spcPct val="20000"/>
              </a:spcBef>
              <a:buFont typeface="Arial" charset="0"/>
              <a:buChar char="•"/>
              <a:defRPr/>
            </a:pPr>
            <a:r>
              <a:rPr lang="en-GB" sz="2500" dirty="0"/>
              <a:t>Practitioners could also use this opportunity to share and develop skills in </a:t>
            </a:r>
            <a:r>
              <a:rPr lang="en-GB" sz="2500" dirty="0" smtClean="0"/>
              <a:t>interdisciplinary </a:t>
            </a:r>
            <a:r>
              <a:rPr lang="en-GB" sz="2500" dirty="0"/>
              <a:t>and inter-sector contexts, </a:t>
            </a:r>
            <a:r>
              <a:rPr lang="en-GB" sz="2500" dirty="0" smtClean="0"/>
              <a:t>e.g. </a:t>
            </a:r>
            <a:r>
              <a:rPr lang="en-GB" sz="2500" dirty="0"/>
              <a:t>through Glow Meets etc.</a:t>
            </a:r>
          </a:p>
          <a:p>
            <a:pPr marL="342900" indent="-342900">
              <a:lnSpc>
                <a:spcPct val="80000"/>
              </a:lnSpc>
              <a:spcBef>
                <a:spcPct val="20000"/>
              </a:spcBef>
              <a:buFont typeface="Arial" charset="0"/>
              <a:buChar char="•"/>
              <a:defRPr/>
            </a:pPr>
            <a:endParaRPr lang="en-GB" sz="2500" dirty="0">
              <a:latin typeface="+mn-lt"/>
              <a:cs typeface="+mn-cs"/>
            </a:endParaRPr>
          </a:p>
        </p:txBody>
      </p:sp>
      <p:sp>
        <p:nvSpPr>
          <p:cNvPr id="8" name="Title 1"/>
          <p:cNvSpPr txBox="1">
            <a:spLocks/>
          </p:cNvSpPr>
          <p:nvPr/>
        </p:nvSpPr>
        <p:spPr>
          <a:xfrm>
            <a:off x="428596" y="-1385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Focus on skills development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4">
              <a:lumMod val="60000"/>
              <a:lumOff val="40000"/>
            </a:schemeClr>
          </a:solidFill>
        </p:spPr>
        <p:txBody>
          <a:bodyPr anchor="ctr">
            <a:normAutofit/>
          </a:bodyPr>
          <a:lstStyle/>
          <a:p>
            <a:pPr algn="ctr" fontAlgn="auto">
              <a:spcAft>
                <a:spcPts val="0"/>
              </a:spcAft>
              <a:defRPr/>
            </a:pPr>
            <a:endParaRPr lang="en-GB" sz="4400" dirty="0">
              <a:solidFill>
                <a:schemeClr val="bg1"/>
              </a:solidFill>
              <a:latin typeface="+mj-lt"/>
              <a:ea typeface="+mj-ea"/>
              <a:cs typeface="+mj-cs"/>
            </a:endParaRPr>
          </a:p>
        </p:txBody>
      </p:sp>
      <p:sp>
        <p:nvSpPr>
          <p:cNvPr id="9218" name="Content Placeholder 3"/>
          <p:cNvSpPr>
            <a:spLocks noGrp="1"/>
          </p:cNvSpPr>
          <p:nvPr>
            <p:ph idx="1"/>
          </p:nvPr>
        </p:nvSpPr>
        <p:spPr>
          <a:xfrm>
            <a:off x="443345" y="1475504"/>
            <a:ext cx="8229600" cy="4500594"/>
          </a:xfrm>
        </p:spPr>
        <p:txBody>
          <a:bodyPr>
            <a:normAutofit/>
          </a:bodyPr>
          <a:lstStyle/>
          <a:p>
            <a:pPr eaLnBrk="1" hangingPunct="1">
              <a:lnSpc>
                <a:spcPct val="80000"/>
              </a:lnSpc>
            </a:pPr>
            <a:r>
              <a:rPr lang="en-GB" sz="2500" dirty="0" smtClean="0"/>
              <a:t>All new and revised National Courses from SQA are designed to reflect Curriculum for Excellence values, purposes and principles. They offer flexibility and provide more time for learning, more focus on skills and applying learning, and scope for personalisation and choice.</a:t>
            </a:r>
          </a:p>
          <a:p>
            <a:pPr eaLnBrk="1" hangingPunct="1">
              <a:lnSpc>
                <a:spcPct val="80000"/>
              </a:lnSpc>
            </a:pPr>
            <a:endParaRPr lang="en-GB" sz="2500" dirty="0" smtClean="0"/>
          </a:p>
          <a:p>
            <a:pPr eaLnBrk="1" hangingPunct="1">
              <a:lnSpc>
                <a:spcPct val="80000"/>
              </a:lnSpc>
            </a:pPr>
            <a:r>
              <a:rPr lang="en-GB" sz="2500" dirty="0" smtClean="0"/>
              <a:t>In the History suite of courses there is an emphasis on skills development and the application of those skills.</a:t>
            </a:r>
          </a:p>
          <a:p>
            <a:pPr eaLnBrk="1" hangingPunct="1">
              <a:lnSpc>
                <a:spcPct val="80000"/>
              </a:lnSpc>
            </a:pPr>
            <a:endParaRPr lang="en-GB" sz="2500" dirty="0" smtClean="0"/>
          </a:p>
          <a:p>
            <a:pPr eaLnBrk="1" hangingPunct="1">
              <a:lnSpc>
                <a:spcPct val="80000"/>
              </a:lnSpc>
            </a:pPr>
            <a:r>
              <a:rPr lang="en-GB" sz="2500" dirty="0" smtClean="0"/>
              <a:t>These courses provide learners with opportunities to continue to develop the attributes and capabilities of the four capacities as well as skills for learning, skills for life and skills for work.</a:t>
            </a:r>
          </a:p>
          <a:p>
            <a:pPr eaLnBrk="1" hangingPunct="1">
              <a:lnSpc>
                <a:spcPct val="80000"/>
              </a:lnSpc>
              <a:buNone/>
            </a:pPr>
            <a:endParaRPr lang="en-GB" sz="2500" dirty="0" smtClean="0"/>
          </a:p>
        </p:txBody>
      </p:sp>
      <p:sp>
        <p:nvSpPr>
          <p:cNvPr id="5" name="Title 1"/>
          <p:cNvSpPr>
            <a:spLocks noGrp="1"/>
          </p:cNvSpPr>
          <p:nvPr>
            <p:ph type="title"/>
          </p:nvPr>
        </p:nvSpPr>
        <p:spPr>
          <a:xfrm>
            <a:off x="428596" y="-138550"/>
            <a:ext cx="8229600" cy="1143000"/>
          </a:xfrm>
        </p:spPr>
        <p:txBody>
          <a:bodyPr/>
          <a:lstStyle/>
          <a:p>
            <a:r>
              <a:rPr lang="en-GB" dirty="0" smtClean="0"/>
              <a:t>Focus on skills development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1381</Words>
  <Application>Microsoft Office PowerPoint</Application>
  <PresentationFormat>On-screen Show (4:3)</PresentationFormat>
  <Paragraphs>109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Skills development in the study of History</vt:lpstr>
      <vt:lpstr>Slide 2</vt:lpstr>
      <vt:lpstr>Focus on skills development</vt:lpstr>
      <vt:lpstr>Focus on skills development</vt:lpstr>
      <vt:lpstr>Focus on skills development</vt:lpstr>
      <vt:lpstr>Focus on skills development</vt:lpstr>
      <vt:lpstr>Slide 7</vt:lpstr>
      <vt:lpstr>Slide 8</vt:lpstr>
      <vt:lpstr>Focus on skills development</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development in the study of History</dc:title>
  <dc:creator>Nelson Chris Mundell</dc:creator>
  <cp:lastModifiedBy>Nelson Chris Mundell</cp:lastModifiedBy>
  <cp:revision>31</cp:revision>
  <dcterms:created xsi:type="dcterms:W3CDTF">2012-06-10T21:00:41Z</dcterms:created>
  <dcterms:modified xsi:type="dcterms:W3CDTF">2012-07-05T00:03:30Z</dcterms:modified>
</cp:coreProperties>
</file>