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8"/>
  </p:notesMasterIdLst>
  <p:sldIdLst>
    <p:sldId id="257" r:id="rId2"/>
    <p:sldId id="396" r:id="rId3"/>
    <p:sldId id="444" r:id="rId4"/>
    <p:sldId id="440" r:id="rId5"/>
    <p:sldId id="448" r:id="rId6"/>
    <p:sldId id="449" r:id="rId7"/>
    <p:sldId id="450" r:id="rId8"/>
    <p:sldId id="373" r:id="rId9"/>
    <p:sldId id="258" r:id="rId10"/>
    <p:sldId id="259" r:id="rId11"/>
    <p:sldId id="261" r:id="rId12"/>
    <p:sldId id="260" r:id="rId13"/>
    <p:sldId id="395" r:id="rId14"/>
    <p:sldId id="451" r:id="rId15"/>
    <p:sldId id="262" r:id="rId16"/>
    <p:sldId id="263" r:id="rId17"/>
    <p:sldId id="264" r:id="rId18"/>
    <p:sldId id="265" r:id="rId19"/>
    <p:sldId id="371" r:id="rId20"/>
    <p:sldId id="267" r:id="rId21"/>
    <p:sldId id="268" r:id="rId22"/>
    <p:sldId id="269" r:id="rId23"/>
    <p:sldId id="452" r:id="rId24"/>
    <p:sldId id="282" r:id="rId25"/>
    <p:sldId id="283" r:id="rId26"/>
    <p:sldId id="284" r:id="rId27"/>
    <p:sldId id="386" r:id="rId28"/>
    <p:sldId id="453" r:id="rId29"/>
    <p:sldId id="357" r:id="rId30"/>
    <p:sldId id="468" r:id="rId31"/>
    <p:sldId id="288" r:id="rId32"/>
    <p:sldId id="454" r:id="rId33"/>
    <p:sldId id="358" r:id="rId34"/>
    <p:sldId id="467" r:id="rId35"/>
    <p:sldId id="292" r:id="rId36"/>
    <p:sldId id="293" r:id="rId37"/>
    <p:sldId id="455" r:id="rId38"/>
    <p:sldId id="359" r:id="rId39"/>
    <p:sldId id="365" r:id="rId40"/>
    <p:sldId id="456" r:id="rId41"/>
    <p:sldId id="334" r:id="rId42"/>
    <p:sldId id="335" r:id="rId43"/>
    <p:sldId id="336" r:id="rId44"/>
    <p:sldId id="391" r:id="rId45"/>
    <p:sldId id="387" r:id="rId46"/>
    <p:sldId id="457" r:id="rId47"/>
    <p:sldId id="337" r:id="rId48"/>
    <p:sldId id="338" r:id="rId49"/>
    <p:sldId id="429" r:id="rId50"/>
    <p:sldId id="428" r:id="rId51"/>
    <p:sldId id="379" r:id="rId52"/>
    <p:sldId id="458" r:id="rId53"/>
    <p:sldId id="344" r:id="rId54"/>
    <p:sldId id="353" r:id="rId55"/>
    <p:sldId id="367" r:id="rId56"/>
    <p:sldId id="354" r:id="rId57"/>
    <p:sldId id="369" r:id="rId58"/>
    <p:sldId id="459" r:id="rId59"/>
    <p:sldId id="345" r:id="rId60"/>
    <p:sldId id="355" r:id="rId61"/>
    <p:sldId id="370" r:id="rId62"/>
    <p:sldId id="380" r:id="rId63"/>
    <p:sldId id="460" r:id="rId64"/>
    <p:sldId id="381" r:id="rId65"/>
    <p:sldId id="382" r:id="rId66"/>
    <p:sldId id="383" r:id="rId67"/>
    <p:sldId id="384" r:id="rId68"/>
    <p:sldId id="385" r:id="rId69"/>
    <p:sldId id="461" r:id="rId70"/>
    <p:sldId id="346" r:id="rId71"/>
    <p:sldId id="356" r:id="rId72"/>
    <p:sldId id="462" r:id="rId73"/>
    <p:sldId id="390" r:id="rId74"/>
    <p:sldId id="389" r:id="rId75"/>
    <p:sldId id="463" r:id="rId76"/>
    <p:sldId id="474" r:id="rId77"/>
    <p:sldId id="475" r:id="rId78"/>
    <p:sldId id="476" r:id="rId79"/>
    <p:sldId id="477" r:id="rId80"/>
    <p:sldId id="478" r:id="rId81"/>
    <p:sldId id="479" r:id="rId82"/>
    <p:sldId id="480" r:id="rId83"/>
    <p:sldId id="481" r:id="rId84"/>
    <p:sldId id="482" r:id="rId85"/>
    <p:sldId id="483" r:id="rId86"/>
    <p:sldId id="484" r:id="rId87"/>
    <p:sldId id="412" r:id="rId88"/>
    <p:sldId id="413" r:id="rId89"/>
    <p:sldId id="470" r:id="rId90"/>
    <p:sldId id="473" r:id="rId91"/>
    <p:sldId id="414" r:id="rId92"/>
    <p:sldId id="415" r:id="rId93"/>
    <p:sldId id="424" r:id="rId94"/>
    <p:sldId id="443" r:id="rId95"/>
    <p:sldId id="425" r:id="rId96"/>
    <p:sldId id="471" r:id="rId97"/>
    <p:sldId id="472" r:id="rId98"/>
    <p:sldId id="469" r:id="rId99"/>
    <p:sldId id="416" r:id="rId100"/>
    <p:sldId id="418" r:id="rId101"/>
    <p:sldId id="417" r:id="rId102"/>
    <p:sldId id="420" r:id="rId103"/>
    <p:sldId id="421" r:id="rId104"/>
    <p:sldId id="422" r:id="rId105"/>
    <p:sldId id="423" r:id="rId106"/>
    <p:sldId id="464" r:id="rId10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809" autoAdjust="0"/>
    <p:restoredTop sz="94014" autoAdjust="0"/>
  </p:normalViewPr>
  <p:slideViewPr>
    <p:cSldViewPr>
      <p:cViewPr varScale="1">
        <p:scale>
          <a:sx n="70" d="100"/>
          <a:sy n="70" d="100"/>
        </p:scale>
        <p:origin x="-137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643710-2442-4F3F-B591-D8E07256FFC1}" type="datetimeFigureOut">
              <a:rPr lang="en-US" smtClean="0"/>
              <a:pPr/>
              <a:t>8/6/2012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9CF1E7-7ACB-488F-99F3-3D72D4A8B4B8}"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B9CF1E7-7ACB-488F-99F3-3D72D4A8B4B8}" type="slidenum">
              <a:rPr lang="en-GB" smtClean="0"/>
              <a:pPr/>
              <a:t>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There are some </a:t>
            </a:r>
            <a:r>
              <a:rPr lang="en-GB" dirty="0" err="1" smtClean="0"/>
              <a:t>fant</a:t>
            </a:r>
            <a:endParaRPr lang="en-GB" dirty="0"/>
          </a:p>
        </p:txBody>
      </p:sp>
      <p:sp>
        <p:nvSpPr>
          <p:cNvPr id="4" name="Slide Number Placeholder 3"/>
          <p:cNvSpPr>
            <a:spLocks noGrp="1"/>
          </p:cNvSpPr>
          <p:nvPr>
            <p:ph type="sldNum" sz="quarter" idx="10"/>
          </p:nvPr>
        </p:nvSpPr>
        <p:spPr/>
        <p:txBody>
          <a:bodyPr/>
          <a:lstStyle/>
          <a:p>
            <a:fld id="{9B9CF1E7-7ACB-488F-99F3-3D72D4A8B4B8}" type="slidenum">
              <a:rPr lang="en-GB" smtClean="0"/>
              <a:pPr/>
              <a:t>51</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Scots</a:t>
            </a:r>
            <a:r>
              <a:rPr lang="en-GB" baseline="0" dirty="0" smtClean="0"/>
              <a:t> American WWI memorial, Princes Street Gardens, Edinburgh.</a:t>
            </a:r>
            <a:endParaRPr lang="en-GB" dirty="0"/>
          </a:p>
        </p:txBody>
      </p:sp>
      <p:sp>
        <p:nvSpPr>
          <p:cNvPr id="4" name="Slide Number Placeholder 3"/>
          <p:cNvSpPr>
            <a:spLocks noGrp="1"/>
          </p:cNvSpPr>
          <p:nvPr>
            <p:ph type="sldNum" sz="quarter" idx="10"/>
          </p:nvPr>
        </p:nvSpPr>
        <p:spPr/>
        <p:txBody>
          <a:bodyPr/>
          <a:lstStyle/>
          <a:p>
            <a:fld id="{9B9CF1E7-7ACB-488F-99F3-3D72D4A8B4B8}" type="slidenum">
              <a:rPr lang="en-GB" smtClean="0"/>
              <a:pPr/>
              <a:t>61</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D54CDD-DABF-447F-9005-E9692F2DF41D}" type="slidenum">
              <a:rPr lang="en-GB"/>
              <a:pPr fontAlgn="base">
                <a:spcBef>
                  <a:spcPct val="0"/>
                </a:spcBef>
                <a:spcAft>
                  <a:spcPct val="0"/>
                </a:spcAft>
                <a:defRPr/>
              </a:pPr>
              <a:t>83</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D54CDD-DABF-447F-9005-E9692F2DF41D}" type="slidenum">
              <a:rPr lang="en-GB"/>
              <a:pPr fontAlgn="base">
                <a:spcBef>
                  <a:spcPct val="0"/>
                </a:spcBef>
                <a:spcAft>
                  <a:spcPct val="0"/>
                </a:spcAft>
                <a:defRPr/>
              </a:pPr>
              <a:t>85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2C11E34-7745-4E6E-9CB8-31B4EAEA0DFE}" type="datetimeFigureOut">
              <a:rPr lang="en-US" smtClean="0"/>
              <a:pPr/>
              <a:t>8/6/2012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C11E34-7745-4E6E-9CB8-31B4EAEA0DFE}" type="datetimeFigureOut">
              <a:rPr lang="en-US" smtClean="0"/>
              <a:pPr/>
              <a:t>8/6/2012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C11E34-7745-4E6E-9CB8-31B4EAEA0DFE}" type="datetimeFigureOut">
              <a:rPr lang="en-US" smtClean="0"/>
              <a:pPr/>
              <a:t>8/6/2012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C11E34-7745-4E6E-9CB8-31B4EAEA0DFE}" type="datetimeFigureOut">
              <a:rPr lang="en-US" smtClean="0"/>
              <a:pPr/>
              <a:t>8/6/2012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C11E34-7745-4E6E-9CB8-31B4EAEA0DFE}" type="datetimeFigureOut">
              <a:rPr lang="en-US" smtClean="0"/>
              <a:pPr/>
              <a:t>8/6/2012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2C11E34-7745-4E6E-9CB8-31B4EAEA0DFE}" type="datetimeFigureOut">
              <a:rPr lang="en-US" smtClean="0"/>
              <a:pPr/>
              <a:t>8/6/2012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2C11E34-7745-4E6E-9CB8-31B4EAEA0DFE}" type="datetimeFigureOut">
              <a:rPr lang="en-US" smtClean="0"/>
              <a:pPr/>
              <a:t>8/6/2012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2C11E34-7745-4E6E-9CB8-31B4EAEA0DFE}" type="datetimeFigureOut">
              <a:rPr lang="en-US" smtClean="0"/>
              <a:pPr/>
              <a:t>8/6/2012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C11E34-7745-4E6E-9CB8-31B4EAEA0DFE}" type="datetimeFigureOut">
              <a:rPr lang="en-US" smtClean="0"/>
              <a:pPr/>
              <a:t>8/6/2012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C11E34-7745-4E6E-9CB8-31B4EAEA0DFE}" type="datetimeFigureOut">
              <a:rPr lang="en-US" smtClean="0"/>
              <a:pPr/>
              <a:t>8/6/2012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C11E34-7745-4E6E-9CB8-31B4EAEA0DFE}" type="datetimeFigureOut">
              <a:rPr lang="en-US" smtClean="0"/>
              <a:pPr/>
              <a:t>8/6/2012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890E9A-A3A8-452B-90DC-112B400B0A5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C11E34-7745-4E6E-9CB8-31B4EAEA0DFE}" type="datetimeFigureOut">
              <a:rPr lang="en-US" smtClean="0"/>
              <a:pPr/>
              <a:t>8/6/2012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890E9A-A3A8-452B-90DC-112B400B0A5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hyperlink" Target="http://www.thinkinghistory.co.uk/ActivityModel/ActModTimeline.html"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minecraftedu.com/"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3" Type="http://schemas.openxmlformats.org/officeDocument/2006/relationships/hyperlink" Target="http://unilearning.uow.edu.au/essay/4bi.html" TargetMode="External"/><Relationship Id="rId2" Type="http://schemas.openxmlformats.org/officeDocument/2006/relationships/hyperlink" Target="http://www.schoolshistory.org.uk/starteractivities/writingframes.htm" TargetMode="External"/><Relationship Id="rId1" Type="http://schemas.openxmlformats.org/officeDocument/2006/relationships/slideLayout" Target="../slideLayouts/slideLayout7.xml"/><Relationship Id="rId5" Type="http://schemas.openxmlformats.org/officeDocument/2006/relationships/hyperlink" Target="http://www.history.org.uk/resources/secondary_resource_4124,4125_126.html" TargetMode="External"/><Relationship Id="rId4" Type="http://schemas.openxmlformats.org/officeDocument/2006/relationships/hyperlink" Target="http://www.theeasyessay.com/?pg=tutorial" TargetMode="External"/></Relationships>
</file>

<file path=ppt/slides/_rels/slide96.xml.rels><?xml version="1.0" encoding="UTF-8" standalone="yes"?>
<Relationships xmlns="http://schemas.openxmlformats.org/package/2006/relationships"><Relationship Id="rId2" Type="http://schemas.openxmlformats.org/officeDocument/2006/relationships/hyperlink" Target="http://www.tes.co.uk/ResourceDetail.aspx?storyCode=6110470" TargetMode="Externa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hyperlink" Target="http://www.johndclare.net/how_to_write_an_essay.htm" TargetMode="Externa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1470025"/>
          </a:xfrm>
          <a:solidFill>
            <a:schemeClr val="tx2"/>
          </a:solidFill>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eaLnBrk="1" hangingPunct="1">
              <a:defRPr/>
            </a:pPr>
            <a:r>
              <a:rPr lang="en-GB" dirty="0" smtClean="0">
                <a:solidFill>
                  <a:srgbClr val="FFFFFF"/>
                </a:solidFill>
              </a:rPr>
              <a:t>Skills development in the study of history</a:t>
            </a:r>
          </a:p>
        </p:txBody>
      </p:sp>
      <p:sp>
        <p:nvSpPr>
          <p:cNvPr id="4" name="Title 1"/>
          <p:cNvSpPr txBox="1">
            <a:spLocks/>
          </p:cNvSpPr>
          <p:nvPr/>
        </p:nvSpPr>
        <p:spPr>
          <a:xfrm>
            <a:off x="838200" y="2438400"/>
            <a:ext cx="7467600" cy="1219200"/>
          </a:xfrm>
          <a:prstGeom prst="rect">
            <a:avLst/>
          </a:prstGeom>
          <a:solidFill>
            <a:schemeClr val="accent1">
              <a:lumMod val="40000"/>
              <a:lumOff val="60000"/>
            </a:schemeClr>
          </a:solidFill>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anchor="ctr">
            <a:normAutofit fontScale="92500" lnSpcReduction="10000"/>
          </a:bodyPr>
          <a:lstStyle/>
          <a:p>
            <a:pPr algn="ctr">
              <a:defRPr/>
            </a:pPr>
            <a:r>
              <a:rPr lang="en-GB" sz="4400" dirty="0" smtClean="0">
                <a:solidFill>
                  <a:srgbClr val="FFFFFF"/>
                </a:solidFill>
              </a:rPr>
              <a:t>World War I exemplar</a:t>
            </a:r>
          </a:p>
          <a:p>
            <a:pPr algn="ctr">
              <a:defRPr/>
            </a:pPr>
            <a:r>
              <a:rPr lang="en-GB" sz="4400" dirty="0" smtClean="0">
                <a:solidFill>
                  <a:srgbClr val="FFFFFF"/>
                </a:solidFill>
              </a:rPr>
              <a:t>Nat 3 - Higher</a:t>
            </a:r>
            <a:endParaRPr lang="en-GB" sz="4400" dirty="0">
              <a:solidFill>
                <a:srgbClr val="FFFFFF"/>
              </a:solidFill>
            </a:endParaRPr>
          </a:p>
        </p:txBody>
      </p:sp>
      <p:sp>
        <p:nvSpPr>
          <p:cNvPr id="6" name="Subtitle 2"/>
          <p:cNvSpPr txBox="1">
            <a:spLocks/>
          </p:cNvSpPr>
          <p:nvPr/>
        </p:nvSpPr>
        <p:spPr>
          <a:xfrm>
            <a:off x="0" y="6072206"/>
            <a:ext cx="9144000" cy="785794"/>
          </a:xfrm>
          <a:prstGeom prst="rect">
            <a:avLst/>
          </a:prstGeom>
          <a:solidFill>
            <a:schemeClr val="accent1">
              <a:lumMod val="20000"/>
              <a:lumOff val="80000"/>
            </a:schemeClr>
          </a:solidFill>
          <a:ln>
            <a:solidFill>
              <a:schemeClr val="bg2">
                <a:lumMod val="75000"/>
              </a:schemeClr>
            </a:solidFill>
          </a:ln>
        </p:spPr>
        <p:style>
          <a:lnRef idx="1">
            <a:schemeClr val="dk1"/>
          </a:lnRef>
          <a:fillRef idx="2">
            <a:schemeClr val="dk1"/>
          </a:fillRef>
          <a:effectRef idx="1">
            <a:schemeClr val="dk1"/>
          </a:effectRef>
          <a:fontRef idx="minor">
            <a:schemeClr val="dk1"/>
          </a:fontRef>
        </p:style>
        <p:txBody>
          <a:bodyPr>
            <a:normAutofit/>
          </a:bodyPr>
          <a:lstStyle/>
          <a:p>
            <a:pPr algn="ctr">
              <a:spcBef>
                <a:spcPct val="20000"/>
              </a:spcBef>
              <a:buFont typeface="Arial" charset="0"/>
              <a:buNone/>
              <a:defRPr/>
            </a:pPr>
            <a:endParaRPr lang="en-GB" sz="32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ChangeArrowheads="1"/>
          </p:cNvSpPr>
          <p:nvPr/>
        </p:nvSpPr>
        <p:spPr bwMode="auto">
          <a:xfrm>
            <a:off x="468313" y="1928813"/>
            <a:ext cx="8207375" cy="4124206"/>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b="1" dirty="0">
              <a:latin typeface="+mn-lt"/>
            </a:endParaRPr>
          </a:p>
          <a:p>
            <a:pPr marL="342900" indent="-342900">
              <a:buFontTx/>
              <a:buAutoNum type="arabicPeriod"/>
              <a:defRPr/>
            </a:pPr>
            <a:r>
              <a:rPr lang="en-GB" sz="2400" dirty="0">
                <a:latin typeface="+mn-lt"/>
              </a:rPr>
              <a:t>Learners are given the answer to a question of relevance to the topic being explored. Answers may range from </a:t>
            </a:r>
            <a:r>
              <a:rPr lang="en-GB" sz="2400" dirty="0" smtClean="0">
                <a:latin typeface="+mn-lt"/>
              </a:rPr>
              <a:t>a </a:t>
            </a:r>
            <a:r>
              <a:rPr lang="en-GB" sz="2400" dirty="0">
                <a:latin typeface="+mn-lt"/>
              </a:rPr>
              <a:t>date, a </a:t>
            </a:r>
            <a:r>
              <a:rPr lang="en-GB" sz="2400" dirty="0" smtClean="0">
                <a:latin typeface="+mn-lt"/>
              </a:rPr>
              <a:t>name, </a:t>
            </a:r>
            <a:r>
              <a:rPr lang="en-GB" sz="2400" dirty="0">
                <a:latin typeface="+mn-lt"/>
              </a:rPr>
              <a:t>a place</a:t>
            </a:r>
            <a:r>
              <a:rPr lang="en-GB" sz="2400" dirty="0" smtClean="0">
                <a:latin typeface="+mn-lt"/>
              </a:rPr>
              <a:t>, to an event or theory.</a:t>
            </a:r>
            <a:endParaRPr lang="en-GB" sz="2400" dirty="0">
              <a:latin typeface="+mn-lt"/>
            </a:endParaRPr>
          </a:p>
          <a:p>
            <a:pPr marL="342900" indent="-342900">
              <a:buFontTx/>
              <a:buAutoNum type="arabicPeriod"/>
              <a:defRPr/>
            </a:pPr>
            <a:r>
              <a:rPr lang="en-GB" sz="2400" dirty="0">
                <a:latin typeface="+mn-lt"/>
              </a:rPr>
              <a:t>Learners must think of questions that match the answer.</a:t>
            </a:r>
          </a:p>
          <a:p>
            <a:pPr marL="342900" indent="-342900">
              <a:buFontTx/>
              <a:buAutoNum type="arabicPeriod"/>
              <a:defRPr/>
            </a:pPr>
            <a:r>
              <a:rPr lang="en-GB" sz="2400" dirty="0">
                <a:latin typeface="+mn-lt"/>
              </a:rPr>
              <a:t>Learners are encouraged to think of as many questions as possible that would match the answer. </a:t>
            </a:r>
          </a:p>
          <a:p>
            <a:pPr marL="342900" indent="-342900">
              <a:buFontTx/>
              <a:buAutoNum type="arabicPeriod"/>
              <a:defRPr/>
            </a:pPr>
            <a:r>
              <a:rPr lang="en-GB" sz="2400" dirty="0">
                <a:latin typeface="+mn-lt"/>
              </a:rPr>
              <a:t>If the answer does not have a straightforward question, learners compare and contrast the questions they have come up with and justify how they arrived at a particular question.</a:t>
            </a:r>
          </a:p>
        </p:txBody>
      </p:sp>
      <p:sp>
        <p:nvSpPr>
          <p:cNvPr id="3"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400" dirty="0">
                <a:solidFill>
                  <a:schemeClr val="bg1"/>
                </a:solidFill>
                <a:latin typeface="+mj-lt"/>
                <a:ea typeface="+mj-ea"/>
                <a:cs typeface="+mj-cs"/>
              </a:rPr>
              <a:t>Answers for Questions</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Revising and editing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470590"/>
            <a:ext cx="8207375" cy="2954655"/>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sz="2800" dirty="0">
                <a:latin typeface="+mn-lt"/>
              </a:rPr>
              <a:t>	</a:t>
            </a:r>
            <a:r>
              <a:rPr lang="en-GB" sz="2800" dirty="0" smtClean="0">
                <a:latin typeface="+mn-lt"/>
              </a:rPr>
              <a:t>Le</a:t>
            </a:r>
            <a:r>
              <a:rPr lang="en-GB" sz="2800" dirty="0" smtClean="0"/>
              <a:t>arners can work by themselves, but working with their peers (i.e.  form of peer assessment) in either pairs, small groups or as a class, may be more beneficial, as they revise and improve upon their original piece.</a:t>
            </a:r>
            <a:endParaRPr lang="en-GB" sz="2800" dirty="0">
              <a:latin typeface="+mn-lt"/>
            </a:endParaRP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Letters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470590"/>
            <a:ext cx="8207375" cy="5324535"/>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buFontTx/>
              <a:buChar char="-"/>
              <a:defRPr/>
            </a:pPr>
            <a:endParaRPr lang="en-GB" sz="2000" dirty="0" smtClean="0">
              <a:latin typeface="+mn-lt"/>
            </a:endParaRPr>
          </a:p>
          <a:p>
            <a:pPr marL="342900" indent="-342900">
              <a:defRPr/>
            </a:pPr>
            <a:r>
              <a:rPr lang="en-GB" sz="2000" dirty="0" smtClean="0"/>
              <a:t>	Learners can write a letter, either in character or with their own opinions on the issues discussed. These letters could be</a:t>
            </a:r>
          </a:p>
          <a:p>
            <a:pPr marL="342900" indent="-342900">
              <a:buFontTx/>
              <a:buChar char="-"/>
              <a:defRPr/>
            </a:pPr>
            <a:r>
              <a:rPr lang="en-GB" sz="2000" dirty="0" smtClean="0">
                <a:latin typeface="+mn-lt"/>
              </a:rPr>
              <a:t>home from a soldier on Western Front describing conditions in the trenches</a:t>
            </a:r>
          </a:p>
          <a:p>
            <a:pPr marL="342900" indent="-342900">
              <a:buFontTx/>
              <a:buChar char="-"/>
              <a:defRPr/>
            </a:pPr>
            <a:r>
              <a:rPr lang="en-GB" sz="2000" dirty="0" smtClean="0"/>
              <a:t>to a soldier aboard evaluating the impact of new DORA restrictions</a:t>
            </a:r>
          </a:p>
          <a:p>
            <a:pPr marL="342900" indent="-342900">
              <a:buFontTx/>
              <a:buChar char="-"/>
              <a:defRPr/>
            </a:pPr>
            <a:r>
              <a:rPr lang="en-GB" sz="2000" dirty="0" smtClean="0"/>
              <a:t>t</a:t>
            </a:r>
            <a:r>
              <a:rPr lang="en-GB" sz="2000" dirty="0" smtClean="0">
                <a:latin typeface="+mn-lt"/>
              </a:rPr>
              <a:t>o an editor of a paper explaining a c</a:t>
            </a:r>
            <a:r>
              <a:rPr lang="en-GB" sz="2000" dirty="0" smtClean="0"/>
              <a:t>onscientious objector’s opinion of the war</a:t>
            </a:r>
          </a:p>
          <a:p>
            <a:pPr marL="342900" indent="-342900">
              <a:buFontTx/>
              <a:buChar char="-"/>
              <a:defRPr/>
            </a:pPr>
            <a:r>
              <a:rPr lang="en-GB" sz="2000" dirty="0" smtClean="0"/>
              <a:t>to an old work colleague, evaluating the changes the railway has seen since the Government has taken over</a:t>
            </a:r>
          </a:p>
          <a:p>
            <a:pPr marL="342900" indent="-342900">
              <a:buFontTx/>
              <a:buChar char="-"/>
              <a:defRPr/>
            </a:pPr>
            <a:r>
              <a:rPr lang="en-GB" sz="2000" dirty="0" smtClean="0"/>
              <a:t>t</a:t>
            </a:r>
            <a:r>
              <a:rPr lang="en-GB" sz="2000" dirty="0" smtClean="0">
                <a:latin typeface="+mn-lt"/>
              </a:rPr>
              <a:t>o a friend describing the changes the Clyde shipyard has undergone since the war started</a:t>
            </a:r>
          </a:p>
          <a:p>
            <a:pPr marL="342900" indent="-342900">
              <a:buFontTx/>
              <a:buChar char="-"/>
              <a:defRPr/>
            </a:pPr>
            <a:r>
              <a:rPr lang="en-GB" sz="2000" dirty="0" smtClean="0">
                <a:latin typeface="+mn-lt"/>
              </a:rPr>
              <a:t>to the local newspaper, describing events at Scapa Flow</a:t>
            </a:r>
          </a:p>
          <a:p>
            <a:pPr marL="342900" indent="-342900">
              <a:buFontTx/>
              <a:buChar char="-"/>
              <a:defRPr/>
            </a:pPr>
            <a:r>
              <a:rPr lang="en-GB" sz="2000" dirty="0" smtClean="0"/>
              <a:t>the letter from Gen. Haig to Lord Kitchener blaming Gen. French for the defeat and losses at the Battle of Loos</a:t>
            </a:r>
          </a:p>
          <a:p>
            <a:pPr marL="342900" indent="-342900">
              <a:defRPr/>
            </a:pPr>
            <a:endParaRPr lang="en-GB" sz="2000" dirty="0" smtClean="0">
              <a:latin typeface="+mn-lt"/>
            </a:endParaRPr>
          </a:p>
          <a:p>
            <a:pPr marL="342900" indent="-342900">
              <a:defRPr/>
            </a:pPr>
            <a:endParaRPr lang="en-GB" sz="2000" dirty="0">
              <a:latin typeface="+mn-lt"/>
            </a:endParaRPr>
          </a:p>
        </p:txBody>
      </p:sp>
      <p:grpSp>
        <p:nvGrpSpPr>
          <p:cNvPr id="5" name="Group 4"/>
          <p:cNvGrpSpPr/>
          <p:nvPr/>
        </p:nvGrpSpPr>
        <p:grpSpPr>
          <a:xfrm rot="1139649">
            <a:off x="7360307" y="-246879"/>
            <a:ext cx="1829775" cy="1636716"/>
            <a:chOff x="4500562" y="1071546"/>
            <a:chExt cx="2643206" cy="1714512"/>
          </a:xfrm>
          <a:solidFill>
            <a:srgbClr val="FFC000"/>
          </a:solidFill>
        </p:grpSpPr>
        <p:sp>
          <p:nvSpPr>
            <p:cNvPr id="6" name="5-Point Star 5"/>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Newspaper articles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470590"/>
            <a:ext cx="8207375" cy="5016758"/>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buFontTx/>
              <a:buChar char="-"/>
              <a:defRPr/>
            </a:pPr>
            <a:endParaRPr lang="en-GB" sz="2000" dirty="0" smtClean="0">
              <a:latin typeface="+mn-lt"/>
            </a:endParaRPr>
          </a:p>
          <a:p>
            <a:pPr marL="342900" indent="-342900">
              <a:defRPr/>
            </a:pPr>
            <a:r>
              <a:rPr lang="en-GB" sz="2000" dirty="0" smtClean="0"/>
              <a:t>	Newspaper articles can be written either in character or with the learner’s own opinions on the issues evidenced. Topics for the article could include</a:t>
            </a:r>
          </a:p>
          <a:p>
            <a:pPr marL="342900" indent="-342900">
              <a:buFontTx/>
              <a:buChar char="-"/>
              <a:defRPr/>
            </a:pPr>
            <a:r>
              <a:rPr lang="en-GB" sz="2000" dirty="0" smtClean="0"/>
              <a:t>a</a:t>
            </a:r>
            <a:r>
              <a:rPr lang="en-GB" sz="2000" dirty="0" smtClean="0">
                <a:latin typeface="+mn-lt"/>
              </a:rPr>
              <a:t>n evaluation of the Battle of Loos</a:t>
            </a:r>
          </a:p>
          <a:p>
            <a:pPr marL="342900" indent="-342900">
              <a:buFontTx/>
              <a:buChar char="-"/>
              <a:defRPr/>
            </a:pPr>
            <a:r>
              <a:rPr lang="en-GB" sz="2000" dirty="0" smtClean="0"/>
              <a:t>a persuasive article on the idea of conscription</a:t>
            </a:r>
          </a:p>
          <a:p>
            <a:pPr marL="342900" indent="-342900">
              <a:buFontTx/>
              <a:buChar char="-"/>
              <a:defRPr/>
            </a:pPr>
            <a:r>
              <a:rPr lang="en-GB" sz="2000" dirty="0" smtClean="0"/>
              <a:t>how women’s roles have changed during the war: how, why, possible concerns, lasting effects</a:t>
            </a:r>
          </a:p>
          <a:p>
            <a:pPr marL="342900" indent="-342900">
              <a:buFontTx/>
              <a:buChar char="-"/>
              <a:defRPr/>
            </a:pPr>
            <a:r>
              <a:rPr lang="en-GB" sz="2000" dirty="0" smtClean="0"/>
              <a:t>an evaluation of the conditions of the trenches, based on real soldiers’ diary excerpts and letters home</a:t>
            </a:r>
          </a:p>
          <a:p>
            <a:pPr marL="342900" indent="-342900">
              <a:buFontTx/>
              <a:buChar char="-"/>
              <a:defRPr/>
            </a:pPr>
            <a:r>
              <a:rPr lang="en-GB" sz="2000" dirty="0" smtClean="0"/>
              <a:t>describing the events of the Battle of George Square, using primary and secondary sources</a:t>
            </a:r>
            <a:endParaRPr lang="en-GB" sz="2000" dirty="0" smtClean="0">
              <a:latin typeface="+mn-lt"/>
            </a:endParaRPr>
          </a:p>
          <a:p>
            <a:pPr marL="342900" indent="-342900">
              <a:buFontTx/>
              <a:buChar char="-"/>
              <a:defRPr/>
            </a:pPr>
            <a:r>
              <a:rPr lang="en-GB" sz="2000" dirty="0" smtClean="0"/>
              <a:t>a</a:t>
            </a:r>
            <a:r>
              <a:rPr lang="en-GB" sz="2000" dirty="0" smtClean="0">
                <a:latin typeface="+mn-lt"/>
              </a:rPr>
              <a:t>n examination of the effect the Great War had on Scottish identity</a:t>
            </a:r>
            <a:endParaRPr lang="en-GB" sz="2000" dirty="0" smtClean="0"/>
          </a:p>
          <a:p>
            <a:pPr marL="342900" indent="-342900">
              <a:defRPr/>
            </a:pPr>
            <a:endParaRPr lang="en-GB" sz="2000" dirty="0" smtClean="0">
              <a:latin typeface="+mn-lt"/>
            </a:endParaRPr>
          </a:p>
          <a:p>
            <a:pPr marL="342900" indent="-342900">
              <a:defRPr/>
            </a:pPr>
            <a:endParaRPr lang="en-GB" sz="2000" dirty="0" smtClean="0"/>
          </a:p>
          <a:p>
            <a:pPr marL="342900" indent="-342900">
              <a:defRPr/>
            </a:pPr>
            <a:endParaRPr lang="en-GB" sz="2000" dirty="0" smtClean="0">
              <a:latin typeface="+mn-lt"/>
            </a:endParaRPr>
          </a:p>
          <a:p>
            <a:pPr marL="342900" indent="-342900">
              <a:defRPr/>
            </a:pPr>
            <a:endParaRPr lang="en-GB" sz="2000" dirty="0">
              <a:latin typeface="+mn-lt"/>
            </a:endParaRPr>
          </a:p>
        </p:txBody>
      </p:sp>
      <p:grpSp>
        <p:nvGrpSpPr>
          <p:cNvPr id="2" name="Group 4"/>
          <p:cNvGrpSpPr/>
          <p:nvPr/>
        </p:nvGrpSpPr>
        <p:grpSpPr>
          <a:xfrm rot="1139649">
            <a:off x="7360307" y="-246879"/>
            <a:ext cx="1829775" cy="1636716"/>
            <a:chOff x="4500562" y="1071546"/>
            <a:chExt cx="2643206" cy="1714512"/>
          </a:xfrm>
          <a:solidFill>
            <a:srgbClr val="FFC000"/>
          </a:solidFill>
        </p:grpSpPr>
        <p:sp>
          <p:nvSpPr>
            <p:cNvPr id="6" name="5-Point Star 5"/>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a:ln>
            <a:noFill/>
          </a:ln>
        </p:spPr>
        <p:txBody>
          <a:bodyPr anchor="ctr"/>
          <a:lstStyle/>
          <a:p>
            <a:pPr algn="ctr" fontAlgn="auto">
              <a:spcAft>
                <a:spcPts val="0"/>
              </a:spcAft>
              <a:defRPr/>
            </a:pPr>
            <a:r>
              <a:rPr lang="en-GB" sz="4100" dirty="0" smtClean="0">
                <a:solidFill>
                  <a:schemeClr val="bg1"/>
                </a:solidFill>
                <a:latin typeface="+mj-lt"/>
                <a:ea typeface="+mj-ea"/>
                <a:cs typeface="+mj-cs"/>
              </a:rPr>
              <a:t>Diary entry</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470590"/>
            <a:ext cx="8207375" cy="5016758"/>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buFontTx/>
              <a:buChar char="-"/>
              <a:defRPr/>
            </a:pPr>
            <a:endParaRPr lang="en-GB" sz="2000" dirty="0" smtClean="0">
              <a:latin typeface="+mn-lt"/>
            </a:endParaRPr>
          </a:p>
          <a:p>
            <a:pPr marL="342900" indent="-342900">
              <a:defRPr/>
            </a:pPr>
            <a:r>
              <a:rPr lang="en-GB" sz="2000" dirty="0" smtClean="0"/>
              <a:t>	Dairy entries again can be written either in character or with the learner’s own opinions on the issues evidenced. Topics for the entry could include</a:t>
            </a:r>
          </a:p>
          <a:p>
            <a:pPr marL="342900" indent="-342900">
              <a:buFontTx/>
              <a:buChar char="-"/>
              <a:defRPr/>
            </a:pPr>
            <a:r>
              <a:rPr lang="en-GB" sz="2000" dirty="0" smtClean="0"/>
              <a:t>a</a:t>
            </a:r>
            <a:r>
              <a:rPr lang="en-GB" sz="2000" dirty="0" smtClean="0">
                <a:latin typeface="+mn-lt"/>
              </a:rPr>
              <a:t>n evaluation of the effects the Scottish losses in the war had on society</a:t>
            </a:r>
          </a:p>
          <a:p>
            <a:pPr marL="342900" indent="-342900">
              <a:buFontTx/>
              <a:buChar char="-"/>
              <a:defRPr/>
            </a:pPr>
            <a:r>
              <a:rPr lang="en-GB" sz="2000" dirty="0" smtClean="0"/>
              <a:t>a discursive entry on how effective the Scottish soldiers were on the Western Front</a:t>
            </a:r>
          </a:p>
          <a:p>
            <a:pPr marL="342900" indent="-342900">
              <a:buFontTx/>
              <a:buChar char="-"/>
              <a:defRPr/>
            </a:pPr>
            <a:r>
              <a:rPr lang="en-GB" sz="2000" dirty="0" smtClean="0"/>
              <a:t>how life has changed in the small village since nearly half its population have gone to war/failed to return home</a:t>
            </a:r>
          </a:p>
          <a:p>
            <a:pPr marL="342900" indent="-342900">
              <a:buFontTx/>
              <a:buChar char="-"/>
              <a:defRPr/>
            </a:pPr>
            <a:r>
              <a:rPr lang="en-GB" sz="2000" dirty="0" smtClean="0"/>
              <a:t>an evaluation of the effects war had on a particular Home Front industry</a:t>
            </a:r>
          </a:p>
          <a:p>
            <a:pPr marL="342900" indent="-342900">
              <a:buFontTx/>
              <a:buChar char="-"/>
              <a:defRPr/>
            </a:pPr>
            <a:r>
              <a:rPr lang="en-GB" sz="2000" dirty="0" smtClean="0">
                <a:latin typeface="+mn-lt"/>
              </a:rPr>
              <a:t>a description of everything that is wrong with the country and the war, written by John Maclean</a:t>
            </a:r>
          </a:p>
          <a:p>
            <a:pPr marL="342900" indent="-342900">
              <a:buFontTx/>
              <a:buChar char="-"/>
              <a:defRPr/>
            </a:pPr>
            <a:r>
              <a:rPr lang="en-GB" sz="2000" dirty="0" smtClean="0"/>
              <a:t>a</a:t>
            </a:r>
            <a:r>
              <a:rPr lang="en-GB" sz="2000" dirty="0" smtClean="0">
                <a:latin typeface="+mn-lt"/>
              </a:rPr>
              <a:t>n examination of the land issue in Scotland, from either side, or the government</a:t>
            </a:r>
          </a:p>
          <a:p>
            <a:pPr marL="342900" indent="-342900">
              <a:defRPr/>
            </a:pPr>
            <a:endParaRPr lang="en-GB" sz="2000" dirty="0" smtClean="0"/>
          </a:p>
          <a:p>
            <a:pPr marL="342900" indent="-342900">
              <a:defRPr/>
            </a:pPr>
            <a:endParaRPr lang="en-GB" sz="2000" dirty="0" smtClean="0">
              <a:latin typeface="+mn-lt"/>
            </a:endParaRPr>
          </a:p>
          <a:p>
            <a:pPr marL="342900" indent="-342900">
              <a:defRPr/>
            </a:pPr>
            <a:endParaRPr lang="en-GB" sz="2000" dirty="0">
              <a:latin typeface="+mn-lt"/>
            </a:endParaRPr>
          </a:p>
        </p:txBody>
      </p:sp>
      <p:grpSp>
        <p:nvGrpSpPr>
          <p:cNvPr id="2" name="Group 4"/>
          <p:cNvGrpSpPr/>
          <p:nvPr/>
        </p:nvGrpSpPr>
        <p:grpSpPr>
          <a:xfrm rot="1139649">
            <a:off x="7360307" y="-246879"/>
            <a:ext cx="1829775" cy="1636716"/>
            <a:chOff x="4500562" y="1071546"/>
            <a:chExt cx="2643206" cy="1714512"/>
          </a:xfrm>
          <a:solidFill>
            <a:srgbClr val="FFC000"/>
          </a:solidFill>
        </p:grpSpPr>
        <p:sp>
          <p:nvSpPr>
            <p:cNvPr id="6" name="5-Point Star 5"/>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Discursive writing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197630"/>
            <a:ext cx="8207375" cy="5324535"/>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000" dirty="0" smtClean="0"/>
              <a:t>	</a:t>
            </a:r>
          </a:p>
          <a:p>
            <a:pPr marL="342900" indent="-342900">
              <a:defRPr/>
            </a:pPr>
            <a:r>
              <a:rPr lang="en-GB" sz="2000" dirty="0" smtClean="0"/>
              <a:t>	Discursive essays can be written on topics that present no clearly defined answer, allowing the learner to explore and examine different viewpoints on the debate.</a:t>
            </a:r>
          </a:p>
          <a:p>
            <a:pPr marL="342900" indent="-342900">
              <a:defRPr/>
            </a:pPr>
            <a:endParaRPr lang="en-GB" sz="2000" dirty="0" smtClean="0"/>
          </a:p>
          <a:p>
            <a:pPr marL="342900" indent="-342900">
              <a:defRPr/>
            </a:pPr>
            <a:r>
              <a:rPr lang="en-GB" sz="2000" dirty="0" smtClean="0"/>
              <a:t>	Some examples of questions would be:</a:t>
            </a:r>
          </a:p>
          <a:p>
            <a:pPr marL="342900" indent="-342900">
              <a:defRPr/>
            </a:pPr>
            <a:endParaRPr lang="en-GB" sz="2000" dirty="0" smtClean="0"/>
          </a:p>
          <a:p>
            <a:pPr marL="342900" indent="-342900">
              <a:defRPr/>
            </a:pPr>
            <a:r>
              <a:rPr lang="en-GB" sz="2000" dirty="0" smtClean="0"/>
              <a:t>	Does pacifism have a place in war time society?</a:t>
            </a:r>
          </a:p>
          <a:p>
            <a:pPr marL="342900" indent="-342900">
              <a:defRPr/>
            </a:pPr>
            <a:endParaRPr lang="en-GB" sz="2000" dirty="0" smtClean="0"/>
          </a:p>
          <a:p>
            <a:pPr marL="342900" indent="-342900">
              <a:defRPr/>
            </a:pPr>
            <a:r>
              <a:rPr lang="en-GB" sz="2000" dirty="0" smtClean="0"/>
              <a:t>	Should the government ever be able to impinge on the civil rights of its citizens?</a:t>
            </a:r>
          </a:p>
          <a:p>
            <a:pPr marL="342900" indent="-342900">
              <a:defRPr/>
            </a:pPr>
            <a:endParaRPr lang="en-GB" sz="2000" dirty="0" smtClean="0"/>
          </a:p>
          <a:p>
            <a:pPr marL="342900" indent="-342900">
              <a:defRPr/>
            </a:pPr>
            <a:r>
              <a:rPr lang="en-GB" sz="2000" dirty="0" smtClean="0"/>
              <a:t>	Should women be expected to step down from their wartime roles at the end of war?</a:t>
            </a:r>
          </a:p>
          <a:p>
            <a:pPr marL="342900" indent="-342900">
              <a:defRPr/>
            </a:pPr>
            <a:endParaRPr lang="en-GB" sz="2000" dirty="0" smtClean="0"/>
          </a:p>
          <a:p>
            <a:pPr marL="342900" indent="-342900">
              <a:defRPr/>
            </a:pPr>
            <a:r>
              <a:rPr lang="en-GB" sz="2000" dirty="0" smtClean="0"/>
              <a:t>	Did the Great War advance the cause of radicalism in Scottish society or exacerbate it?</a:t>
            </a:r>
          </a:p>
        </p:txBody>
      </p:sp>
      <p:grpSp>
        <p:nvGrpSpPr>
          <p:cNvPr id="2" name="Group 4"/>
          <p:cNvGrpSpPr/>
          <p:nvPr/>
        </p:nvGrpSpPr>
        <p:grpSpPr>
          <a:xfrm rot="1139649">
            <a:off x="7360307" y="-246879"/>
            <a:ext cx="1829775" cy="1636716"/>
            <a:chOff x="4500562" y="1071546"/>
            <a:chExt cx="2643206" cy="1714512"/>
          </a:xfrm>
          <a:solidFill>
            <a:srgbClr val="FFC000"/>
          </a:solidFill>
        </p:grpSpPr>
        <p:sp>
          <p:nvSpPr>
            <p:cNvPr id="6" name="5-Point Star 5"/>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Discursive writing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197630"/>
            <a:ext cx="8207375" cy="5632311"/>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000" dirty="0" smtClean="0"/>
              <a:t>Introduction:</a:t>
            </a:r>
          </a:p>
          <a:p>
            <a:pPr marL="342900" indent="-342900">
              <a:defRPr/>
            </a:pPr>
            <a:endParaRPr lang="en-GB" sz="2000" dirty="0" smtClean="0"/>
          </a:p>
          <a:p>
            <a:pPr marL="342900" indent="-342900">
              <a:defRPr/>
            </a:pPr>
            <a:endParaRPr lang="en-GB" sz="2000" dirty="0" smtClean="0"/>
          </a:p>
          <a:p>
            <a:pPr marL="342900" indent="-342900">
              <a:defRPr/>
            </a:pPr>
            <a:endParaRPr lang="en-GB" sz="2000" dirty="0" smtClean="0"/>
          </a:p>
          <a:p>
            <a:pPr marL="342900" indent="-342900">
              <a:defRPr/>
            </a:pPr>
            <a:r>
              <a:rPr lang="en-GB" sz="2000" dirty="0" smtClean="0"/>
              <a:t>On the one hand:</a:t>
            </a:r>
          </a:p>
          <a:p>
            <a:pPr marL="342900" indent="-342900">
              <a:defRPr/>
            </a:pPr>
            <a:endParaRPr lang="en-GB" sz="2000" dirty="0" smtClean="0"/>
          </a:p>
          <a:p>
            <a:pPr marL="342900" indent="-342900">
              <a:defRPr/>
            </a:pPr>
            <a:endParaRPr lang="en-GB" sz="2000" dirty="0" smtClean="0"/>
          </a:p>
          <a:p>
            <a:pPr marL="342900" indent="-342900">
              <a:defRPr/>
            </a:pPr>
            <a:endParaRPr lang="en-GB" sz="2000" dirty="0" smtClean="0"/>
          </a:p>
          <a:p>
            <a:pPr marL="342900" indent="-342900">
              <a:defRPr/>
            </a:pPr>
            <a:endParaRPr lang="en-GB" sz="2000" dirty="0" smtClean="0"/>
          </a:p>
          <a:p>
            <a:pPr marL="342900" indent="-342900">
              <a:defRPr/>
            </a:pPr>
            <a:endParaRPr lang="en-GB" sz="2000" dirty="0" smtClean="0"/>
          </a:p>
          <a:p>
            <a:pPr marL="342900" indent="-342900">
              <a:defRPr/>
            </a:pPr>
            <a:r>
              <a:rPr lang="en-GB" sz="2000" dirty="0" smtClean="0"/>
              <a:t>On the other hand:</a:t>
            </a:r>
          </a:p>
          <a:p>
            <a:pPr marL="342900" indent="-342900">
              <a:defRPr/>
            </a:pPr>
            <a:endParaRPr lang="en-GB" sz="2000" dirty="0" smtClean="0"/>
          </a:p>
          <a:p>
            <a:pPr marL="342900" indent="-342900">
              <a:defRPr/>
            </a:pPr>
            <a:endParaRPr lang="en-GB" sz="2000" dirty="0" smtClean="0"/>
          </a:p>
          <a:p>
            <a:pPr marL="342900" indent="-342900">
              <a:defRPr/>
            </a:pPr>
            <a:endParaRPr lang="en-GB" sz="2000" dirty="0" smtClean="0"/>
          </a:p>
          <a:p>
            <a:pPr marL="342900" indent="-342900">
              <a:defRPr/>
            </a:pPr>
            <a:endParaRPr lang="en-GB" sz="2000" dirty="0" smtClean="0"/>
          </a:p>
          <a:p>
            <a:pPr marL="342900" indent="-342900">
              <a:defRPr/>
            </a:pPr>
            <a:r>
              <a:rPr lang="en-GB" sz="2000" dirty="0" smtClean="0"/>
              <a:t>Conclusion:</a:t>
            </a:r>
          </a:p>
          <a:p>
            <a:pPr marL="342900" indent="-342900">
              <a:defRPr/>
            </a:pPr>
            <a:endParaRPr lang="en-GB" sz="2000" dirty="0" smtClean="0">
              <a:latin typeface="+mn-lt"/>
            </a:endParaRPr>
          </a:p>
          <a:p>
            <a:pPr marL="342900" indent="-342900">
              <a:defRPr/>
            </a:pPr>
            <a:endParaRPr lang="en-GB" sz="2000" dirty="0">
              <a:latin typeface="+mn-lt"/>
            </a:endParaRPr>
          </a:p>
        </p:txBody>
      </p:sp>
      <p:grpSp>
        <p:nvGrpSpPr>
          <p:cNvPr id="2" name="Group 4"/>
          <p:cNvGrpSpPr/>
          <p:nvPr/>
        </p:nvGrpSpPr>
        <p:grpSpPr>
          <a:xfrm rot="1139649">
            <a:off x="7360307" y="-246879"/>
            <a:ext cx="1829775" cy="1636716"/>
            <a:chOff x="4500562" y="1071546"/>
            <a:chExt cx="2643206" cy="1714512"/>
          </a:xfrm>
          <a:solidFill>
            <a:srgbClr val="FFC000"/>
          </a:solidFill>
        </p:grpSpPr>
        <p:sp>
          <p:nvSpPr>
            <p:cNvPr id="6" name="5-Point Star 5"/>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7"/>
          <p:cNvSpPr txBox="1">
            <a:spLocks noChangeArrowheads="1"/>
          </p:cNvSpPr>
          <p:nvPr/>
        </p:nvSpPr>
        <p:spPr bwMode="auto">
          <a:xfrm>
            <a:off x="468313" y="1916113"/>
            <a:ext cx="8207375" cy="2123658"/>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While the jotter or newspaper articles are the obvious choice, allowing the use of computers and blogs (especially good for feedback) will lead to quicker and more enthusiastic redrafting, revising and editing.</a:t>
            </a:r>
            <a:endParaRPr lang="en-GB" sz="2400" dirty="0">
              <a:latin typeface="+mn-lt"/>
            </a:endParaRPr>
          </a:p>
        </p:txBody>
      </p:sp>
      <p:sp>
        <p:nvSpPr>
          <p:cNvPr id="4"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100" dirty="0" smtClean="0">
                <a:solidFill>
                  <a:schemeClr val="bg1"/>
                </a:solidFill>
                <a:latin typeface="+mj-lt"/>
                <a:ea typeface="+mj-ea"/>
                <a:cs typeface="+mj-cs"/>
              </a:rPr>
              <a:t>Extended writing</a:t>
            </a:r>
            <a:endParaRPr lang="en-GB" sz="41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Text Box 7"/>
          <p:cNvSpPr txBox="1">
            <a:spLocks noChangeArrowheads="1"/>
          </p:cNvSpPr>
          <p:nvPr/>
        </p:nvSpPr>
        <p:spPr bwMode="auto">
          <a:xfrm>
            <a:off x="468313" y="1916113"/>
            <a:ext cx="8207375" cy="4616648"/>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a:latin typeface="+mn-lt"/>
              </a:rPr>
              <a:t>Answer:</a:t>
            </a:r>
            <a:r>
              <a:rPr lang="en-GB" sz="2400" dirty="0">
                <a:latin typeface="+mn-lt"/>
              </a:rPr>
              <a:t> </a:t>
            </a:r>
            <a:r>
              <a:rPr lang="en-GB" sz="2400" dirty="0" smtClean="0">
                <a:latin typeface="+mn-lt"/>
              </a:rPr>
              <a:t>Conscientious objector</a:t>
            </a:r>
            <a:endParaRPr lang="en-GB" sz="2400" dirty="0">
              <a:latin typeface="+mn-lt"/>
            </a:endParaRPr>
          </a:p>
          <a:p>
            <a:pPr>
              <a:spcBef>
                <a:spcPct val="50000"/>
              </a:spcBef>
              <a:defRPr/>
            </a:pPr>
            <a:r>
              <a:rPr lang="en-GB" sz="2400" b="1" dirty="0">
                <a:latin typeface="+mn-lt"/>
              </a:rPr>
              <a:t>Possible questions:</a:t>
            </a:r>
          </a:p>
          <a:p>
            <a:pPr>
              <a:spcBef>
                <a:spcPct val="50000"/>
              </a:spcBef>
              <a:defRPr/>
            </a:pPr>
            <a:r>
              <a:rPr lang="en-GB" dirty="0" smtClean="0">
                <a:latin typeface="+mn-lt"/>
              </a:rPr>
              <a:t>What were those who refused to fight called?</a:t>
            </a:r>
            <a:endParaRPr lang="en-GB" dirty="0">
              <a:latin typeface="+mn-lt"/>
            </a:endParaRPr>
          </a:p>
          <a:p>
            <a:pPr>
              <a:spcBef>
                <a:spcPct val="50000"/>
              </a:spcBef>
              <a:defRPr/>
            </a:pPr>
            <a:r>
              <a:rPr lang="en-GB" dirty="0" smtClean="0">
                <a:latin typeface="+mn-lt"/>
              </a:rPr>
              <a:t>Who were also referred to as “conchies”?</a:t>
            </a:r>
          </a:p>
          <a:p>
            <a:pPr>
              <a:spcBef>
                <a:spcPct val="50000"/>
              </a:spcBef>
              <a:defRPr/>
            </a:pPr>
            <a:r>
              <a:rPr lang="en-GB" sz="2400" b="1" dirty="0" smtClean="0">
                <a:latin typeface="+mn-lt"/>
              </a:rPr>
              <a:t>Answer:  </a:t>
            </a:r>
            <a:r>
              <a:rPr lang="en-GB" sz="2400" dirty="0" smtClean="0">
                <a:latin typeface="+mn-lt"/>
              </a:rPr>
              <a:t>Chemical weapons</a:t>
            </a:r>
          </a:p>
          <a:p>
            <a:pPr>
              <a:spcBef>
                <a:spcPct val="50000"/>
              </a:spcBef>
              <a:defRPr/>
            </a:pPr>
            <a:r>
              <a:rPr lang="en-GB" sz="2400" b="1" dirty="0" smtClean="0"/>
              <a:t>Possible questions:</a:t>
            </a:r>
            <a:endParaRPr lang="en-GB" sz="2400" b="1" dirty="0">
              <a:latin typeface="+mn-lt"/>
            </a:endParaRPr>
          </a:p>
          <a:p>
            <a:pPr>
              <a:spcBef>
                <a:spcPct val="50000"/>
              </a:spcBef>
              <a:defRPr/>
            </a:pPr>
            <a:r>
              <a:rPr lang="en-GB" dirty="0" smtClean="0">
                <a:latin typeface="+mn-lt"/>
              </a:rPr>
              <a:t>What are mustard gas, chlorine and phosgene examples of?</a:t>
            </a:r>
            <a:endParaRPr lang="en-GB" dirty="0">
              <a:latin typeface="+mn-lt"/>
            </a:endParaRPr>
          </a:p>
          <a:p>
            <a:pPr>
              <a:spcBef>
                <a:spcPct val="50000"/>
              </a:spcBef>
              <a:defRPr/>
            </a:pPr>
            <a:r>
              <a:rPr lang="en-GB" dirty="0" smtClean="0">
                <a:latin typeface="+mn-lt"/>
              </a:rPr>
              <a:t>Why is WWI sometimes referred to as the </a:t>
            </a:r>
            <a:r>
              <a:rPr lang="en-GB" dirty="0" smtClean="0"/>
              <a:t>c</a:t>
            </a:r>
            <a:r>
              <a:rPr lang="en-GB" dirty="0" smtClean="0">
                <a:latin typeface="+mn-lt"/>
              </a:rPr>
              <a:t>hemist’s </a:t>
            </a:r>
            <a:r>
              <a:rPr lang="en-GB" dirty="0" smtClean="0"/>
              <a:t>w</a:t>
            </a:r>
            <a:r>
              <a:rPr lang="en-GB" dirty="0" smtClean="0">
                <a:latin typeface="+mn-lt"/>
              </a:rPr>
              <a:t>ar?</a:t>
            </a:r>
          </a:p>
          <a:p>
            <a:pPr>
              <a:spcBef>
                <a:spcPct val="50000"/>
              </a:spcBef>
              <a:defRPr/>
            </a:pPr>
            <a:r>
              <a:rPr lang="en-GB" dirty="0" smtClean="0"/>
              <a:t>Which weapon of WWI led to the Geneva protocol?</a:t>
            </a:r>
          </a:p>
          <a:p>
            <a:pPr>
              <a:spcBef>
                <a:spcPct val="50000"/>
              </a:spcBef>
              <a:defRPr/>
            </a:pPr>
            <a:r>
              <a:rPr lang="en-GB" dirty="0" smtClean="0">
                <a:latin typeface="+mn-lt"/>
              </a:rPr>
              <a:t>Gas masks were provided to protect soldiers from what?</a:t>
            </a:r>
            <a:endParaRPr lang="en-GB" dirty="0">
              <a:latin typeface="+mn-lt"/>
            </a:endParaRPr>
          </a:p>
        </p:txBody>
      </p:sp>
      <p:sp>
        <p:nvSpPr>
          <p:cNvPr id="6"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400" dirty="0">
                <a:solidFill>
                  <a:schemeClr val="bg1"/>
                </a:solidFill>
                <a:latin typeface="+mj-lt"/>
                <a:ea typeface="+mj-ea"/>
                <a:cs typeface="+mj-cs"/>
              </a:rPr>
              <a:t>Answers for Questions</a:t>
            </a:r>
          </a:p>
        </p:txBody>
      </p:sp>
      <p:grpSp>
        <p:nvGrpSpPr>
          <p:cNvPr id="11" name="Group 10"/>
          <p:cNvGrpSpPr/>
          <p:nvPr/>
        </p:nvGrpSpPr>
        <p:grpSpPr>
          <a:xfrm rot="1139649">
            <a:off x="7360307" y="-246879"/>
            <a:ext cx="1829775" cy="1636716"/>
            <a:chOff x="4500562" y="1071546"/>
            <a:chExt cx="2643206" cy="1714512"/>
          </a:xfrm>
          <a:solidFill>
            <a:srgbClr val="FFC000"/>
          </a:solidFill>
        </p:grpSpPr>
        <p:sp>
          <p:nvSpPr>
            <p:cNvPr id="12" name="5-Point Star 11"/>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7"/>
          <p:cNvSpPr txBox="1">
            <a:spLocks noChangeArrowheads="1"/>
          </p:cNvSpPr>
          <p:nvPr/>
        </p:nvSpPr>
        <p:spPr bwMode="auto">
          <a:xfrm>
            <a:off x="468313" y="1916113"/>
            <a:ext cx="8207375" cy="4339650"/>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a:latin typeface="+mn-lt"/>
              </a:rPr>
              <a:t>Answer:</a:t>
            </a:r>
            <a:r>
              <a:rPr lang="en-GB" sz="2400" dirty="0">
                <a:latin typeface="+mn-lt"/>
              </a:rPr>
              <a:t> </a:t>
            </a:r>
            <a:r>
              <a:rPr lang="en-GB" sz="2400" dirty="0" smtClean="0">
                <a:latin typeface="+mn-lt"/>
              </a:rPr>
              <a:t>Rationing</a:t>
            </a:r>
            <a:endParaRPr lang="en-GB" sz="2400" dirty="0">
              <a:latin typeface="+mn-lt"/>
            </a:endParaRPr>
          </a:p>
          <a:p>
            <a:pPr>
              <a:spcBef>
                <a:spcPct val="50000"/>
              </a:spcBef>
              <a:defRPr/>
            </a:pPr>
            <a:r>
              <a:rPr lang="en-GB" sz="2400" b="1" dirty="0">
                <a:latin typeface="+mn-lt"/>
              </a:rPr>
              <a:t>Possible questions: </a:t>
            </a:r>
          </a:p>
          <a:p>
            <a:pPr>
              <a:spcBef>
                <a:spcPct val="50000"/>
              </a:spcBef>
              <a:defRPr/>
            </a:pPr>
            <a:r>
              <a:rPr lang="en-GB" sz="2400" dirty="0">
                <a:latin typeface="+mn-lt"/>
              </a:rPr>
              <a:t>What </a:t>
            </a:r>
            <a:r>
              <a:rPr lang="en-GB" sz="2400" dirty="0" smtClean="0">
                <a:latin typeface="+mn-lt"/>
              </a:rPr>
              <a:t>was a direct consequence of the German U-boat attacks?</a:t>
            </a:r>
            <a:endParaRPr lang="en-GB" sz="2400" dirty="0">
              <a:latin typeface="+mn-lt"/>
            </a:endParaRPr>
          </a:p>
          <a:p>
            <a:pPr>
              <a:spcBef>
                <a:spcPct val="50000"/>
              </a:spcBef>
              <a:defRPr/>
            </a:pPr>
            <a:r>
              <a:rPr lang="en-GB" sz="2400" dirty="0">
                <a:latin typeface="+mn-lt"/>
              </a:rPr>
              <a:t>What </a:t>
            </a:r>
            <a:r>
              <a:rPr lang="en-GB" sz="2400" dirty="0" smtClean="0">
                <a:latin typeface="+mn-lt"/>
              </a:rPr>
              <a:t>did the Defence of the Realm Act introduce to preserve food during World War I?</a:t>
            </a:r>
            <a:endParaRPr lang="en-GB" sz="2400" dirty="0">
              <a:latin typeface="+mn-lt"/>
            </a:endParaRPr>
          </a:p>
          <a:p>
            <a:pPr>
              <a:spcBef>
                <a:spcPct val="50000"/>
              </a:spcBef>
              <a:defRPr/>
            </a:pPr>
            <a:r>
              <a:rPr lang="en-GB" sz="2400" dirty="0">
                <a:latin typeface="+mn-lt"/>
              </a:rPr>
              <a:t>What </a:t>
            </a:r>
            <a:r>
              <a:rPr lang="en-GB" sz="2400" dirty="0" smtClean="0"/>
              <a:t>was it called when you only received a certain allowance of food</a:t>
            </a:r>
            <a:r>
              <a:rPr lang="en-GB" sz="2400" dirty="0" smtClean="0">
                <a:latin typeface="+mn-lt"/>
              </a:rPr>
              <a:t>?</a:t>
            </a:r>
          </a:p>
          <a:p>
            <a:pPr>
              <a:spcBef>
                <a:spcPct val="50000"/>
              </a:spcBef>
              <a:defRPr/>
            </a:pPr>
            <a:r>
              <a:rPr lang="en-GB" sz="2400" dirty="0" smtClean="0">
                <a:latin typeface="+mn-lt"/>
              </a:rPr>
              <a:t>What caused an increase in the use of allotments and the rearing of chickens?</a:t>
            </a:r>
            <a:endParaRPr lang="en-GB" sz="2400" dirty="0" smtClean="0"/>
          </a:p>
        </p:txBody>
      </p:sp>
      <p:sp>
        <p:nvSpPr>
          <p:cNvPr id="6"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400" dirty="0">
                <a:solidFill>
                  <a:schemeClr val="bg1"/>
                </a:solidFill>
                <a:latin typeface="+mj-lt"/>
                <a:ea typeface="+mj-ea"/>
                <a:cs typeface="+mj-cs"/>
              </a:rPr>
              <a:t>Answers for Questions</a:t>
            </a:r>
          </a:p>
        </p:txBody>
      </p:sp>
      <p:grpSp>
        <p:nvGrpSpPr>
          <p:cNvPr id="10" name="Group 9"/>
          <p:cNvGrpSpPr/>
          <p:nvPr/>
        </p:nvGrpSpPr>
        <p:grpSpPr>
          <a:xfrm rot="1139649">
            <a:off x="7360307" y="-246879"/>
            <a:ext cx="1829775" cy="1636716"/>
            <a:chOff x="4500562" y="1071546"/>
            <a:chExt cx="2643206" cy="1714512"/>
          </a:xfrm>
          <a:solidFill>
            <a:srgbClr val="FFC000"/>
          </a:solidFill>
        </p:grpSpPr>
        <p:sp>
          <p:nvSpPr>
            <p:cNvPr id="11" name="5-Point Star 10"/>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7"/>
          <p:cNvSpPr txBox="1">
            <a:spLocks noChangeArrowheads="1"/>
          </p:cNvSpPr>
          <p:nvPr/>
        </p:nvSpPr>
        <p:spPr bwMode="auto">
          <a:xfrm>
            <a:off x="468313" y="1916113"/>
            <a:ext cx="8207375" cy="2677656"/>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Extension/Alternative ideas</a:t>
            </a:r>
          </a:p>
          <a:p>
            <a:pPr>
              <a:spcBef>
                <a:spcPct val="50000"/>
              </a:spcBef>
              <a:buFont typeface="Arial" pitchFamily="34" charset="0"/>
              <a:buChar char="•"/>
              <a:defRPr/>
            </a:pPr>
            <a:r>
              <a:rPr lang="en-GB" sz="2400" dirty="0" smtClean="0"/>
              <a:t> The teacher can ask for more than one question for an answer, which can encourage thinking about different interpretations and understandings within a historical context.</a:t>
            </a:r>
          </a:p>
          <a:p>
            <a:pPr>
              <a:spcBef>
                <a:spcPct val="50000"/>
              </a:spcBef>
              <a:buFont typeface="Arial" pitchFamily="34" charset="0"/>
              <a:buChar char="•"/>
              <a:defRPr/>
            </a:pPr>
            <a:r>
              <a:rPr lang="en-GB" sz="2400" dirty="0" smtClean="0">
                <a:latin typeface="+mn-lt"/>
              </a:rPr>
              <a:t>The teacher can also request only higher order questions, to provide a more challenging activity.</a:t>
            </a:r>
            <a:endParaRPr lang="en-GB" sz="2400" dirty="0">
              <a:latin typeface="+mn-lt"/>
            </a:endParaRPr>
          </a:p>
        </p:txBody>
      </p:sp>
      <p:sp>
        <p:nvSpPr>
          <p:cNvPr id="6"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400" dirty="0">
                <a:solidFill>
                  <a:schemeClr val="bg1"/>
                </a:solidFill>
                <a:latin typeface="+mj-lt"/>
                <a:ea typeface="+mj-ea"/>
                <a:cs typeface="+mj-cs"/>
              </a:rPr>
              <a:t>Answers for Questions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7"/>
          <p:cNvSpPr txBox="1">
            <a:spLocks noChangeArrowheads="1"/>
          </p:cNvSpPr>
          <p:nvPr/>
        </p:nvSpPr>
        <p:spPr bwMode="auto">
          <a:xfrm>
            <a:off x="468313" y="1916113"/>
            <a:ext cx="8207375" cy="1754326"/>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Jotters could be useful for this task, but setting the word up on a blog and having students guess online (as homework perhaps) will also work well.</a:t>
            </a:r>
            <a:endParaRPr lang="en-GB" sz="2400" dirty="0">
              <a:latin typeface="+mn-lt"/>
            </a:endParaRPr>
          </a:p>
        </p:txBody>
      </p:sp>
      <p:sp>
        <p:nvSpPr>
          <p:cNvPr id="6"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400" dirty="0">
                <a:solidFill>
                  <a:schemeClr val="bg1"/>
                </a:solidFill>
                <a:latin typeface="+mj-lt"/>
                <a:ea typeface="+mj-ea"/>
                <a:cs typeface="+mj-cs"/>
              </a:rPr>
              <a:t>Answers for Questions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5"/>
          <p:cNvSpPr txBox="1">
            <a:spLocks noChangeArrowheads="1"/>
          </p:cNvSpPr>
          <p:nvPr/>
        </p:nvSpPr>
        <p:spPr bwMode="auto">
          <a:xfrm>
            <a:off x="468313" y="1876425"/>
            <a:ext cx="8207375" cy="4216400"/>
          </a:xfrm>
          <a:prstGeom prst="rect">
            <a:avLst/>
          </a:prstGeom>
          <a:solidFill>
            <a:schemeClr val="accent1">
              <a:lumMod val="40000"/>
              <a:lumOff val="6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a:latin typeface="+mn-lt"/>
              </a:rPr>
              <a:t>This activity encourages learners to think about the direct and second-order consequences of a particular event or action. Learners map these consequences in a visual manner and expand from the central idea. This activity helps learners to understand the idea of indirect consequences and the impact historical decisions </a:t>
            </a:r>
            <a:r>
              <a:rPr lang="en-GB" sz="2400" dirty="0" smtClean="0">
                <a:latin typeface="+mn-lt"/>
              </a:rPr>
              <a:t>and events had </a:t>
            </a:r>
            <a:r>
              <a:rPr lang="en-GB" sz="2400" dirty="0">
                <a:latin typeface="+mn-lt"/>
              </a:rPr>
              <a:t>on people.</a:t>
            </a: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Remembering	  Understanding    Applying    Analysing</a:t>
            </a:r>
            <a:endParaRPr lang="en-GB" sz="2800" b="1" dirty="0">
              <a:latin typeface="+mn-lt"/>
            </a:endParaRPr>
          </a:p>
        </p:txBody>
      </p:sp>
      <p:sp>
        <p:nvSpPr>
          <p:cNvPr id="3" name="Title 1"/>
          <p:cNvSpPr txBox="1">
            <a:spLocks/>
          </p:cNvSpPr>
          <p:nvPr/>
        </p:nvSpPr>
        <p:spPr>
          <a:xfrm>
            <a:off x="0" y="0"/>
            <a:ext cx="9144000" cy="1143000"/>
          </a:xfrm>
          <a:prstGeom prst="rect">
            <a:avLst/>
          </a:prstGeom>
          <a:solidFill>
            <a:schemeClr val="accent1">
              <a:lumMod val="40000"/>
              <a:lumOff val="60000"/>
            </a:schemeClr>
          </a:solidFill>
          <a:ln w="38100">
            <a:solidFill>
              <a:schemeClr val="accent1">
                <a:lumMod val="40000"/>
                <a:lumOff val="60000"/>
              </a:schemeClr>
            </a:solidFill>
          </a:ln>
        </p:spPr>
        <p:txBody>
          <a:bodyPr anchor="ctr">
            <a:normAutofit/>
          </a:bodyPr>
          <a:lstStyle/>
          <a:p>
            <a:pPr algn="ctr" fontAlgn="auto">
              <a:spcAft>
                <a:spcPts val="0"/>
              </a:spcAft>
              <a:defRPr/>
            </a:pPr>
            <a:r>
              <a:rPr lang="en-GB" sz="4400" dirty="0">
                <a:solidFill>
                  <a:schemeClr val="bg1"/>
                </a:solidFill>
                <a:latin typeface="+mj-lt"/>
                <a:ea typeface="+mj-ea"/>
                <a:cs typeface="+mj-cs"/>
              </a:rPr>
              <a:t>Consequence Map</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400" dirty="0">
                <a:solidFill>
                  <a:schemeClr val="bg1"/>
                </a:solidFill>
                <a:latin typeface="+mj-lt"/>
                <a:ea typeface="+mj-ea"/>
                <a:cs typeface="+mj-cs"/>
              </a:rPr>
              <a:t>Consequence Map</a:t>
            </a:r>
          </a:p>
        </p:txBody>
      </p:sp>
      <p:sp>
        <p:nvSpPr>
          <p:cNvPr id="4" name="Rectangle 1"/>
          <p:cNvSpPr>
            <a:spLocks noChangeArrowheads="1"/>
          </p:cNvSpPr>
          <p:nvPr/>
        </p:nvSpPr>
        <p:spPr bwMode="auto">
          <a:xfrm>
            <a:off x="468313" y="1928813"/>
            <a:ext cx="8207375" cy="1570037"/>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b="1" dirty="0">
              <a:latin typeface="+mn-lt"/>
            </a:endParaRPr>
          </a:p>
          <a:p>
            <a:pPr marL="342900" indent="-342900">
              <a:buFontTx/>
              <a:buAutoNum type="arabicPeriod"/>
              <a:defRPr/>
            </a:pPr>
            <a:r>
              <a:rPr lang="en-GB" sz="2400" b="1" dirty="0">
                <a:latin typeface="+mn-lt"/>
              </a:rPr>
              <a:t>Learners write the main event or action in a centre circle in the middle of the page.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400" dirty="0">
                <a:solidFill>
                  <a:schemeClr val="bg1"/>
                </a:solidFill>
                <a:latin typeface="+mj-lt"/>
                <a:ea typeface="+mj-ea"/>
                <a:cs typeface="+mj-cs"/>
              </a:rPr>
              <a:t>Consequence Map</a:t>
            </a:r>
          </a:p>
        </p:txBody>
      </p:sp>
      <p:grpSp>
        <p:nvGrpSpPr>
          <p:cNvPr id="11" name="Group 10"/>
          <p:cNvGrpSpPr/>
          <p:nvPr/>
        </p:nvGrpSpPr>
        <p:grpSpPr>
          <a:xfrm rot="1139649">
            <a:off x="7360307" y="-246879"/>
            <a:ext cx="1829775" cy="1636716"/>
            <a:chOff x="4500562" y="1071546"/>
            <a:chExt cx="2643206" cy="1714512"/>
          </a:xfrm>
          <a:solidFill>
            <a:srgbClr val="FFC000"/>
          </a:solidFill>
        </p:grpSpPr>
        <p:sp>
          <p:nvSpPr>
            <p:cNvPr id="12" name="5-Point Star 11"/>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14" name="Oval 4"/>
          <p:cNvSpPr>
            <a:spLocks noChangeArrowheads="1"/>
          </p:cNvSpPr>
          <p:nvPr/>
        </p:nvSpPr>
        <p:spPr bwMode="auto">
          <a:xfrm>
            <a:off x="3000364" y="2643182"/>
            <a:ext cx="3152788" cy="1719270"/>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pPr algn="ctr">
              <a:defRPr/>
            </a:pPr>
            <a:r>
              <a:rPr lang="en-GB" sz="3000" b="1" dirty="0" smtClean="0">
                <a:solidFill>
                  <a:schemeClr val="bg1"/>
                </a:solidFill>
              </a:rPr>
              <a:t>Conscription</a:t>
            </a:r>
            <a:br>
              <a:rPr lang="en-GB" sz="3000" b="1" dirty="0" smtClean="0">
                <a:solidFill>
                  <a:schemeClr val="bg1"/>
                </a:solidFill>
              </a:rPr>
            </a:br>
            <a:r>
              <a:rPr lang="en-GB" sz="3000" b="1" dirty="0" smtClean="0">
                <a:solidFill>
                  <a:schemeClr val="bg1"/>
                </a:solidFill>
              </a:rPr>
              <a:t>introduced, 1916</a:t>
            </a:r>
            <a:endParaRPr lang="en-GB" sz="3000" b="1"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400" dirty="0">
                <a:solidFill>
                  <a:schemeClr val="bg1"/>
                </a:solidFill>
                <a:latin typeface="+mj-lt"/>
                <a:ea typeface="+mj-ea"/>
                <a:cs typeface="+mj-cs"/>
              </a:rPr>
              <a:t>Consequence Map</a:t>
            </a:r>
          </a:p>
        </p:txBody>
      </p:sp>
      <p:sp>
        <p:nvSpPr>
          <p:cNvPr id="4" name="Rectangle 1"/>
          <p:cNvSpPr>
            <a:spLocks noChangeArrowheads="1"/>
          </p:cNvSpPr>
          <p:nvPr/>
        </p:nvSpPr>
        <p:spPr bwMode="auto">
          <a:xfrm>
            <a:off x="468313" y="1928813"/>
            <a:ext cx="8207375" cy="3046412"/>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b="1" dirty="0">
              <a:latin typeface="+mn-lt"/>
            </a:endParaRPr>
          </a:p>
          <a:p>
            <a:pPr marL="342900" indent="-342900">
              <a:buFontTx/>
              <a:buAutoNum type="arabicPeriod"/>
              <a:defRPr/>
            </a:pPr>
            <a:r>
              <a:rPr lang="en-GB" sz="2400" dirty="0">
                <a:latin typeface="+mn-lt"/>
              </a:rPr>
              <a:t>Learners write the main event or action in a centre circle in the middle of the page.</a:t>
            </a:r>
          </a:p>
          <a:p>
            <a:pPr marL="342900" indent="-342900">
              <a:buFontTx/>
              <a:buAutoNum type="arabicPeriod"/>
              <a:defRPr/>
            </a:pPr>
            <a:r>
              <a:rPr lang="en-GB" sz="2400" b="1" dirty="0">
                <a:latin typeface="+mn-lt"/>
              </a:rPr>
              <a:t>Learners write a direct consequence of the event in a circle which is linked to the main circle by a single line. Learners try to think of as many direct consequences as possible.</a:t>
            </a:r>
          </a:p>
          <a:p>
            <a:pPr marL="342900" indent="-342900">
              <a:buFontTx/>
              <a:buAutoNum type="arabicPeriod"/>
              <a:defRPr/>
            </a:pPr>
            <a:endParaRPr lang="en-GB" sz="2400" dirty="0">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Line 8"/>
          <p:cNvSpPr>
            <a:spLocks noChangeShapeType="1"/>
          </p:cNvSpPr>
          <p:nvPr/>
        </p:nvSpPr>
        <p:spPr bwMode="auto">
          <a:xfrm>
            <a:off x="4357686" y="4071943"/>
            <a:ext cx="71438" cy="714380"/>
          </a:xfrm>
          <a:prstGeom prst="line">
            <a:avLst/>
          </a:prstGeom>
          <a:noFill/>
          <a:ln w="9525">
            <a:solidFill>
              <a:schemeClr val="tx1"/>
            </a:solidFill>
            <a:round/>
            <a:headEnd/>
            <a:tailEnd/>
          </a:ln>
        </p:spPr>
        <p:txBody>
          <a:bodyPr/>
          <a:lstStyle/>
          <a:p>
            <a:endParaRPr lang="en-GB" dirty="0"/>
          </a:p>
        </p:txBody>
      </p:sp>
      <p:sp>
        <p:nvSpPr>
          <p:cNvPr id="38925" name="Line 8"/>
          <p:cNvSpPr>
            <a:spLocks noChangeShapeType="1"/>
          </p:cNvSpPr>
          <p:nvPr/>
        </p:nvSpPr>
        <p:spPr bwMode="auto">
          <a:xfrm flipH="1">
            <a:off x="2555875" y="3860800"/>
            <a:ext cx="1150938" cy="720725"/>
          </a:xfrm>
          <a:prstGeom prst="line">
            <a:avLst/>
          </a:prstGeom>
          <a:noFill/>
          <a:ln w="9525">
            <a:solidFill>
              <a:schemeClr val="tx1"/>
            </a:solidFill>
            <a:round/>
            <a:headEnd/>
            <a:tailEnd/>
          </a:ln>
        </p:spPr>
        <p:txBody>
          <a:bodyPr/>
          <a:lstStyle/>
          <a:p>
            <a:endParaRPr lang="en-GB" dirty="0"/>
          </a:p>
        </p:txBody>
      </p:sp>
      <p:sp>
        <p:nvSpPr>
          <p:cNvPr id="24589" name="Oval 4"/>
          <p:cNvSpPr>
            <a:spLocks noChangeArrowheads="1"/>
          </p:cNvSpPr>
          <p:nvPr/>
        </p:nvSpPr>
        <p:spPr bwMode="auto">
          <a:xfrm>
            <a:off x="3000364" y="2643182"/>
            <a:ext cx="3152788" cy="1719270"/>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pPr algn="ctr">
              <a:defRPr/>
            </a:pPr>
            <a:r>
              <a:rPr lang="en-GB" sz="3000" b="1" dirty="0" smtClean="0">
                <a:solidFill>
                  <a:schemeClr val="bg1"/>
                </a:solidFill>
              </a:rPr>
              <a:t>Conscription</a:t>
            </a:r>
            <a:br>
              <a:rPr lang="en-GB" sz="3000" b="1" dirty="0" smtClean="0">
                <a:solidFill>
                  <a:schemeClr val="bg1"/>
                </a:solidFill>
              </a:rPr>
            </a:br>
            <a:r>
              <a:rPr lang="en-GB" sz="3000" b="1" dirty="0" smtClean="0">
                <a:solidFill>
                  <a:schemeClr val="bg1"/>
                </a:solidFill>
              </a:rPr>
              <a:t>introduced, 1916</a:t>
            </a:r>
            <a:endParaRPr lang="en-GB" sz="3000" b="1" dirty="0">
              <a:solidFill>
                <a:schemeClr val="bg1"/>
              </a:solidFill>
            </a:endParaRPr>
          </a:p>
        </p:txBody>
      </p:sp>
      <p:sp>
        <p:nvSpPr>
          <p:cNvPr id="24588" name="Oval 7"/>
          <p:cNvSpPr>
            <a:spLocks noChangeArrowheads="1"/>
          </p:cNvSpPr>
          <p:nvPr/>
        </p:nvSpPr>
        <p:spPr bwMode="auto">
          <a:xfrm>
            <a:off x="1692275" y="4149725"/>
            <a:ext cx="1727200" cy="1008063"/>
          </a:xfrm>
          <a:prstGeom prst="ellipse">
            <a:avLst/>
          </a:prstGeom>
          <a:solidFill>
            <a:schemeClr val="bg1"/>
          </a:solidFill>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GB" dirty="0" smtClean="0">
                <a:solidFill>
                  <a:schemeClr val="accent1"/>
                </a:solidFill>
              </a:rPr>
              <a:t>Shortage of men</a:t>
            </a:r>
            <a:br>
              <a:rPr lang="en-GB" dirty="0" smtClean="0">
                <a:solidFill>
                  <a:schemeClr val="accent1"/>
                </a:solidFill>
              </a:rPr>
            </a:br>
            <a:r>
              <a:rPr lang="en-GB" dirty="0" smtClean="0">
                <a:solidFill>
                  <a:schemeClr val="accent1"/>
                </a:solidFill>
              </a:rPr>
              <a:t>on Home Front</a:t>
            </a:r>
            <a:endParaRPr lang="en-GB" dirty="0">
              <a:solidFill>
                <a:schemeClr val="accent1"/>
              </a:solidFill>
            </a:endParaRPr>
          </a:p>
        </p:txBody>
      </p:sp>
      <p:sp>
        <p:nvSpPr>
          <p:cNvPr id="25"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400" dirty="0">
                <a:solidFill>
                  <a:schemeClr val="bg1"/>
                </a:solidFill>
                <a:latin typeface="+mj-lt"/>
                <a:ea typeface="+mj-ea"/>
                <a:cs typeface="+mj-cs"/>
              </a:rPr>
              <a:t>Consequence Map</a:t>
            </a:r>
          </a:p>
        </p:txBody>
      </p:sp>
      <p:grpSp>
        <p:nvGrpSpPr>
          <p:cNvPr id="2" name="Group 30"/>
          <p:cNvGrpSpPr/>
          <p:nvPr/>
        </p:nvGrpSpPr>
        <p:grpSpPr>
          <a:xfrm rot="1139649">
            <a:off x="7360307" y="-246879"/>
            <a:ext cx="1829775" cy="1636716"/>
            <a:chOff x="4500562" y="1071546"/>
            <a:chExt cx="2643206" cy="1714512"/>
          </a:xfrm>
          <a:solidFill>
            <a:srgbClr val="FFC000"/>
          </a:solidFill>
        </p:grpSpPr>
        <p:sp>
          <p:nvSpPr>
            <p:cNvPr id="32" name="5-Point Star 31"/>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31" name="Oval 7"/>
          <p:cNvSpPr>
            <a:spLocks noChangeArrowheads="1"/>
          </p:cNvSpPr>
          <p:nvPr/>
        </p:nvSpPr>
        <p:spPr bwMode="auto">
          <a:xfrm>
            <a:off x="3500430" y="4572008"/>
            <a:ext cx="2286016" cy="1214446"/>
          </a:xfrm>
          <a:prstGeom prst="ellipse">
            <a:avLst/>
          </a:prstGeom>
          <a:solidFill>
            <a:schemeClr val="bg1"/>
          </a:solidFill>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GB" dirty="0" smtClean="0">
                <a:solidFill>
                  <a:schemeClr val="accent1"/>
                </a:solidFill>
              </a:rPr>
              <a:t>More supplies needed</a:t>
            </a:r>
            <a:br>
              <a:rPr lang="en-GB" dirty="0" smtClean="0">
                <a:solidFill>
                  <a:schemeClr val="accent1"/>
                </a:solidFill>
              </a:rPr>
            </a:br>
            <a:r>
              <a:rPr lang="en-GB" dirty="0" smtClean="0">
                <a:solidFill>
                  <a:schemeClr val="accent1"/>
                </a:solidFill>
              </a:rPr>
              <a:t>on Western Front</a:t>
            </a:r>
            <a:endParaRPr lang="en-GB" dirty="0">
              <a:solidFill>
                <a:schemeClr val="accent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143536"/>
          </a:xfrm>
          <a:solidFill>
            <a:schemeClr val="accent1">
              <a:lumMod val="40000"/>
              <a:lumOff val="60000"/>
            </a:schemeClr>
          </a:solidFill>
        </p:spPr>
        <p:style>
          <a:lnRef idx="1">
            <a:schemeClr val="dk1"/>
          </a:lnRef>
          <a:fillRef idx="2">
            <a:schemeClr val="dk1"/>
          </a:fillRef>
          <a:effectRef idx="1">
            <a:schemeClr val="dk1"/>
          </a:effectRef>
          <a:fontRef idx="minor">
            <a:schemeClr val="dk1"/>
          </a:fontRef>
        </p:style>
        <p:txBody>
          <a:bodyPr>
            <a:normAutofit/>
          </a:bodyPr>
          <a:lstStyle/>
          <a:p>
            <a:pPr>
              <a:lnSpc>
                <a:spcPct val="80000"/>
              </a:lnSpc>
              <a:buNone/>
              <a:defRPr/>
            </a:pPr>
            <a:endParaRPr lang="en-GB" sz="2600" dirty="0" smtClean="0">
              <a:solidFill>
                <a:srgbClr val="000000"/>
              </a:solidFill>
            </a:endParaRPr>
          </a:p>
          <a:p>
            <a:pPr>
              <a:lnSpc>
                <a:spcPct val="80000"/>
              </a:lnSpc>
              <a:defRPr/>
            </a:pPr>
            <a:r>
              <a:rPr lang="en-GB" sz="2600" dirty="0" smtClean="0">
                <a:solidFill>
                  <a:srgbClr val="000000"/>
                </a:solidFill>
              </a:rPr>
              <a:t>This exemplar should be read in conjunction with section 1 – Introductory advice and guidance.</a:t>
            </a:r>
          </a:p>
          <a:p>
            <a:pPr>
              <a:lnSpc>
                <a:spcPct val="80000"/>
              </a:lnSpc>
              <a:defRPr/>
            </a:pPr>
            <a:endParaRPr lang="en-GB" sz="2600" dirty="0" smtClean="0">
              <a:solidFill>
                <a:srgbClr val="000000"/>
              </a:solidFill>
            </a:endParaRPr>
          </a:p>
          <a:p>
            <a:pPr>
              <a:lnSpc>
                <a:spcPct val="80000"/>
              </a:lnSpc>
              <a:defRPr/>
            </a:pPr>
            <a:r>
              <a:rPr lang="en-GB" sz="2600" dirty="0" smtClean="0">
                <a:solidFill>
                  <a:srgbClr val="000000"/>
                </a:solidFill>
              </a:rPr>
              <a:t>These examples are adaptable and may help to stimulate further development of approaches to learning and teaching relevant to the context of the reader.</a:t>
            </a:r>
          </a:p>
          <a:p>
            <a:pPr>
              <a:lnSpc>
                <a:spcPct val="80000"/>
              </a:lnSpc>
              <a:defRPr/>
            </a:pPr>
            <a:endParaRPr lang="en-GB" sz="2600" dirty="0" smtClean="0">
              <a:solidFill>
                <a:srgbClr val="000000"/>
              </a:solidFill>
            </a:endParaRPr>
          </a:p>
          <a:p>
            <a:pPr>
              <a:lnSpc>
                <a:spcPct val="80000"/>
              </a:lnSpc>
              <a:defRPr/>
            </a:pPr>
            <a:r>
              <a:rPr lang="en-GB" sz="2600" dirty="0" smtClean="0">
                <a:solidFill>
                  <a:srgbClr val="000000"/>
                </a:solidFill>
              </a:rPr>
              <a:t>None of the presentations included in this support are designed to be used with learners in their current form. The presentations provide advice, guidance and exemplars for practitioners to reflect on in their own planning for learning and teaching, and if used should be adapted to suit the learners and setting appropriately.</a:t>
            </a:r>
            <a:endParaRPr lang="en-GB" sz="2700" dirty="0" smtClean="0">
              <a:solidFill>
                <a:srgbClr val="000000"/>
              </a:solidFill>
            </a:endParaRPr>
          </a:p>
          <a:p>
            <a:pPr eaLnBrk="1" hangingPunct="1">
              <a:lnSpc>
                <a:spcPct val="80000"/>
              </a:lnSpc>
              <a:defRPr/>
            </a:pPr>
            <a:endParaRPr lang="en-GB" sz="2600" dirty="0" smtClean="0">
              <a:solidFill>
                <a:srgbClr val="000000"/>
              </a:solidFill>
            </a:endParaRPr>
          </a:p>
          <a:p>
            <a:pPr eaLnBrk="1" hangingPunct="1">
              <a:lnSpc>
                <a:spcPct val="80000"/>
              </a:lnSpc>
              <a:defRPr/>
            </a:pPr>
            <a:endParaRPr lang="en-GB" sz="2700" dirty="0" smtClean="0">
              <a:solidFill>
                <a:srgbClr val="000000"/>
              </a:solidFill>
            </a:endParaRPr>
          </a:p>
          <a:p>
            <a:pPr eaLnBrk="1" hangingPunct="1">
              <a:lnSpc>
                <a:spcPct val="80000"/>
              </a:lnSpc>
              <a:buFont typeface="Arial" charset="0"/>
              <a:buNone/>
              <a:defRPr/>
            </a:pPr>
            <a:endParaRPr lang="en-GB" sz="2700" dirty="0" smtClean="0">
              <a:solidFill>
                <a:srgbClr val="000000"/>
              </a:solidFill>
            </a:endParaRPr>
          </a:p>
        </p:txBody>
      </p:sp>
      <p:sp>
        <p:nvSpPr>
          <p:cNvPr id="5" name="Title 1"/>
          <p:cNvSpPr txBox="1">
            <a:spLocks/>
          </p:cNvSpPr>
          <p:nvPr/>
        </p:nvSpPr>
        <p:spPr>
          <a:xfrm>
            <a:off x="0" y="0"/>
            <a:ext cx="9144000" cy="1143000"/>
          </a:xfrm>
          <a:prstGeom prst="rect">
            <a:avLst/>
          </a:prstGeom>
          <a:solidFill>
            <a:schemeClr val="tx2"/>
          </a:solidFill>
        </p:spPr>
        <p:txBody>
          <a:bodyPr anchor="ctr">
            <a:normAutofit fontScale="92500" lnSpcReduction="20000"/>
          </a:bodyPr>
          <a:lstStyle/>
          <a:p>
            <a:pPr algn="ctr" fontAlgn="auto">
              <a:spcAft>
                <a:spcPts val="0"/>
              </a:spcAft>
              <a:defRPr/>
            </a:pPr>
            <a:r>
              <a:rPr lang="en-GB" sz="4400" dirty="0" smtClean="0">
                <a:solidFill>
                  <a:schemeClr val="bg1"/>
                </a:solidFill>
                <a:latin typeface="+mj-lt"/>
                <a:ea typeface="+mj-ea"/>
                <a:cs typeface="+mj-cs"/>
              </a:rPr>
              <a:t>World War I exemplar</a:t>
            </a:r>
          </a:p>
          <a:p>
            <a:pPr algn="ctr" fontAlgn="auto">
              <a:spcAft>
                <a:spcPts val="0"/>
              </a:spcAft>
              <a:defRPr/>
            </a:pPr>
            <a:r>
              <a:rPr lang="en-GB" sz="4400" dirty="0" smtClean="0">
                <a:solidFill>
                  <a:schemeClr val="bg1"/>
                </a:solidFill>
                <a:latin typeface="+mj-lt"/>
                <a:ea typeface="+mj-ea"/>
                <a:cs typeface="+mj-cs"/>
              </a:rPr>
              <a:t>Nat 3 - Higher</a:t>
            </a:r>
            <a:endParaRPr lang="en-GB" sz="44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400" dirty="0">
                <a:solidFill>
                  <a:schemeClr val="bg1"/>
                </a:solidFill>
                <a:latin typeface="+mj-lt"/>
                <a:ea typeface="+mj-ea"/>
                <a:cs typeface="+mj-cs"/>
              </a:rPr>
              <a:t>Consequence Map</a:t>
            </a:r>
          </a:p>
        </p:txBody>
      </p:sp>
      <p:sp>
        <p:nvSpPr>
          <p:cNvPr id="4" name="Rectangle 1"/>
          <p:cNvSpPr>
            <a:spLocks noChangeArrowheads="1"/>
          </p:cNvSpPr>
          <p:nvPr/>
        </p:nvSpPr>
        <p:spPr bwMode="auto">
          <a:xfrm>
            <a:off x="468313" y="1928813"/>
            <a:ext cx="8207375" cy="4154487"/>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b="1" dirty="0">
              <a:latin typeface="+mn-lt"/>
            </a:endParaRPr>
          </a:p>
          <a:p>
            <a:pPr marL="342900" indent="-342900">
              <a:buFontTx/>
              <a:buAutoNum type="arabicPeriod"/>
              <a:defRPr/>
            </a:pPr>
            <a:r>
              <a:rPr lang="en-GB" sz="2400" dirty="0">
                <a:latin typeface="+mn-lt"/>
              </a:rPr>
              <a:t>Learners write the main event or action in a centre circle in the middle of the page.</a:t>
            </a:r>
          </a:p>
          <a:p>
            <a:pPr marL="342900" indent="-342900">
              <a:buFontTx/>
              <a:buAutoNum type="arabicPeriod"/>
              <a:defRPr/>
            </a:pPr>
            <a:r>
              <a:rPr lang="en-GB" sz="2400" dirty="0">
                <a:latin typeface="+mn-lt"/>
              </a:rPr>
              <a:t>Learners write a direct consequence of the event in a circle which is linked to the main circle by a single line. Learners try to think of as many direct consequences as possible.</a:t>
            </a:r>
          </a:p>
          <a:p>
            <a:pPr marL="342900" indent="-342900">
              <a:buFontTx/>
              <a:buAutoNum type="arabicPeriod"/>
              <a:defRPr/>
            </a:pPr>
            <a:r>
              <a:rPr lang="en-GB" sz="2400" b="1" dirty="0">
                <a:latin typeface="+mn-lt"/>
              </a:rPr>
              <a:t>Learners then consider second-order consequences. These are drawn once again in circles and linked to the direct consequences with double lines. Third-order consequences have a triple line, etc.</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Line 8"/>
          <p:cNvSpPr>
            <a:spLocks noChangeShapeType="1"/>
          </p:cNvSpPr>
          <p:nvPr/>
        </p:nvSpPr>
        <p:spPr bwMode="auto">
          <a:xfrm>
            <a:off x="4357686" y="4071943"/>
            <a:ext cx="71438" cy="714380"/>
          </a:xfrm>
          <a:prstGeom prst="line">
            <a:avLst/>
          </a:prstGeom>
          <a:noFill/>
          <a:ln w="9525">
            <a:solidFill>
              <a:schemeClr val="tx1"/>
            </a:solidFill>
            <a:round/>
            <a:headEnd/>
            <a:tailEnd/>
          </a:ln>
        </p:spPr>
        <p:txBody>
          <a:bodyPr/>
          <a:lstStyle/>
          <a:p>
            <a:endParaRPr lang="en-GB" dirty="0"/>
          </a:p>
        </p:txBody>
      </p:sp>
      <p:sp>
        <p:nvSpPr>
          <p:cNvPr id="52" name="Line 8"/>
          <p:cNvSpPr>
            <a:spLocks noChangeShapeType="1"/>
          </p:cNvSpPr>
          <p:nvPr/>
        </p:nvSpPr>
        <p:spPr bwMode="auto">
          <a:xfrm flipH="1">
            <a:off x="2555875" y="3860800"/>
            <a:ext cx="1150938" cy="720725"/>
          </a:xfrm>
          <a:prstGeom prst="line">
            <a:avLst/>
          </a:prstGeom>
          <a:noFill/>
          <a:ln w="9525">
            <a:solidFill>
              <a:schemeClr val="tx1"/>
            </a:solidFill>
            <a:round/>
            <a:headEnd/>
            <a:tailEnd/>
          </a:ln>
        </p:spPr>
        <p:txBody>
          <a:bodyPr/>
          <a:lstStyle/>
          <a:p>
            <a:endParaRPr lang="en-GB" dirty="0"/>
          </a:p>
        </p:txBody>
      </p:sp>
      <p:sp>
        <p:nvSpPr>
          <p:cNvPr id="53" name="Oval 4"/>
          <p:cNvSpPr>
            <a:spLocks noChangeArrowheads="1"/>
          </p:cNvSpPr>
          <p:nvPr/>
        </p:nvSpPr>
        <p:spPr bwMode="auto">
          <a:xfrm>
            <a:off x="3000364" y="2643182"/>
            <a:ext cx="3152788" cy="1719270"/>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pPr algn="ctr">
              <a:defRPr/>
            </a:pPr>
            <a:r>
              <a:rPr lang="en-GB" sz="3000" b="1" dirty="0" smtClean="0">
                <a:solidFill>
                  <a:schemeClr val="bg1"/>
                </a:solidFill>
              </a:rPr>
              <a:t>Conscription</a:t>
            </a:r>
            <a:br>
              <a:rPr lang="en-GB" sz="3000" b="1" dirty="0" smtClean="0">
                <a:solidFill>
                  <a:schemeClr val="bg1"/>
                </a:solidFill>
              </a:rPr>
            </a:br>
            <a:r>
              <a:rPr lang="en-GB" sz="3000" b="1" dirty="0" smtClean="0">
                <a:solidFill>
                  <a:schemeClr val="bg1"/>
                </a:solidFill>
              </a:rPr>
              <a:t>introduced, 1916</a:t>
            </a:r>
            <a:endParaRPr lang="en-GB" sz="3000" b="1" dirty="0">
              <a:solidFill>
                <a:schemeClr val="bg1"/>
              </a:solidFill>
            </a:endParaRPr>
          </a:p>
        </p:txBody>
      </p:sp>
      <p:sp>
        <p:nvSpPr>
          <p:cNvPr id="38" name="Line 8"/>
          <p:cNvSpPr>
            <a:spLocks noChangeShapeType="1"/>
          </p:cNvSpPr>
          <p:nvPr/>
        </p:nvSpPr>
        <p:spPr bwMode="auto">
          <a:xfrm flipH="1">
            <a:off x="1928794" y="5357826"/>
            <a:ext cx="1643074" cy="434973"/>
          </a:xfrm>
          <a:prstGeom prst="line">
            <a:avLst/>
          </a:prstGeom>
          <a:noFill/>
          <a:ln w="9525">
            <a:solidFill>
              <a:schemeClr val="tx1"/>
            </a:solidFill>
            <a:round/>
            <a:headEnd/>
            <a:tailEnd/>
          </a:ln>
        </p:spPr>
        <p:txBody>
          <a:bodyPr/>
          <a:lstStyle/>
          <a:p>
            <a:endParaRPr lang="en-GB" dirty="0"/>
          </a:p>
        </p:txBody>
      </p:sp>
      <p:sp>
        <p:nvSpPr>
          <p:cNvPr id="39" name="Line 8"/>
          <p:cNvSpPr>
            <a:spLocks noChangeShapeType="1"/>
          </p:cNvSpPr>
          <p:nvPr/>
        </p:nvSpPr>
        <p:spPr bwMode="auto">
          <a:xfrm flipH="1">
            <a:off x="1928794" y="5429264"/>
            <a:ext cx="1714512" cy="434973"/>
          </a:xfrm>
          <a:prstGeom prst="line">
            <a:avLst/>
          </a:prstGeom>
          <a:noFill/>
          <a:ln w="9525">
            <a:solidFill>
              <a:schemeClr val="tx1"/>
            </a:solidFill>
            <a:round/>
            <a:headEnd/>
            <a:tailEnd/>
          </a:ln>
        </p:spPr>
        <p:txBody>
          <a:bodyPr/>
          <a:lstStyle/>
          <a:p>
            <a:endParaRPr lang="en-GB" dirty="0"/>
          </a:p>
        </p:txBody>
      </p:sp>
      <p:sp>
        <p:nvSpPr>
          <p:cNvPr id="35" name="Line 12"/>
          <p:cNvSpPr>
            <a:spLocks noChangeShapeType="1"/>
          </p:cNvSpPr>
          <p:nvPr/>
        </p:nvSpPr>
        <p:spPr bwMode="auto">
          <a:xfrm>
            <a:off x="1928794" y="5929330"/>
            <a:ext cx="4357718" cy="214314"/>
          </a:xfrm>
          <a:prstGeom prst="line">
            <a:avLst/>
          </a:prstGeom>
          <a:noFill/>
          <a:ln w="9525">
            <a:solidFill>
              <a:schemeClr val="tx1"/>
            </a:solidFill>
            <a:round/>
            <a:headEnd/>
            <a:tailEnd/>
          </a:ln>
        </p:spPr>
        <p:txBody>
          <a:bodyPr/>
          <a:lstStyle/>
          <a:p>
            <a:endParaRPr lang="en-GB" dirty="0"/>
          </a:p>
        </p:txBody>
      </p:sp>
      <p:sp>
        <p:nvSpPr>
          <p:cNvPr id="34" name="Line 12"/>
          <p:cNvSpPr>
            <a:spLocks noChangeShapeType="1"/>
          </p:cNvSpPr>
          <p:nvPr/>
        </p:nvSpPr>
        <p:spPr bwMode="auto">
          <a:xfrm>
            <a:off x="1928794" y="6000768"/>
            <a:ext cx="4286280" cy="214314"/>
          </a:xfrm>
          <a:prstGeom prst="line">
            <a:avLst/>
          </a:prstGeom>
          <a:noFill/>
          <a:ln w="9525">
            <a:solidFill>
              <a:schemeClr val="tx1"/>
            </a:solidFill>
            <a:round/>
            <a:headEnd/>
            <a:tailEnd/>
          </a:ln>
        </p:spPr>
        <p:txBody>
          <a:bodyPr/>
          <a:lstStyle/>
          <a:p>
            <a:endParaRPr lang="en-GB" dirty="0"/>
          </a:p>
        </p:txBody>
      </p:sp>
      <p:sp>
        <p:nvSpPr>
          <p:cNvPr id="38914" name="Line 17"/>
          <p:cNvSpPr>
            <a:spLocks noChangeShapeType="1"/>
          </p:cNvSpPr>
          <p:nvPr/>
        </p:nvSpPr>
        <p:spPr bwMode="auto">
          <a:xfrm flipH="1" flipV="1">
            <a:off x="2357422" y="1785926"/>
            <a:ext cx="3786214" cy="214314"/>
          </a:xfrm>
          <a:prstGeom prst="line">
            <a:avLst/>
          </a:prstGeom>
          <a:noFill/>
          <a:ln w="9525">
            <a:solidFill>
              <a:schemeClr val="tx1"/>
            </a:solidFill>
            <a:round/>
            <a:headEnd/>
            <a:tailEnd/>
          </a:ln>
        </p:spPr>
        <p:txBody>
          <a:bodyPr/>
          <a:lstStyle/>
          <a:p>
            <a:endParaRPr lang="en-GB" dirty="0"/>
          </a:p>
        </p:txBody>
      </p:sp>
      <p:sp>
        <p:nvSpPr>
          <p:cNvPr id="38915" name="Line 17"/>
          <p:cNvSpPr>
            <a:spLocks noChangeShapeType="1"/>
          </p:cNvSpPr>
          <p:nvPr/>
        </p:nvSpPr>
        <p:spPr bwMode="auto">
          <a:xfrm flipH="1" flipV="1">
            <a:off x="2285984" y="1714488"/>
            <a:ext cx="3786214" cy="214314"/>
          </a:xfrm>
          <a:prstGeom prst="line">
            <a:avLst/>
          </a:prstGeom>
          <a:noFill/>
          <a:ln w="9525">
            <a:solidFill>
              <a:schemeClr val="tx1"/>
            </a:solidFill>
            <a:round/>
            <a:headEnd/>
            <a:tailEnd/>
          </a:ln>
        </p:spPr>
        <p:txBody>
          <a:bodyPr/>
          <a:lstStyle/>
          <a:p>
            <a:endParaRPr lang="en-GB" dirty="0"/>
          </a:p>
        </p:txBody>
      </p:sp>
      <p:sp>
        <p:nvSpPr>
          <p:cNvPr id="38916" name="Line 16"/>
          <p:cNvSpPr>
            <a:spLocks noChangeShapeType="1"/>
          </p:cNvSpPr>
          <p:nvPr/>
        </p:nvSpPr>
        <p:spPr bwMode="auto">
          <a:xfrm flipH="1" flipV="1">
            <a:off x="1000100" y="2500306"/>
            <a:ext cx="71438" cy="3143273"/>
          </a:xfrm>
          <a:prstGeom prst="line">
            <a:avLst/>
          </a:prstGeom>
          <a:noFill/>
          <a:ln w="9525">
            <a:solidFill>
              <a:schemeClr val="tx1"/>
            </a:solidFill>
            <a:round/>
            <a:headEnd/>
            <a:tailEnd/>
          </a:ln>
        </p:spPr>
        <p:txBody>
          <a:bodyPr/>
          <a:lstStyle/>
          <a:p>
            <a:endParaRPr lang="en-GB" dirty="0"/>
          </a:p>
        </p:txBody>
      </p:sp>
      <p:sp>
        <p:nvSpPr>
          <p:cNvPr id="38917" name="Line 16"/>
          <p:cNvSpPr>
            <a:spLocks noChangeShapeType="1"/>
          </p:cNvSpPr>
          <p:nvPr/>
        </p:nvSpPr>
        <p:spPr bwMode="auto">
          <a:xfrm flipH="1" flipV="1">
            <a:off x="1071538" y="2428868"/>
            <a:ext cx="71438" cy="3168650"/>
          </a:xfrm>
          <a:prstGeom prst="line">
            <a:avLst/>
          </a:prstGeom>
          <a:noFill/>
          <a:ln w="9525">
            <a:solidFill>
              <a:schemeClr val="tx1"/>
            </a:solidFill>
            <a:round/>
            <a:headEnd/>
            <a:tailEnd/>
          </a:ln>
        </p:spPr>
        <p:txBody>
          <a:bodyPr/>
          <a:lstStyle/>
          <a:p>
            <a:endParaRPr lang="en-GB" dirty="0"/>
          </a:p>
        </p:txBody>
      </p:sp>
      <p:sp>
        <p:nvSpPr>
          <p:cNvPr id="38919" name="Line 12"/>
          <p:cNvSpPr>
            <a:spLocks noChangeShapeType="1"/>
          </p:cNvSpPr>
          <p:nvPr/>
        </p:nvSpPr>
        <p:spPr bwMode="auto">
          <a:xfrm flipH="1">
            <a:off x="7858148" y="2786058"/>
            <a:ext cx="142876" cy="3000396"/>
          </a:xfrm>
          <a:prstGeom prst="line">
            <a:avLst/>
          </a:prstGeom>
          <a:noFill/>
          <a:ln w="9525">
            <a:solidFill>
              <a:schemeClr val="tx1"/>
            </a:solidFill>
            <a:round/>
            <a:headEnd/>
            <a:tailEnd/>
          </a:ln>
        </p:spPr>
        <p:txBody>
          <a:bodyPr/>
          <a:lstStyle/>
          <a:p>
            <a:endParaRPr lang="en-GB" dirty="0"/>
          </a:p>
        </p:txBody>
      </p:sp>
      <p:sp>
        <p:nvSpPr>
          <p:cNvPr id="38920" name="Line 17"/>
          <p:cNvSpPr>
            <a:spLocks noChangeShapeType="1"/>
          </p:cNvSpPr>
          <p:nvPr/>
        </p:nvSpPr>
        <p:spPr bwMode="auto">
          <a:xfrm flipH="1" flipV="1">
            <a:off x="2285984" y="1643050"/>
            <a:ext cx="3857652" cy="214314"/>
          </a:xfrm>
          <a:prstGeom prst="line">
            <a:avLst/>
          </a:prstGeom>
          <a:noFill/>
          <a:ln w="9525">
            <a:solidFill>
              <a:schemeClr val="tx1"/>
            </a:solidFill>
            <a:round/>
            <a:headEnd/>
            <a:tailEnd/>
          </a:ln>
        </p:spPr>
        <p:txBody>
          <a:bodyPr/>
          <a:lstStyle/>
          <a:p>
            <a:endParaRPr lang="en-GB" dirty="0"/>
          </a:p>
        </p:txBody>
      </p:sp>
      <p:sp>
        <p:nvSpPr>
          <p:cNvPr id="38921" name="Line 16"/>
          <p:cNvSpPr>
            <a:spLocks noChangeShapeType="1"/>
          </p:cNvSpPr>
          <p:nvPr/>
        </p:nvSpPr>
        <p:spPr bwMode="auto">
          <a:xfrm flipH="1" flipV="1">
            <a:off x="928662" y="2357430"/>
            <a:ext cx="45719" cy="3159133"/>
          </a:xfrm>
          <a:prstGeom prst="line">
            <a:avLst/>
          </a:prstGeom>
          <a:noFill/>
          <a:ln w="9525">
            <a:solidFill>
              <a:schemeClr val="tx1"/>
            </a:solidFill>
            <a:round/>
            <a:headEnd/>
            <a:tailEnd/>
          </a:ln>
        </p:spPr>
        <p:txBody>
          <a:bodyPr/>
          <a:lstStyle/>
          <a:p>
            <a:endParaRPr lang="en-GB" dirty="0"/>
          </a:p>
        </p:txBody>
      </p:sp>
      <p:sp>
        <p:nvSpPr>
          <p:cNvPr id="38922" name="Line 13"/>
          <p:cNvSpPr>
            <a:spLocks noChangeShapeType="1"/>
          </p:cNvSpPr>
          <p:nvPr/>
        </p:nvSpPr>
        <p:spPr bwMode="auto">
          <a:xfrm flipV="1">
            <a:off x="8001024" y="2571744"/>
            <a:ext cx="142908" cy="3357587"/>
          </a:xfrm>
          <a:prstGeom prst="line">
            <a:avLst/>
          </a:prstGeom>
          <a:noFill/>
          <a:ln w="9525">
            <a:solidFill>
              <a:schemeClr val="tx1"/>
            </a:solidFill>
            <a:round/>
            <a:headEnd/>
            <a:tailEnd/>
          </a:ln>
        </p:spPr>
        <p:txBody>
          <a:bodyPr/>
          <a:lstStyle/>
          <a:p>
            <a:endParaRPr lang="en-GB" dirty="0"/>
          </a:p>
        </p:txBody>
      </p:sp>
      <p:sp>
        <p:nvSpPr>
          <p:cNvPr id="38923" name="Line 12"/>
          <p:cNvSpPr>
            <a:spLocks noChangeShapeType="1"/>
          </p:cNvSpPr>
          <p:nvPr/>
        </p:nvSpPr>
        <p:spPr bwMode="auto">
          <a:xfrm flipH="1">
            <a:off x="1476374" y="4929198"/>
            <a:ext cx="523857" cy="731827"/>
          </a:xfrm>
          <a:prstGeom prst="line">
            <a:avLst/>
          </a:prstGeom>
          <a:noFill/>
          <a:ln w="9525">
            <a:solidFill>
              <a:schemeClr val="tx1"/>
            </a:solidFill>
            <a:round/>
            <a:headEnd/>
            <a:tailEnd/>
          </a:ln>
        </p:spPr>
        <p:txBody>
          <a:bodyPr/>
          <a:lstStyle/>
          <a:p>
            <a:endParaRPr lang="en-GB" dirty="0"/>
          </a:p>
        </p:txBody>
      </p:sp>
      <p:sp>
        <p:nvSpPr>
          <p:cNvPr id="38924" name="Line 10"/>
          <p:cNvSpPr>
            <a:spLocks noChangeShapeType="1"/>
          </p:cNvSpPr>
          <p:nvPr/>
        </p:nvSpPr>
        <p:spPr bwMode="auto">
          <a:xfrm flipH="1">
            <a:off x="7929586" y="2786058"/>
            <a:ext cx="142876" cy="3000396"/>
          </a:xfrm>
          <a:prstGeom prst="line">
            <a:avLst/>
          </a:prstGeom>
          <a:noFill/>
          <a:ln w="9525">
            <a:solidFill>
              <a:schemeClr val="tx1"/>
            </a:solidFill>
            <a:round/>
            <a:headEnd/>
            <a:tailEnd/>
          </a:ln>
        </p:spPr>
        <p:txBody>
          <a:bodyPr/>
          <a:lstStyle/>
          <a:p>
            <a:endParaRPr lang="en-GB" dirty="0"/>
          </a:p>
        </p:txBody>
      </p:sp>
      <p:sp>
        <p:nvSpPr>
          <p:cNvPr id="38926" name="Line 5"/>
          <p:cNvSpPr>
            <a:spLocks noChangeShapeType="1"/>
          </p:cNvSpPr>
          <p:nvPr/>
        </p:nvSpPr>
        <p:spPr bwMode="auto">
          <a:xfrm>
            <a:off x="1928794" y="6072206"/>
            <a:ext cx="4429156" cy="214314"/>
          </a:xfrm>
          <a:prstGeom prst="line">
            <a:avLst/>
          </a:prstGeom>
          <a:noFill/>
          <a:ln w="9525">
            <a:solidFill>
              <a:schemeClr val="tx1"/>
            </a:solidFill>
            <a:round/>
            <a:headEnd/>
            <a:tailEnd/>
          </a:ln>
        </p:spPr>
        <p:txBody>
          <a:bodyPr/>
          <a:lstStyle/>
          <a:p>
            <a:endParaRPr lang="en-GB" dirty="0"/>
          </a:p>
        </p:txBody>
      </p:sp>
      <p:sp>
        <p:nvSpPr>
          <p:cNvPr id="24590" name="Oval 9"/>
          <p:cNvSpPr>
            <a:spLocks noChangeArrowheads="1"/>
          </p:cNvSpPr>
          <p:nvPr/>
        </p:nvSpPr>
        <p:spPr bwMode="auto">
          <a:xfrm>
            <a:off x="6072198" y="5715016"/>
            <a:ext cx="2643206" cy="928694"/>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defRPr/>
            </a:pPr>
            <a:r>
              <a:rPr lang="en-GB" dirty="0" smtClean="0"/>
              <a:t>Increased independence</a:t>
            </a:r>
            <a:br>
              <a:rPr lang="en-GB" dirty="0" smtClean="0"/>
            </a:br>
            <a:r>
              <a:rPr lang="en-GB" dirty="0" smtClean="0"/>
              <a:t>for women</a:t>
            </a:r>
            <a:endParaRPr lang="en-GB" dirty="0"/>
          </a:p>
        </p:txBody>
      </p:sp>
      <p:sp>
        <p:nvSpPr>
          <p:cNvPr id="24592" name="Oval 14"/>
          <p:cNvSpPr>
            <a:spLocks noChangeArrowheads="1"/>
          </p:cNvSpPr>
          <p:nvPr/>
        </p:nvSpPr>
        <p:spPr bwMode="auto">
          <a:xfrm>
            <a:off x="6000760" y="1285860"/>
            <a:ext cx="3143240" cy="1570049"/>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defRPr/>
            </a:pPr>
            <a:r>
              <a:rPr lang="en-GB" dirty="0" smtClean="0"/>
              <a:t>Temporary increase in social</a:t>
            </a:r>
            <a:br>
              <a:rPr lang="en-GB" dirty="0" smtClean="0"/>
            </a:br>
            <a:r>
              <a:rPr lang="en-GB" dirty="0" smtClean="0"/>
              <a:t>status for women</a:t>
            </a:r>
            <a:endParaRPr lang="en-GB" dirty="0"/>
          </a:p>
        </p:txBody>
      </p:sp>
      <p:sp>
        <p:nvSpPr>
          <p:cNvPr id="24593" name="Oval 15"/>
          <p:cNvSpPr>
            <a:spLocks noChangeArrowheads="1"/>
          </p:cNvSpPr>
          <p:nvPr/>
        </p:nvSpPr>
        <p:spPr bwMode="auto">
          <a:xfrm>
            <a:off x="142844" y="1285860"/>
            <a:ext cx="2305050" cy="1223962"/>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defRPr/>
            </a:pPr>
            <a:r>
              <a:rPr lang="en-GB" dirty="0" smtClean="0"/>
              <a:t>Women earn higher</a:t>
            </a:r>
            <a:br>
              <a:rPr lang="en-GB" dirty="0" smtClean="0"/>
            </a:br>
            <a:r>
              <a:rPr lang="en-GB" dirty="0" smtClean="0"/>
              <a:t>wages than normal</a:t>
            </a:r>
            <a:endParaRPr lang="en-GB" dirty="0"/>
          </a:p>
        </p:txBody>
      </p:sp>
      <p:sp>
        <p:nvSpPr>
          <p:cNvPr id="38932" name="Line 12"/>
          <p:cNvSpPr>
            <a:spLocks noChangeShapeType="1"/>
          </p:cNvSpPr>
          <p:nvPr/>
        </p:nvSpPr>
        <p:spPr bwMode="auto">
          <a:xfrm flipH="1">
            <a:off x="1571604" y="5000636"/>
            <a:ext cx="442895" cy="660389"/>
          </a:xfrm>
          <a:prstGeom prst="line">
            <a:avLst/>
          </a:prstGeom>
          <a:noFill/>
          <a:ln w="9525">
            <a:solidFill>
              <a:schemeClr val="tx1"/>
            </a:solidFill>
            <a:round/>
            <a:headEnd/>
            <a:tailEnd/>
          </a:ln>
        </p:spPr>
        <p:txBody>
          <a:bodyPr/>
          <a:lstStyle/>
          <a:p>
            <a:endParaRPr lang="en-GB" dirty="0"/>
          </a:p>
        </p:txBody>
      </p:sp>
      <p:sp>
        <p:nvSpPr>
          <p:cNvPr id="24591" name="Oval 11"/>
          <p:cNvSpPr>
            <a:spLocks noChangeArrowheads="1"/>
          </p:cNvSpPr>
          <p:nvPr/>
        </p:nvSpPr>
        <p:spPr bwMode="auto">
          <a:xfrm>
            <a:off x="179388" y="5373688"/>
            <a:ext cx="1800225" cy="1223962"/>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wrap="none" anchor="ctr"/>
          <a:lstStyle/>
          <a:p>
            <a:pPr algn="ctr">
              <a:defRPr/>
            </a:pPr>
            <a:r>
              <a:rPr lang="en-GB" b="1" dirty="0" smtClean="0">
                <a:solidFill>
                  <a:schemeClr val="tx2"/>
                </a:solidFill>
              </a:rPr>
              <a:t>Women given</a:t>
            </a:r>
            <a:br>
              <a:rPr lang="en-GB" b="1" dirty="0" smtClean="0">
                <a:solidFill>
                  <a:schemeClr val="tx2"/>
                </a:solidFill>
              </a:rPr>
            </a:br>
            <a:r>
              <a:rPr lang="en-GB" b="1" dirty="0" smtClean="0">
                <a:solidFill>
                  <a:schemeClr val="tx2"/>
                </a:solidFill>
              </a:rPr>
              <a:t>new jobs</a:t>
            </a:r>
            <a:endParaRPr lang="en-GB" b="1" dirty="0">
              <a:solidFill>
                <a:schemeClr val="tx2"/>
              </a:solidFill>
            </a:endParaRPr>
          </a:p>
        </p:txBody>
      </p:sp>
      <p:sp>
        <p:nvSpPr>
          <p:cNvPr id="24588" name="Oval 7"/>
          <p:cNvSpPr>
            <a:spLocks noChangeArrowheads="1"/>
          </p:cNvSpPr>
          <p:nvPr/>
        </p:nvSpPr>
        <p:spPr bwMode="auto">
          <a:xfrm>
            <a:off x="1692275" y="4149725"/>
            <a:ext cx="1727200" cy="1008063"/>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GB" dirty="0" smtClean="0"/>
              <a:t>Shortage of men</a:t>
            </a:r>
            <a:br>
              <a:rPr lang="en-GB" dirty="0" smtClean="0"/>
            </a:br>
            <a:r>
              <a:rPr lang="en-GB" dirty="0" smtClean="0"/>
              <a:t>on Home Front</a:t>
            </a:r>
            <a:endParaRPr lang="en-GB" dirty="0"/>
          </a:p>
        </p:txBody>
      </p:sp>
      <p:sp>
        <p:nvSpPr>
          <p:cNvPr id="25"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400" dirty="0">
                <a:solidFill>
                  <a:schemeClr val="bg1"/>
                </a:solidFill>
                <a:latin typeface="+mj-lt"/>
                <a:ea typeface="+mj-ea"/>
                <a:cs typeface="+mj-cs"/>
              </a:rPr>
              <a:t>Consequence Map</a:t>
            </a:r>
          </a:p>
        </p:txBody>
      </p:sp>
      <p:grpSp>
        <p:nvGrpSpPr>
          <p:cNvPr id="31" name="Group 30"/>
          <p:cNvGrpSpPr/>
          <p:nvPr/>
        </p:nvGrpSpPr>
        <p:grpSpPr>
          <a:xfrm rot="1139649">
            <a:off x="7360307" y="-246879"/>
            <a:ext cx="1829775" cy="1636716"/>
            <a:chOff x="4500562" y="1071546"/>
            <a:chExt cx="2643206" cy="1714512"/>
          </a:xfrm>
          <a:solidFill>
            <a:srgbClr val="FFC000"/>
          </a:solidFill>
        </p:grpSpPr>
        <p:sp>
          <p:nvSpPr>
            <p:cNvPr id="32" name="5-Point Star 31"/>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36" name="Oval 7"/>
          <p:cNvSpPr>
            <a:spLocks noChangeArrowheads="1"/>
          </p:cNvSpPr>
          <p:nvPr/>
        </p:nvSpPr>
        <p:spPr bwMode="auto">
          <a:xfrm>
            <a:off x="3500430" y="4714884"/>
            <a:ext cx="2286016" cy="1214446"/>
          </a:xfrm>
          <a:prstGeom prst="ellips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GB" dirty="0" smtClean="0"/>
              <a:t>More supplies needed</a:t>
            </a:r>
            <a:br>
              <a:rPr lang="en-GB" dirty="0" smtClean="0"/>
            </a:br>
            <a:r>
              <a:rPr lang="en-GB" dirty="0" smtClean="0"/>
              <a:t>on Western Front</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400" dirty="0">
                <a:solidFill>
                  <a:schemeClr val="bg1"/>
                </a:solidFill>
                <a:latin typeface="+mj-lt"/>
                <a:ea typeface="+mj-ea"/>
                <a:cs typeface="+mj-cs"/>
              </a:rPr>
              <a:t>Consequence Map</a:t>
            </a:r>
          </a:p>
        </p:txBody>
      </p:sp>
      <p:sp>
        <p:nvSpPr>
          <p:cNvPr id="4" name="Rectangle 1"/>
          <p:cNvSpPr>
            <a:spLocks noChangeArrowheads="1"/>
          </p:cNvSpPr>
          <p:nvPr/>
        </p:nvSpPr>
        <p:spPr bwMode="auto">
          <a:xfrm>
            <a:off x="468313" y="1844675"/>
            <a:ext cx="8207375" cy="4554538"/>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b="1" dirty="0">
              <a:latin typeface="+mn-lt"/>
            </a:endParaRPr>
          </a:p>
          <a:p>
            <a:pPr marL="342900" indent="-342900">
              <a:buFontTx/>
              <a:buAutoNum type="arabicPeriod"/>
              <a:defRPr/>
            </a:pPr>
            <a:r>
              <a:rPr lang="en-GB" sz="2200" dirty="0">
                <a:latin typeface="+mn-lt"/>
              </a:rPr>
              <a:t>Learners write the main event or action in a centre circle in the middle of the page.</a:t>
            </a:r>
          </a:p>
          <a:p>
            <a:pPr marL="342900" indent="-342900">
              <a:buFontTx/>
              <a:buAutoNum type="arabicPeriod"/>
              <a:defRPr/>
            </a:pPr>
            <a:r>
              <a:rPr lang="en-GB" sz="2200" dirty="0">
                <a:latin typeface="+mn-lt"/>
              </a:rPr>
              <a:t>Learners write a direct consequence of the event in a circle which is linked to the main circle by a single line. Learners try to think of as many direct consequences as possible.</a:t>
            </a:r>
          </a:p>
          <a:p>
            <a:pPr marL="342900" indent="-342900">
              <a:buFontTx/>
              <a:buAutoNum type="arabicPeriod"/>
              <a:defRPr/>
            </a:pPr>
            <a:r>
              <a:rPr lang="en-GB" sz="2200" dirty="0">
                <a:latin typeface="+mn-lt"/>
              </a:rPr>
              <a:t>Learners then consider second-order consequences. These are drawn once again in circles and linked to the direct consequences with double lines. Third-order consequences have a triple line, etc.</a:t>
            </a:r>
          </a:p>
          <a:p>
            <a:pPr marL="342900" indent="-342900">
              <a:buFontTx/>
              <a:buAutoNum type="arabicPeriod"/>
              <a:defRPr/>
            </a:pPr>
            <a:r>
              <a:rPr lang="en-GB" sz="2200" b="1" dirty="0">
                <a:latin typeface="+mn-lt"/>
              </a:rPr>
              <a:t>Feedback afterwards could compare and contrast learners’ consequences as well as lead into deeper exploration of arising issues regarding the likelihood of certain consequences.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7"/>
          <p:cNvSpPr txBox="1">
            <a:spLocks noChangeArrowheads="1"/>
          </p:cNvSpPr>
          <p:nvPr/>
        </p:nvSpPr>
        <p:spPr bwMode="auto">
          <a:xfrm>
            <a:off x="468313" y="1916113"/>
            <a:ext cx="8207375" cy="2123658"/>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Posters provide a great medium for this kind of activity, but can take up time. If the learners </a:t>
            </a:r>
            <a:r>
              <a:rPr lang="en-GB" sz="2400" dirty="0" smtClean="0"/>
              <a:t>have access to</a:t>
            </a:r>
            <a:r>
              <a:rPr lang="en-GB" sz="2400" dirty="0" smtClean="0">
                <a:latin typeface="+mn-lt"/>
              </a:rPr>
              <a:t> computers, this exercise can be completed much faster and will allow time to examine consequences for different situations.</a:t>
            </a:r>
            <a:endParaRPr lang="en-GB" sz="2400" dirty="0">
              <a:latin typeface="+mn-lt"/>
            </a:endParaRPr>
          </a:p>
        </p:txBody>
      </p:sp>
      <p:sp>
        <p:nvSpPr>
          <p:cNvPr id="4"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400" dirty="0">
                <a:solidFill>
                  <a:schemeClr val="bg1"/>
                </a:solidFill>
                <a:latin typeface="+mj-lt"/>
                <a:ea typeface="+mj-ea"/>
                <a:cs typeface="+mj-cs"/>
              </a:rPr>
              <a:t>Consequence Map</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1">
              <a:lumMod val="40000"/>
              <a:lumOff val="60000"/>
            </a:schemeClr>
          </a:solidFill>
          <a:ln w="38100">
            <a:solidFill>
              <a:schemeClr val="accent1">
                <a:lumMod val="40000"/>
                <a:lumOff val="60000"/>
              </a:schemeClr>
            </a:solidFill>
          </a:ln>
        </p:spPr>
        <p:txBody>
          <a:bodyPr anchor="ctr"/>
          <a:lstStyle/>
          <a:p>
            <a:pPr algn="ctr" fontAlgn="auto">
              <a:spcAft>
                <a:spcPts val="0"/>
              </a:spcAft>
              <a:defRPr/>
            </a:pPr>
            <a:r>
              <a:rPr lang="en-GB" sz="4400" dirty="0">
                <a:solidFill>
                  <a:schemeClr val="bg1"/>
                </a:solidFill>
                <a:latin typeface="+mj-lt"/>
                <a:ea typeface="+mj-ea"/>
                <a:cs typeface="+mj-cs"/>
              </a:rPr>
              <a:t>Note-Taking</a:t>
            </a:r>
          </a:p>
        </p:txBody>
      </p:sp>
      <p:sp>
        <p:nvSpPr>
          <p:cNvPr id="4" name="Text Box 5"/>
          <p:cNvSpPr txBox="1">
            <a:spLocks noChangeArrowheads="1"/>
          </p:cNvSpPr>
          <p:nvPr/>
        </p:nvSpPr>
        <p:spPr bwMode="auto">
          <a:xfrm>
            <a:off x="468313" y="1844675"/>
            <a:ext cx="8207375" cy="3108325"/>
          </a:xfrm>
          <a:prstGeom prst="rect">
            <a:avLst/>
          </a:prstGeom>
          <a:solidFill>
            <a:schemeClr val="accent1">
              <a:lumMod val="40000"/>
              <a:lumOff val="6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a:latin typeface="+mn-lt"/>
              </a:rPr>
              <a:t>Learners often find it difficult to take useful notes during a lesson. This activity can help them develop knowledge, understand and critical-thinking skills.</a:t>
            </a: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Understanding	     Applying	Analysing      Evaluating</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468313" y="1844675"/>
            <a:ext cx="8207375" cy="3370153"/>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sz="900" b="1" dirty="0">
              <a:latin typeface="+mn-lt"/>
            </a:endParaRPr>
          </a:p>
          <a:p>
            <a:pPr marL="342900" indent="-342900">
              <a:buFontTx/>
              <a:buAutoNum type="arabicPeriod"/>
              <a:defRPr/>
            </a:pPr>
            <a:r>
              <a:rPr lang="en-GB" sz="2200" dirty="0">
                <a:latin typeface="+mn-lt"/>
              </a:rPr>
              <a:t>Before introducing a new idea in a lesson tell learners to divide a sheet of paper into four equal </a:t>
            </a:r>
            <a:r>
              <a:rPr lang="en-GB" sz="2200" dirty="0" smtClean="0">
                <a:latin typeface="+mn-lt"/>
              </a:rPr>
              <a:t>columns or areas. </a:t>
            </a:r>
            <a:endParaRPr lang="en-GB" sz="2200" dirty="0">
              <a:latin typeface="+mn-lt"/>
            </a:endParaRPr>
          </a:p>
          <a:p>
            <a:pPr marL="342900" indent="-342900">
              <a:buFontTx/>
              <a:buAutoNum type="arabicPeriod"/>
              <a:defRPr/>
            </a:pPr>
            <a:r>
              <a:rPr lang="en-GB" sz="2200" dirty="0">
                <a:latin typeface="+mn-lt"/>
              </a:rPr>
              <a:t>At the top of each </a:t>
            </a:r>
            <a:r>
              <a:rPr lang="en-GB" sz="2200" dirty="0" smtClean="0">
                <a:latin typeface="+mn-lt"/>
              </a:rPr>
              <a:t>area, </a:t>
            </a:r>
            <a:r>
              <a:rPr lang="en-GB" sz="2200" dirty="0">
                <a:latin typeface="+mn-lt"/>
              </a:rPr>
              <a:t>they write the words ‘Important facts’, ‘New ideas’, ‘Questions’ and ‘Connections’ (this last one is for anything that relates to prior/other learning in History and other subject areas).</a:t>
            </a:r>
          </a:p>
          <a:p>
            <a:pPr marL="342900" indent="-342900">
              <a:buFontTx/>
              <a:buAutoNum type="arabicPeriod"/>
              <a:defRPr/>
            </a:pPr>
            <a:r>
              <a:rPr lang="en-GB" sz="2200" dirty="0">
                <a:latin typeface="+mn-lt"/>
              </a:rPr>
              <a:t>During the lesson learners add information to each of the columns. </a:t>
            </a:r>
          </a:p>
          <a:p>
            <a:pPr marL="342900" indent="-342900">
              <a:buFontTx/>
              <a:buAutoNum type="arabicPeriod"/>
              <a:defRPr/>
            </a:pPr>
            <a:r>
              <a:rPr lang="en-GB" sz="2200" dirty="0">
                <a:latin typeface="+mn-lt"/>
              </a:rPr>
              <a:t>Learners can share what they wrote with others</a:t>
            </a:r>
            <a:r>
              <a:rPr lang="en-GB" sz="2200" dirty="0" smtClean="0">
                <a:latin typeface="+mn-lt"/>
              </a:rPr>
              <a:t>.</a:t>
            </a:r>
            <a:endParaRPr lang="en-GB" sz="2200" dirty="0">
              <a:latin typeface="+mn-lt"/>
            </a:endParaRPr>
          </a:p>
        </p:txBody>
      </p:sp>
      <p:sp>
        <p:nvSpPr>
          <p:cNvPr id="4"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400" dirty="0">
                <a:solidFill>
                  <a:schemeClr val="bg1"/>
                </a:solidFill>
                <a:latin typeface="+mj-lt"/>
                <a:ea typeface="+mj-ea"/>
                <a:cs typeface="+mj-cs"/>
              </a:rPr>
              <a:t>Note-Taking</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8"/>
          <p:cNvSpPr>
            <a:spLocks noChangeArrowheads="1"/>
          </p:cNvSpPr>
          <p:nvPr/>
        </p:nvSpPr>
        <p:spPr bwMode="auto">
          <a:xfrm>
            <a:off x="571472" y="2143116"/>
            <a:ext cx="1704313" cy="461665"/>
          </a:xfrm>
          <a:prstGeom prst="rect">
            <a:avLst/>
          </a:prstGeom>
          <a:noFill/>
          <a:ln w="9525">
            <a:noFill/>
            <a:miter lim="800000"/>
            <a:headEnd/>
            <a:tailEnd/>
          </a:ln>
        </p:spPr>
        <p:txBody>
          <a:bodyPr wrap="none">
            <a:spAutoFit/>
          </a:bodyPr>
          <a:lstStyle/>
          <a:p>
            <a:r>
              <a:rPr lang="en-GB" sz="2400" u="sng" dirty="0">
                <a:solidFill>
                  <a:srgbClr val="000000"/>
                </a:solidFill>
                <a:latin typeface="Vijaya" pitchFamily="34" charset="0"/>
                <a:cs typeface="Vijaya" pitchFamily="34" charset="0"/>
              </a:rPr>
              <a:t>Important facts</a:t>
            </a:r>
            <a:endParaRPr lang="en-GB" sz="2400" u="sng" dirty="0">
              <a:latin typeface="Vijaya" pitchFamily="34" charset="0"/>
              <a:cs typeface="Vijaya" pitchFamily="34" charset="0"/>
            </a:endParaRPr>
          </a:p>
        </p:txBody>
      </p:sp>
      <p:sp>
        <p:nvSpPr>
          <p:cNvPr id="86019" name="Rectangle 9"/>
          <p:cNvSpPr>
            <a:spLocks noChangeArrowheads="1"/>
          </p:cNvSpPr>
          <p:nvPr/>
        </p:nvSpPr>
        <p:spPr bwMode="auto">
          <a:xfrm>
            <a:off x="6072198" y="1071546"/>
            <a:ext cx="1210588" cy="461665"/>
          </a:xfrm>
          <a:prstGeom prst="rect">
            <a:avLst/>
          </a:prstGeom>
          <a:noFill/>
          <a:ln w="9525">
            <a:noFill/>
            <a:miter lim="800000"/>
            <a:headEnd/>
            <a:tailEnd/>
          </a:ln>
        </p:spPr>
        <p:txBody>
          <a:bodyPr wrap="none">
            <a:spAutoFit/>
          </a:bodyPr>
          <a:lstStyle/>
          <a:p>
            <a:r>
              <a:rPr lang="en-GB" sz="2400" u="sng" dirty="0">
                <a:solidFill>
                  <a:srgbClr val="000000"/>
                </a:solidFill>
                <a:latin typeface="Vijaya" pitchFamily="34" charset="0"/>
                <a:cs typeface="Vijaya" pitchFamily="34" charset="0"/>
              </a:rPr>
              <a:t>New ideas</a:t>
            </a:r>
            <a:endParaRPr lang="en-GB" sz="2400" u="sng" dirty="0">
              <a:latin typeface="Vijaya" pitchFamily="34" charset="0"/>
              <a:cs typeface="Vijaya" pitchFamily="34" charset="0"/>
            </a:endParaRPr>
          </a:p>
        </p:txBody>
      </p:sp>
      <p:sp>
        <p:nvSpPr>
          <p:cNvPr id="86020" name="Rectangle 10"/>
          <p:cNvSpPr>
            <a:spLocks noChangeArrowheads="1"/>
          </p:cNvSpPr>
          <p:nvPr/>
        </p:nvSpPr>
        <p:spPr bwMode="auto">
          <a:xfrm>
            <a:off x="6072198" y="3286124"/>
            <a:ext cx="1175322" cy="461665"/>
          </a:xfrm>
          <a:prstGeom prst="rect">
            <a:avLst/>
          </a:prstGeom>
          <a:noFill/>
          <a:ln w="9525">
            <a:noFill/>
            <a:miter lim="800000"/>
            <a:headEnd/>
            <a:tailEnd/>
          </a:ln>
        </p:spPr>
        <p:txBody>
          <a:bodyPr wrap="none">
            <a:spAutoFit/>
          </a:bodyPr>
          <a:lstStyle/>
          <a:p>
            <a:r>
              <a:rPr lang="en-GB" sz="2400" u="sng" dirty="0">
                <a:solidFill>
                  <a:srgbClr val="000000"/>
                </a:solidFill>
                <a:latin typeface="Vijaya" pitchFamily="34" charset="0"/>
                <a:cs typeface="Vijaya" pitchFamily="34" charset="0"/>
              </a:rPr>
              <a:t>Questions</a:t>
            </a:r>
            <a:endParaRPr lang="en-GB" sz="2400" u="sng" dirty="0">
              <a:latin typeface="Vijaya" pitchFamily="34" charset="0"/>
              <a:cs typeface="Vijaya" pitchFamily="34" charset="0"/>
            </a:endParaRPr>
          </a:p>
        </p:txBody>
      </p:sp>
      <p:sp>
        <p:nvSpPr>
          <p:cNvPr id="86021" name="Rectangle 11"/>
          <p:cNvSpPr>
            <a:spLocks noChangeArrowheads="1"/>
          </p:cNvSpPr>
          <p:nvPr/>
        </p:nvSpPr>
        <p:spPr bwMode="auto">
          <a:xfrm>
            <a:off x="557824" y="1214422"/>
            <a:ext cx="1422184" cy="461665"/>
          </a:xfrm>
          <a:prstGeom prst="rect">
            <a:avLst/>
          </a:prstGeom>
          <a:noFill/>
          <a:ln w="9525">
            <a:noFill/>
            <a:miter lim="800000"/>
            <a:headEnd/>
            <a:tailEnd/>
          </a:ln>
        </p:spPr>
        <p:txBody>
          <a:bodyPr wrap="none">
            <a:spAutoFit/>
          </a:bodyPr>
          <a:lstStyle/>
          <a:p>
            <a:r>
              <a:rPr lang="en-GB" sz="2400" u="sng" dirty="0">
                <a:solidFill>
                  <a:srgbClr val="000000"/>
                </a:solidFill>
                <a:latin typeface="Vijaya" pitchFamily="34" charset="0"/>
                <a:cs typeface="Vijaya" pitchFamily="34" charset="0"/>
              </a:rPr>
              <a:t>Connections</a:t>
            </a:r>
            <a:endParaRPr lang="en-GB" sz="2400" u="sng" dirty="0">
              <a:latin typeface="Vijaya" pitchFamily="34" charset="0"/>
              <a:cs typeface="Vijaya" pitchFamily="34" charset="0"/>
            </a:endParaRPr>
          </a:p>
        </p:txBody>
      </p:sp>
      <p:sp>
        <p:nvSpPr>
          <p:cNvPr id="86022" name="Text Box 3"/>
          <p:cNvSpPr txBox="1">
            <a:spLocks noChangeArrowheads="1"/>
          </p:cNvSpPr>
          <p:nvPr/>
        </p:nvSpPr>
        <p:spPr bwMode="auto">
          <a:xfrm>
            <a:off x="7451725" y="163513"/>
            <a:ext cx="1511300" cy="457200"/>
          </a:xfrm>
          <a:prstGeom prst="rect">
            <a:avLst/>
          </a:prstGeom>
          <a:noFill/>
          <a:ln w="9525">
            <a:noFill/>
            <a:miter lim="800000"/>
            <a:headEnd/>
            <a:tailEnd/>
          </a:ln>
        </p:spPr>
        <p:txBody>
          <a:bodyPr>
            <a:spAutoFit/>
          </a:bodyPr>
          <a:lstStyle/>
          <a:p>
            <a:pPr>
              <a:spcBef>
                <a:spcPct val="50000"/>
              </a:spcBef>
            </a:pPr>
            <a:r>
              <a:rPr lang="en-GB" sz="2400" b="1" dirty="0">
                <a:solidFill>
                  <a:schemeClr val="bg1"/>
                </a:solidFill>
              </a:rPr>
              <a:t>Example</a:t>
            </a:r>
          </a:p>
        </p:txBody>
      </p:sp>
      <p:sp>
        <p:nvSpPr>
          <p:cNvPr id="86023" name="TextBox 9"/>
          <p:cNvSpPr txBox="1">
            <a:spLocks noChangeArrowheads="1"/>
          </p:cNvSpPr>
          <p:nvPr/>
        </p:nvSpPr>
        <p:spPr bwMode="auto">
          <a:xfrm rot="1965673">
            <a:off x="4062413" y="1733550"/>
            <a:ext cx="2457450" cy="708025"/>
          </a:xfrm>
          <a:prstGeom prst="rect">
            <a:avLst/>
          </a:prstGeom>
          <a:noFill/>
          <a:ln w="9525">
            <a:noFill/>
            <a:miter lim="800000"/>
            <a:headEnd/>
            <a:tailEnd/>
          </a:ln>
        </p:spPr>
        <p:txBody>
          <a:bodyPr>
            <a:spAutoFit/>
          </a:bodyPr>
          <a:lstStyle/>
          <a:p>
            <a:r>
              <a:rPr lang="en-GB" b="1" dirty="0">
                <a:solidFill>
                  <a:schemeClr val="bg1"/>
                </a:solidFill>
                <a:latin typeface="Bradley Hand ITC" pitchFamily="66" charset="0"/>
              </a:rPr>
              <a:t>Jesus and the Kingdom of God</a:t>
            </a:r>
          </a:p>
        </p:txBody>
      </p:sp>
      <p:sp>
        <p:nvSpPr>
          <p:cNvPr id="86024" name="TextBox 10"/>
          <p:cNvSpPr txBox="1">
            <a:spLocks noChangeArrowheads="1"/>
          </p:cNvSpPr>
          <p:nvPr/>
        </p:nvSpPr>
        <p:spPr bwMode="auto">
          <a:xfrm>
            <a:off x="500034" y="2528329"/>
            <a:ext cx="2500298" cy="3970318"/>
          </a:xfrm>
          <a:prstGeom prst="rect">
            <a:avLst/>
          </a:prstGeom>
          <a:noFill/>
          <a:ln w="9525">
            <a:noFill/>
            <a:miter lim="800000"/>
            <a:headEnd/>
            <a:tailEnd/>
          </a:ln>
        </p:spPr>
        <p:txBody>
          <a:bodyPr wrap="square">
            <a:spAutoFit/>
          </a:bodyPr>
          <a:lstStyle/>
          <a:p>
            <a:r>
              <a:rPr lang="en-GB" dirty="0" smtClean="0">
                <a:solidFill>
                  <a:srgbClr val="002060"/>
                </a:solidFill>
                <a:latin typeface="Vijaya" pitchFamily="34" charset="0"/>
                <a:cs typeface="Vijaya" pitchFamily="34" charset="0"/>
              </a:rPr>
              <a:t>35,000 Scots took part, roughly 7,000 dead – almost every village and town in Scotland was affected.</a:t>
            </a:r>
          </a:p>
          <a:p>
            <a:endParaRPr lang="en-GB" dirty="0" smtClean="0">
              <a:solidFill>
                <a:srgbClr val="002060"/>
              </a:solidFill>
              <a:latin typeface="Vijaya" pitchFamily="34" charset="0"/>
              <a:cs typeface="Vijaya" pitchFamily="34" charset="0"/>
            </a:endParaRPr>
          </a:p>
          <a:p>
            <a:r>
              <a:rPr lang="en-GB" dirty="0" smtClean="0">
                <a:solidFill>
                  <a:srgbClr val="002060"/>
                </a:solidFill>
                <a:latin typeface="Vijaya" pitchFamily="34" charset="0"/>
                <a:cs typeface="Vijaya" pitchFamily="34" charset="0"/>
              </a:rPr>
              <a:t>French needed Britain to attack, and they did, despite Haig concerns. </a:t>
            </a:r>
          </a:p>
          <a:p>
            <a:endParaRPr lang="en-GB" dirty="0" smtClean="0">
              <a:solidFill>
                <a:srgbClr val="002060"/>
              </a:solidFill>
              <a:latin typeface="Vijaya" pitchFamily="34" charset="0"/>
              <a:cs typeface="Vijaya" pitchFamily="34" charset="0"/>
            </a:endParaRPr>
          </a:p>
          <a:p>
            <a:r>
              <a:rPr lang="en-GB" dirty="0" smtClean="0">
                <a:solidFill>
                  <a:srgbClr val="002060"/>
                </a:solidFill>
                <a:latin typeface="Vijaya" pitchFamily="34" charset="0"/>
                <a:cs typeface="Vijaya" pitchFamily="34" charset="0"/>
              </a:rPr>
              <a:t>Army of volunteers deployed before they were ready.</a:t>
            </a:r>
          </a:p>
          <a:p>
            <a:endParaRPr lang="en-GB" dirty="0" smtClean="0">
              <a:solidFill>
                <a:srgbClr val="002060"/>
              </a:solidFill>
              <a:latin typeface="Vijaya" pitchFamily="34" charset="0"/>
              <a:cs typeface="Vijaya" pitchFamily="34" charset="0"/>
            </a:endParaRPr>
          </a:p>
          <a:p>
            <a:r>
              <a:rPr lang="en-GB" dirty="0" smtClean="0">
                <a:solidFill>
                  <a:srgbClr val="002060"/>
                </a:solidFill>
                <a:latin typeface="Vijaya" pitchFamily="34" charset="0"/>
                <a:cs typeface="Vijaya" pitchFamily="34" charset="0"/>
              </a:rPr>
              <a:t>Serious casualties for Britain, roughly 21,000 dead.</a:t>
            </a:r>
            <a:endParaRPr lang="en-GB" dirty="0">
              <a:solidFill>
                <a:srgbClr val="002060"/>
              </a:solidFill>
              <a:latin typeface="Vijaya" pitchFamily="34" charset="0"/>
              <a:cs typeface="Vijaya" pitchFamily="34" charset="0"/>
            </a:endParaRPr>
          </a:p>
        </p:txBody>
      </p:sp>
      <p:sp>
        <p:nvSpPr>
          <p:cNvPr id="86026" name="TextBox 12"/>
          <p:cNvSpPr txBox="1">
            <a:spLocks noChangeArrowheads="1"/>
          </p:cNvSpPr>
          <p:nvPr/>
        </p:nvSpPr>
        <p:spPr bwMode="auto">
          <a:xfrm>
            <a:off x="6000760" y="1428736"/>
            <a:ext cx="2428892" cy="1754326"/>
          </a:xfrm>
          <a:prstGeom prst="rect">
            <a:avLst/>
          </a:prstGeom>
          <a:noFill/>
          <a:ln w="9525">
            <a:noFill/>
            <a:miter lim="800000"/>
            <a:headEnd/>
            <a:tailEnd/>
          </a:ln>
        </p:spPr>
        <p:txBody>
          <a:bodyPr wrap="square">
            <a:spAutoFit/>
          </a:bodyPr>
          <a:lstStyle/>
          <a:p>
            <a:r>
              <a:rPr lang="en-GB" dirty="0" smtClean="0">
                <a:solidFill>
                  <a:srgbClr val="002060"/>
                </a:solidFill>
                <a:latin typeface="Vijaya" pitchFamily="34" charset="0"/>
                <a:cs typeface="Vijaya" pitchFamily="34" charset="0"/>
              </a:rPr>
              <a:t>First time Britain used chemical weapons – chlorine</a:t>
            </a:r>
          </a:p>
          <a:p>
            <a:endParaRPr lang="en-GB" dirty="0" smtClean="0">
              <a:solidFill>
                <a:srgbClr val="002060"/>
              </a:solidFill>
              <a:latin typeface="Vijaya" pitchFamily="34" charset="0"/>
              <a:cs typeface="Vijaya" pitchFamily="34" charset="0"/>
            </a:endParaRPr>
          </a:p>
          <a:p>
            <a:r>
              <a:rPr lang="en-GB" dirty="0" smtClean="0">
                <a:solidFill>
                  <a:srgbClr val="002060"/>
                </a:solidFill>
                <a:latin typeface="Vijaya" pitchFamily="34" charset="0"/>
                <a:cs typeface="Vijaya" pitchFamily="34" charset="0"/>
              </a:rPr>
              <a:t>It is called a Scottish battle because of high number of Scots took part</a:t>
            </a:r>
            <a:endParaRPr lang="en-GB" dirty="0">
              <a:solidFill>
                <a:srgbClr val="002060"/>
              </a:solidFill>
              <a:latin typeface="Vijaya" pitchFamily="34" charset="0"/>
              <a:cs typeface="Vijaya" pitchFamily="34" charset="0"/>
            </a:endParaRPr>
          </a:p>
        </p:txBody>
      </p:sp>
      <p:sp>
        <p:nvSpPr>
          <p:cNvPr id="86028" name="TextBox 14"/>
          <p:cNvSpPr txBox="1">
            <a:spLocks noChangeArrowheads="1"/>
          </p:cNvSpPr>
          <p:nvPr/>
        </p:nvSpPr>
        <p:spPr bwMode="auto">
          <a:xfrm>
            <a:off x="6000760" y="3684879"/>
            <a:ext cx="2714612" cy="2862322"/>
          </a:xfrm>
          <a:prstGeom prst="rect">
            <a:avLst/>
          </a:prstGeom>
          <a:noFill/>
          <a:ln w="9525">
            <a:noFill/>
            <a:miter lim="800000"/>
            <a:headEnd/>
            <a:tailEnd/>
          </a:ln>
        </p:spPr>
        <p:txBody>
          <a:bodyPr wrap="square">
            <a:spAutoFit/>
          </a:bodyPr>
          <a:lstStyle/>
          <a:p>
            <a:r>
              <a:rPr lang="en-GB" dirty="0" smtClean="0">
                <a:solidFill>
                  <a:srgbClr val="002060"/>
                </a:solidFill>
                <a:latin typeface="Vijaya" pitchFamily="34" charset="0"/>
                <a:cs typeface="Vijaya" pitchFamily="34" charset="0"/>
              </a:rPr>
              <a:t>How successful was the gas/did it blow back into Scots faces?</a:t>
            </a:r>
          </a:p>
          <a:p>
            <a:endParaRPr lang="en-GB" dirty="0" smtClean="0">
              <a:solidFill>
                <a:srgbClr val="002060"/>
              </a:solidFill>
              <a:latin typeface="Vijaya" pitchFamily="34" charset="0"/>
              <a:cs typeface="Vijaya" pitchFamily="34" charset="0"/>
            </a:endParaRPr>
          </a:p>
          <a:p>
            <a:r>
              <a:rPr lang="en-GB" dirty="0" smtClean="0">
                <a:solidFill>
                  <a:srgbClr val="002060"/>
                </a:solidFill>
                <a:latin typeface="Vijaya" pitchFamily="34" charset="0"/>
                <a:cs typeface="Vijaya" pitchFamily="34" charset="0"/>
              </a:rPr>
              <a:t>French was replaced as commander – was Loos defeat  really his fault or Haig’s engineering?</a:t>
            </a:r>
          </a:p>
          <a:p>
            <a:endParaRPr lang="en-GB" dirty="0" smtClean="0">
              <a:solidFill>
                <a:srgbClr val="002060"/>
              </a:solidFill>
              <a:latin typeface="Vijaya" pitchFamily="34" charset="0"/>
              <a:cs typeface="Vijaya" pitchFamily="34" charset="0"/>
            </a:endParaRPr>
          </a:p>
          <a:p>
            <a:r>
              <a:rPr lang="en-GB" dirty="0" smtClean="0">
                <a:solidFill>
                  <a:srgbClr val="002060"/>
                </a:solidFill>
                <a:latin typeface="Vijaya" pitchFamily="34" charset="0"/>
                <a:cs typeface="Vijaya" pitchFamily="34" charset="0"/>
              </a:rPr>
              <a:t>How much was Kitchener to blame?</a:t>
            </a:r>
            <a:endParaRPr lang="en-GB" dirty="0">
              <a:solidFill>
                <a:srgbClr val="002060"/>
              </a:solidFill>
              <a:latin typeface="Vijaya" pitchFamily="34" charset="0"/>
              <a:cs typeface="Vijaya" pitchFamily="34" charset="0"/>
            </a:endParaRPr>
          </a:p>
        </p:txBody>
      </p:sp>
      <p:sp>
        <p:nvSpPr>
          <p:cNvPr id="86030" name="TextBox 16"/>
          <p:cNvSpPr txBox="1">
            <a:spLocks noChangeArrowheads="1"/>
          </p:cNvSpPr>
          <p:nvPr/>
        </p:nvSpPr>
        <p:spPr bwMode="auto">
          <a:xfrm>
            <a:off x="500034" y="1571612"/>
            <a:ext cx="2214546" cy="646331"/>
          </a:xfrm>
          <a:prstGeom prst="rect">
            <a:avLst/>
          </a:prstGeom>
          <a:noFill/>
          <a:ln w="9525">
            <a:noFill/>
            <a:miter lim="800000"/>
            <a:headEnd/>
            <a:tailEnd/>
          </a:ln>
        </p:spPr>
        <p:txBody>
          <a:bodyPr wrap="square">
            <a:spAutoFit/>
          </a:bodyPr>
          <a:lstStyle/>
          <a:p>
            <a:r>
              <a:rPr lang="en-GB" dirty="0" smtClean="0">
                <a:solidFill>
                  <a:srgbClr val="002060"/>
                </a:solidFill>
                <a:latin typeface="Vijaya" pitchFamily="34" charset="0"/>
                <a:cs typeface="Vijaya" pitchFamily="34" charset="0"/>
              </a:rPr>
              <a:t>The Western Front was already in a deadlock.</a:t>
            </a:r>
            <a:endParaRPr lang="en-GB" sz="1600" dirty="0">
              <a:solidFill>
                <a:srgbClr val="002060"/>
              </a:solidFill>
              <a:latin typeface="Vijaya" pitchFamily="34" charset="0"/>
              <a:cs typeface="Vijaya" pitchFamily="34" charset="0"/>
            </a:endParaRPr>
          </a:p>
        </p:txBody>
      </p:sp>
      <p:pic>
        <p:nvPicPr>
          <p:cNvPr id="86031" name="Picture 5"/>
          <p:cNvPicPr>
            <a:picLocks noChangeAspect="1" noChangeArrowheads="1"/>
          </p:cNvPicPr>
          <p:nvPr/>
        </p:nvPicPr>
        <p:blipFill>
          <a:blip r:embed="rId2"/>
          <a:srcRect/>
          <a:stretch>
            <a:fillRect/>
          </a:stretch>
        </p:blipFill>
        <p:spPr bwMode="auto">
          <a:xfrm>
            <a:off x="2786050" y="1142984"/>
            <a:ext cx="3071834" cy="4857784"/>
          </a:xfrm>
          <a:prstGeom prst="rect">
            <a:avLst/>
          </a:prstGeom>
          <a:noFill/>
          <a:ln w="9525">
            <a:noFill/>
            <a:miter lim="800000"/>
            <a:headEnd/>
            <a:tailEnd/>
          </a:ln>
        </p:spPr>
      </p:pic>
      <p:sp>
        <p:nvSpPr>
          <p:cNvPr id="23" name="TextBox 22"/>
          <p:cNvSpPr txBox="1"/>
          <p:nvPr/>
        </p:nvSpPr>
        <p:spPr>
          <a:xfrm>
            <a:off x="2214546" y="214290"/>
            <a:ext cx="4054315" cy="584775"/>
          </a:xfrm>
          <a:prstGeom prst="rect">
            <a:avLst/>
          </a:prstGeom>
          <a:noFill/>
        </p:spPr>
        <p:txBody>
          <a:bodyPr wrap="none" rtlCol="0">
            <a:spAutoFit/>
          </a:bodyPr>
          <a:lstStyle/>
          <a:p>
            <a:r>
              <a:rPr lang="en-GB" sz="3200" u="sng" dirty="0" smtClean="0">
                <a:latin typeface="Vijaya" pitchFamily="34" charset="0"/>
                <a:cs typeface="Vijaya" pitchFamily="34" charset="0"/>
              </a:rPr>
              <a:t>Topic: The Battle of the Loos</a:t>
            </a:r>
            <a:endParaRPr lang="en-GB" sz="3200" u="sng" dirty="0">
              <a:latin typeface="Vijaya" pitchFamily="34" charset="0"/>
              <a:cs typeface="Vijaya" pitchFamily="34" charset="0"/>
            </a:endParaRPr>
          </a:p>
        </p:txBody>
      </p:sp>
      <p:grpSp>
        <p:nvGrpSpPr>
          <p:cNvPr id="27" name="Group 26"/>
          <p:cNvGrpSpPr/>
          <p:nvPr/>
        </p:nvGrpSpPr>
        <p:grpSpPr>
          <a:xfrm rot="1139649">
            <a:off x="7360307" y="-246879"/>
            <a:ext cx="1829775" cy="1636716"/>
            <a:chOff x="4500562" y="1071546"/>
            <a:chExt cx="2643206" cy="1714512"/>
          </a:xfrm>
          <a:solidFill>
            <a:srgbClr val="FFC000"/>
          </a:solidFill>
        </p:grpSpPr>
        <p:sp>
          <p:nvSpPr>
            <p:cNvPr id="28" name="5-Point Star 27"/>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9"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468313" y="1844675"/>
            <a:ext cx="8207375" cy="2693045"/>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Extension/Alternative ideas</a:t>
            </a:r>
            <a:endParaRPr lang="en-GB" sz="2800" b="1" dirty="0">
              <a:latin typeface="+mn-lt"/>
            </a:endParaRPr>
          </a:p>
          <a:p>
            <a:pPr marL="342900" indent="-342900">
              <a:defRPr/>
            </a:pPr>
            <a:endParaRPr lang="en-GB" sz="900" b="1" dirty="0">
              <a:latin typeface="+mn-lt"/>
            </a:endParaRPr>
          </a:p>
          <a:p>
            <a:pPr marL="342900" indent="-342900">
              <a:buFont typeface="Arial" pitchFamily="34" charset="0"/>
              <a:buChar char="•"/>
              <a:defRPr/>
            </a:pPr>
            <a:r>
              <a:rPr lang="en-GB" sz="2200" dirty="0" smtClean="0">
                <a:latin typeface="+mn-lt"/>
              </a:rPr>
              <a:t>An </a:t>
            </a:r>
            <a:r>
              <a:rPr lang="en-GB" sz="2200" dirty="0">
                <a:latin typeface="+mn-lt"/>
              </a:rPr>
              <a:t>extension can be for learners to post their notes online and for the class to view them to help everyone see what each other has learned and to spark discussion over the points raised</a:t>
            </a:r>
            <a:r>
              <a:rPr lang="en-GB" sz="2200" dirty="0" smtClean="0">
                <a:latin typeface="+mn-lt"/>
              </a:rPr>
              <a:t>.</a:t>
            </a:r>
          </a:p>
          <a:p>
            <a:pPr marL="342900" indent="-342900">
              <a:buFont typeface="Arial" pitchFamily="34" charset="0"/>
              <a:buChar char="•"/>
              <a:defRPr/>
            </a:pPr>
            <a:r>
              <a:rPr lang="en-GB" sz="2200" dirty="0" smtClean="0"/>
              <a:t>Teachers might find it more constructive to have three columns/areas, omitting “new ideas” for a larger “important facts” section.</a:t>
            </a:r>
            <a:endParaRPr lang="en-GB" sz="2200" dirty="0">
              <a:latin typeface="+mn-lt"/>
            </a:endParaRPr>
          </a:p>
        </p:txBody>
      </p:sp>
      <p:sp>
        <p:nvSpPr>
          <p:cNvPr id="4"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400" dirty="0" smtClean="0">
                <a:solidFill>
                  <a:schemeClr val="bg1"/>
                </a:solidFill>
                <a:latin typeface="+mj-lt"/>
                <a:ea typeface="+mj-ea"/>
                <a:cs typeface="+mj-cs"/>
              </a:rPr>
              <a:t>Note-Taking</a:t>
            </a:r>
            <a:endParaRPr lang="en-GB" sz="44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7"/>
          <p:cNvSpPr txBox="1">
            <a:spLocks noChangeArrowheads="1"/>
          </p:cNvSpPr>
          <p:nvPr/>
        </p:nvSpPr>
        <p:spPr bwMode="auto">
          <a:xfrm>
            <a:off x="468313" y="1916113"/>
            <a:ext cx="8207375" cy="1754326"/>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Jotters are the obvious medium, but breaking this up by delivering lessons when learners have access to a computer for their notes is recommended. </a:t>
            </a:r>
            <a:endParaRPr lang="en-GB" sz="2400" dirty="0">
              <a:latin typeface="+mn-lt"/>
            </a:endParaRPr>
          </a:p>
        </p:txBody>
      </p:sp>
      <p:sp>
        <p:nvSpPr>
          <p:cNvPr id="4"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400" dirty="0" smtClean="0">
                <a:solidFill>
                  <a:schemeClr val="bg1"/>
                </a:solidFill>
                <a:latin typeface="+mj-lt"/>
                <a:ea typeface="+mj-ea"/>
                <a:cs typeface="+mj-cs"/>
              </a:rPr>
              <a:t>Note-Taking</a:t>
            </a:r>
            <a:endParaRPr lang="en-GB" sz="44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1">
              <a:lumMod val="40000"/>
              <a:lumOff val="60000"/>
            </a:schemeClr>
          </a:solidFill>
          <a:ln w="38100">
            <a:solidFill>
              <a:schemeClr val="accent1">
                <a:lumMod val="40000"/>
                <a:lumOff val="60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Stand and deliver</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077766"/>
          </a:xfrm>
          <a:prstGeom prst="rect">
            <a:avLst/>
          </a:prstGeom>
          <a:solidFill>
            <a:schemeClr val="accent1">
              <a:lumMod val="40000"/>
              <a:lumOff val="6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This group exercise helps to reinforce knowledge and understanding of a topic. It can be used to cover a small topic in detail, or a larger topic in less detail.</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smtClean="0">
                <a:latin typeface="+mn-lt"/>
              </a:rPr>
              <a:t>Remembering		Understanding</a:t>
            </a:r>
            <a:endParaRPr lang="en-GB" sz="2400" dirty="0">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357850"/>
          </a:xfrm>
          <a:solidFill>
            <a:schemeClr val="accent1">
              <a:lumMod val="40000"/>
              <a:lumOff val="60000"/>
            </a:schemeClr>
          </a:solidFill>
        </p:spPr>
        <p:style>
          <a:lnRef idx="1">
            <a:schemeClr val="dk1"/>
          </a:lnRef>
          <a:fillRef idx="2">
            <a:schemeClr val="dk1"/>
          </a:fillRef>
          <a:effectRef idx="1">
            <a:schemeClr val="dk1"/>
          </a:effectRef>
          <a:fontRef idx="minor">
            <a:schemeClr val="dk1"/>
          </a:fontRef>
        </p:style>
        <p:txBody>
          <a:bodyPr>
            <a:noAutofit/>
          </a:bodyPr>
          <a:lstStyle/>
          <a:p>
            <a:pPr eaLnBrk="1" hangingPunct="1">
              <a:lnSpc>
                <a:spcPct val="80000"/>
              </a:lnSpc>
              <a:defRPr/>
            </a:pPr>
            <a:endParaRPr lang="en-GB" sz="2600" dirty="0" smtClean="0">
              <a:solidFill>
                <a:srgbClr val="000000"/>
              </a:solidFill>
            </a:endParaRPr>
          </a:p>
          <a:p>
            <a:pPr>
              <a:lnSpc>
                <a:spcPct val="80000"/>
              </a:lnSpc>
              <a:defRPr/>
            </a:pPr>
            <a:r>
              <a:rPr lang="en-GB" sz="2600" dirty="0" smtClean="0">
                <a:solidFill>
                  <a:srgbClr val="000000"/>
                </a:solidFill>
              </a:rPr>
              <a:t>Practitioners should always refer to the relevant SQA documentation when creating materials so as to include material for all relevant skills and knowledge. </a:t>
            </a:r>
          </a:p>
          <a:p>
            <a:pPr>
              <a:lnSpc>
                <a:spcPct val="80000"/>
              </a:lnSpc>
              <a:defRPr/>
            </a:pPr>
            <a:endParaRPr lang="en-GB" sz="2600" dirty="0" smtClean="0">
              <a:solidFill>
                <a:srgbClr val="000000"/>
              </a:solidFill>
            </a:endParaRPr>
          </a:p>
          <a:p>
            <a:pPr>
              <a:lnSpc>
                <a:spcPct val="80000"/>
              </a:lnSpc>
              <a:buFont typeface="Arial" charset="0"/>
              <a:buChar char="•"/>
              <a:defRPr/>
            </a:pPr>
            <a:r>
              <a:rPr lang="en-GB" sz="2600" dirty="0" smtClean="0"/>
              <a:t>As the approaches are transferable across the study of any historical unit due to the focus on the pathways to develop skills, this could be an opportunity for practitioners to share their skills with other practitioners, in the delivery of History by leading CPD sessions for colleagues. </a:t>
            </a:r>
          </a:p>
          <a:p>
            <a:pPr>
              <a:lnSpc>
                <a:spcPct val="80000"/>
              </a:lnSpc>
              <a:defRPr/>
            </a:pPr>
            <a:endParaRPr lang="en-GB" sz="2600" dirty="0" smtClean="0"/>
          </a:p>
          <a:p>
            <a:pPr>
              <a:lnSpc>
                <a:spcPct val="80000"/>
              </a:lnSpc>
              <a:buFont typeface="Arial" charset="0"/>
              <a:buChar char="•"/>
              <a:defRPr/>
            </a:pPr>
            <a:r>
              <a:rPr lang="en-GB" sz="2600" dirty="0" smtClean="0"/>
              <a:t>Practitioners could also use this opportunity to share and develop skills in interdisciplinary and inter-sector contexts, e.g. through Glow Meets etc.</a:t>
            </a:r>
          </a:p>
          <a:p>
            <a:pPr eaLnBrk="1" hangingPunct="1">
              <a:lnSpc>
                <a:spcPct val="80000"/>
              </a:lnSpc>
              <a:defRPr/>
            </a:pPr>
            <a:endParaRPr lang="en-GB" sz="2600" dirty="0" smtClean="0">
              <a:solidFill>
                <a:srgbClr val="000000"/>
              </a:solidFill>
            </a:endParaRPr>
          </a:p>
          <a:p>
            <a:pPr eaLnBrk="1" hangingPunct="1">
              <a:lnSpc>
                <a:spcPct val="80000"/>
              </a:lnSpc>
              <a:buFont typeface="Arial" charset="0"/>
              <a:buNone/>
              <a:defRPr/>
            </a:pPr>
            <a:endParaRPr lang="en-GB" sz="2600" dirty="0" smtClean="0">
              <a:solidFill>
                <a:srgbClr val="000000"/>
              </a:solidFill>
            </a:endParaRPr>
          </a:p>
        </p:txBody>
      </p:sp>
      <p:sp>
        <p:nvSpPr>
          <p:cNvPr id="5" name="Title 1"/>
          <p:cNvSpPr txBox="1">
            <a:spLocks/>
          </p:cNvSpPr>
          <p:nvPr/>
        </p:nvSpPr>
        <p:spPr>
          <a:xfrm>
            <a:off x="0" y="0"/>
            <a:ext cx="9144000" cy="1143000"/>
          </a:xfrm>
          <a:prstGeom prst="rect">
            <a:avLst/>
          </a:prstGeom>
          <a:solidFill>
            <a:schemeClr val="tx2"/>
          </a:solidFill>
        </p:spPr>
        <p:txBody>
          <a:bodyPr anchor="ctr">
            <a:normAutofit fontScale="92500" lnSpcReduction="20000"/>
          </a:bodyPr>
          <a:lstStyle/>
          <a:p>
            <a:pPr algn="ctr" fontAlgn="auto">
              <a:spcAft>
                <a:spcPts val="0"/>
              </a:spcAft>
              <a:defRPr/>
            </a:pPr>
            <a:r>
              <a:rPr lang="en-GB" sz="4400" dirty="0" smtClean="0">
                <a:solidFill>
                  <a:schemeClr val="bg1"/>
                </a:solidFill>
                <a:latin typeface="+mj-lt"/>
                <a:ea typeface="+mj-ea"/>
                <a:cs typeface="+mj-cs"/>
              </a:rPr>
              <a:t>World War I exemplar</a:t>
            </a:r>
          </a:p>
          <a:p>
            <a:pPr algn="ctr" fontAlgn="auto">
              <a:spcAft>
                <a:spcPts val="0"/>
              </a:spcAft>
              <a:defRPr/>
            </a:pPr>
            <a:r>
              <a:rPr lang="en-GB" sz="4400" dirty="0" smtClean="0">
                <a:solidFill>
                  <a:schemeClr val="bg1"/>
                </a:solidFill>
                <a:latin typeface="+mj-lt"/>
                <a:ea typeface="+mj-ea"/>
                <a:cs typeface="+mj-cs"/>
              </a:rPr>
              <a:t>Nat 3 - Higher</a:t>
            </a:r>
            <a:endParaRPr lang="en-GB" sz="44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tx2"/>
          </a:solidFill>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fontAlgn="auto">
              <a:spcAft>
                <a:spcPts val="0"/>
              </a:spcAft>
              <a:defRPr/>
            </a:pPr>
            <a:r>
              <a:rPr lang="en-GB" sz="4100" dirty="0" smtClean="0">
                <a:solidFill>
                  <a:schemeClr val="bg1"/>
                </a:solidFill>
              </a:rPr>
              <a:t>Stand and deliver</a:t>
            </a:r>
            <a:endParaRPr lang="en-GB" sz="4100" dirty="0">
              <a:solidFill>
                <a:schemeClr val="bg1"/>
              </a:solidFill>
            </a:endParaRPr>
          </a:p>
        </p:txBody>
      </p:sp>
      <p:sp>
        <p:nvSpPr>
          <p:cNvPr id="12" name="Rectangle 1"/>
          <p:cNvSpPr>
            <a:spLocks noChangeArrowheads="1"/>
          </p:cNvSpPr>
          <p:nvPr/>
        </p:nvSpPr>
        <p:spPr bwMode="auto">
          <a:xfrm>
            <a:off x="468313" y="1844675"/>
            <a:ext cx="8207375" cy="4502771"/>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sz="900" b="1" dirty="0">
              <a:latin typeface="+mn-lt"/>
            </a:endParaRPr>
          </a:p>
          <a:p>
            <a:pPr marL="361950" indent="-361950">
              <a:lnSpc>
                <a:spcPct val="80000"/>
              </a:lnSpc>
              <a:defRPr/>
            </a:pPr>
            <a:r>
              <a:rPr lang="en-GB" sz="2400" dirty="0" smtClean="0">
                <a:solidFill>
                  <a:srgbClr val="000000"/>
                </a:solidFill>
              </a:rPr>
              <a:t>	1. Learners should be put into groups of about four and issued with cards containing pieces of information from the topic. </a:t>
            </a:r>
          </a:p>
          <a:p>
            <a:pPr marL="361950" indent="-361950">
              <a:lnSpc>
                <a:spcPct val="80000"/>
              </a:lnSpc>
              <a:defRPr/>
            </a:pPr>
            <a:endParaRPr lang="en-GB" sz="2400" dirty="0" smtClean="0">
              <a:solidFill>
                <a:srgbClr val="000000"/>
              </a:solidFill>
            </a:endParaRPr>
          </a:p>
          <a:p>
            <a:pPr marL="361950" indent="-361950">
              <a:lnSpc>
                <a:spcPct val="80000"/>
              </a:lnSpc>
              <a:defRPr/>
            </a:pPr>
            <a:r>
              <a:rPr lang="en-GB" sz="2400" dirty="0" smtClean="0">
                <a:solidFill>
                  <a:srgbClr val="000000"/>
                </a:solidFill>
              </a:rPr>
              <a:t>	2. The groups are told to stand up and quickly discuss each card. When the group is confident that they all know the content of the cards they can sit down. When this happens the practitioner can quiz anyone in the group by asking them to ‘stand and deliver’. </a:t>
            </a:r>
          </a:p>
          <a:p>
            <a:pPr marL="361950" indent="-361950">
              <a:lnSpc>
                <a:spcPct val="80000"/>
              </a:lnSpc>
              <a:defRPr/>
            </a:pPr>
            <a:endParaRPr lang="en-GB" sz="2400" dirty="0" smtClean="0">
              <a:solidFill>
                <a:srgbClr val="000000"/>
              </a:solidFill>
            </a:endParaRPr>
          </a:p>
          <a:p>
            <a:pPr marL="361950" indent="-361950">
              <a:lnSpc>
                <a:spcPct val="80000"/>
              </a:lnSpc>
              <a:defRPr/>
            </a:pPr>
            <a:r>
              <a:rPr lang="en-GB" sz="2400" dirty="0" smtClean="0">
                <a:solidFill>
                  <a:srgbClr val="000000"/>
                </a:solidFill>
              </a:rPr>
              <a:t>	3. If they can’t answer a question on any of the cards then the group must stand up and help teach the information to each other again.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tx2"/>
          </a:solidFill>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fontAlgn="auto">
              <a:spcAft>
                <a:spcPts val="0"/>
              </a:spcAft>
              <a:defRPr/>
            </a:pPr>
            <a:r>
              <a:rPr lang="en-GB" sz="4100" dirty="0" smtClean="0">
                <a:solidFill>
                  <a:schemeClr val="bg1"/>
                </a:solidFill>
              </a:rPr>
              <a:t>Stand and deliver</a:t>
            </a:r>
            <a:endParaRPr lang="en-GB" sz="4100" dirty="0">
              <a:solidFill>
                <a:schemeClr val="bg1"/>
              </a:solidFill>
            </a:endParaRPr>
          </a:p>
        </p:txBody>
      </p:sp>
      <p:sp>
        <p:nvSpPr>
          <p:cNvPr id="5" name="Text Box 3"/>
          <p:cNvSpPr txBox="1">
            <a:spLocks noChangeArrowheads="1"/>
          </p:cNvSpPr>
          <p:nvPr/>
        </p:nvSpPr>
        <p:spPr bwMode="auto">
          <a:xfrm>
            <a:off x="5286380" y="2712457"/>
            <a:ext cx="3571900" cy="2571768"/>
          </a:xfrm>
          <a:prstGeom prst="rect">
            <a:avLst/>
          </a:prstGeom>
          <a:solidFill>
            <a:srgbClr val="FFFFFF"/>
          </a:solidFill>
          <a:ln w="9525">
            <a:solidFill>
              <a:srgbClr val="000000"/>
            </a:solidFill>
            <a:miter lim="800000"/>
            <a:headEnd/>
            <a:tailEnd/>
          </a:ln>
          <a:effectLst>
            <a:innerShdw blurRad="114300">
              <a:prstClr val="black"/>
            </a:innerShdw>
          </a:effectLst>
        </p:spPr>
        <p:txBody>
          <a:bodyPr/>
          <a:lstStyle/>
          <a:p>
            <a:pPr>
              <a:spcAft>
                <a:spcPts val="1000"/>
              </a:spcAft>
              <a:defRPr/>
            </a:pPr>
            <a:r>
              <a:rPr lang="en-GB" sz="2000" dirty="0" smtClean="0">
                <a:latin typeface="Calibri" pitchFamily="34" charset="0"/>
                <a:cs typeface="Arial" pitchFamily="34" charset="0"/>
              </a:rPr>
              <a:t>With the Defence of the Realm Act, the government increased censorship in the press. Papers could only print positive news on the war. </a:t>
            </a:r>
            <a:r>
              <a:rPr lang="en-GB" sz="2000" i="1" dirty="0" smtClean="0">
                <a:latin typeface="Calibri" pitchFamily="34" charset="0"/>
                <a:cs typeface="Arial" pitchFamily="34" charset="0"/>
              </a:rPr>
              <a:t>The Worker</a:t>
            </a:r>
            <a:r>
              <a:rPr lang="en-GB" sz="2000" dirty="0" smtClean="0">
                <a:latin typeface="Calibri" pitchFamily="34" charset="0"/>
                <a:cs typeface="Arial" pitchFamily="34" charset="0"/>
              </a:rPr>
              <a:t>, a Clyde Workers’ Committee journal, was prosecuted for criticising the war in 1916.</a:t>
            </a:r>
            <a:endParaRPr lang="en-US" dirty="0">
              <a:latin typeface="Arial" pitchFamily="34" charset="0"/>
              <a:cs typeface="Arial" pitchFamily="34" charset="0"/>
            </a:endParaRPr>
          </a:p>
        </p:txBody>
      </p:sp>
      <p:sp>
        <p:nvSpPr>
          <p:cNvPr id="6" name="Text Box 4"/>
          <p:cNvSpPr txBox="1">
            <a:spLocks noChangeArrowheads="1"/>
          </p:cNvSpPr>
          <p:nvPr/>
        </p:nvSpPr>
        <p:spPr bwMode="auto">
          <a:xfrm>
            <a:off x="214282" y="3429000"/>
            <a:ext cx="4143404" cy="2143140"/>
          </a:xfrm>
          <a:prstGeom prst="rect">
            <a:avLst/>
          </a:prstGeom>
          <a:solidFill>
            <a:srgbClr val="FFFFFF"/>
          </a:solidFill>
          <a:ln w="9525">
            <a:solidFill>
              <a:srgbClr val="000000"/>
            </a:solidFill>
            <a:miter lim="800000"/>
            <a:headEnd/>
            <a:tailEnd/>
          </a:ln>
          <a:effectLst>
            <a:innerShdw blurRad="114300">
              <a:prstClr val="black"/>
            </a:innerShdw>
          </a:effectLst>
        </p:spPr>
        <p:txBody>
          <a:bodyPr/>
          <a:lstStyle/>
          <a:p>
            <a:pPr>
              <a:spcAft>
                <a:spcPts val="1000"/>
              </a:spcAft>
              <a:defRPr/>
            </a:pPr>
            <a:r>
              <a:rPr lang="en-GB" dirty="0" smtClean="0">
                <a:latin typeface="Calibri" pitchFamily="34" charset="0"/>
              </a:rPr>
              <a:t>People were also critical of the Defence of the Realm Act when conscription was introduced. This was when enlistment into the armed forces was compulsory.</a:t>
            </a:r>
            <a:r>
              <a:rPr lang="en-GB" dirty="0" smtClean="0">
                <a:latin typeface="Calibri" pitchFamily="34" charset="0"/>
                <a:ea typeface="Calibri" pitchFamily="34" charset="0"/>
                <a:cs typeface="Times New Roman" pitchFamily="18" charset="0"/>
              </a:rPr>
              <a:t> Socialist John MacLean wrote about “The Conscription Menace” in his journal, </a:t>
            </a:r>
            <a:r>
              <a:rPr lang="en-GB" i="1" dirty="0" smtClean="0">
                <a:latin typeface="Calibri" pitchFamily="34" charset="0"/>
                <a:ea typeface="Calibri" pitchFamily="34" charset="0"/>
                <a:cs typeface="Times New Roman" pitchFamily="18" charset="0"/>
              </a:rPr>
              <a:t>The Vanguard.</a:t>
            </a:r>
            <a:endParaRPr lang="en-US" dirty="0"/>
          </a:p>
        </p:txBody>
      </p:sp>
      <p:sp>
        <p:nvSpPr>
          <p:cNvPr id="8" name="Text Box 3"/>
          <p:cNvSpPr txBox="1">
            <a:spLocks noChangeArrowheads="1"/>
          </p:cNvSpPr>
          <p:nvPr/>
        </p:nvSpPr>
        <p:spPr bwMode="auto">
          <a:xfrm>
            <a:off x="214282" y="1571612"/>
            <a:ext cx="3586162" cy="1676400"/>
          </a:xfrm>
          <a:prstGeom prst="rect">
            <a:avLst/>
          </a:prstGeom>
          <a:solidFill>
            <a:srgbClr val="FFFFFF"/>
          </a:solidFill>
          <a:ln w="9525">
            <a:solidFill>
              <a:srgbClr val="000000"/>
            </a:solidFill>
            <a:miter lim="800000"/>
            <a:headEnd/>
            <a:tailEnd/>
          </a:ln>
          <a:effectLst>
            <a:innerShdw blurRad="114300">
              <a:prstClr val="black"/>
            </a:innerShdw>
          </a:effectLst>
        </p:spPr>
        <p:txBody>
          <a:bodyPr/>
          <a:lstStyle/>
          <a:p>
            <a:pPr>
              <a:spcAft>
                <a:spcPts val="1000"/>
              </a:spcAft>
              <a:defRPr/>
            </a:pPr>
            <a:r>
              <a:rPr lang="en-GB" sz="2000" dirty="0" smtClean="0">
                <a:latin typeface="Calibri" pitchFamily="34" charset="0"/>
                <a:cs typeface="Arial" pitchFamily="34" charset="0"/>
              </a:rPr>
              <a:t>DORA was the Defence of the Realm Act. It became law on August 9</a:t>
            </a:r>
            <a:r>
              <a:rPr lang="en-GB" sz="2000" baseline="30000" dirty="0" smtClean="0">
                <a:latin typeface="Calibri" pitchFamily="34" charset="0"/>
                <a:cs typeface="Arial" pitchFamily="34" charset="0"/>
              </a:rPr>
              <a:t>th</a:t>
            </a:r>
            <a:r>
              <a:rPr lang="en-GB" sz="2000" dirty="0" smtClean="0">
                <a:latin typeface="Calibri" pitchFamily="34" charset="0"/>
                <a:cs typeface="Arial" pitchFamily="34" charset="0"/>
              </a:rPr>
              <a:t>, 1914. It allowed the government to pass new laws to protect the country.</a:t>
            </a:r>
            <a:endParaRPr lang="en-US" dirty="0">
              <a:latin typeface="Arial" pitchFamily="34" charset="0"/>
              <a:cs typeface="Arial" pitchFamily="34" charset="0"/>
            </a:endParaRPr>
          </a:p>
        </p:txBody>
      </p:sp>
      <p:sp>
        <p:nvSpPr>
          <p:cNvPr id="10" name="Text Box 3"/>
          <p:cNvSpPr txBox="1">
            <a:spLocks noChangeArrowheads="1"/>
          </p:cNvSpPr>
          <p:nvPr/>
        </p:nvSpPr>
        <p:spPr bwMode="auto">
          <a:xfrm>
            <a:off x="4071934" y="1214422"/>
            <a:ext cx="3586162" cy="1433530"/>
          </a:xfrm>
          <a:prstGeom prst="rect">
            <a:avLst/>
          </a:prstGeom>
          <a:solidFill>
            <a:srgbClr val="FFFFFF"/>
          </a:solidFill>
          <a:ln w="9525">
            <a:solidFill>
              <a:srgbClr val="000000"/>
            </a:solidFill>
            <a:miter lim="800000"/>
            <a:headEnd/>
            <a:tailEnd/>
          </a:ln>
          <a:effectLst>
            <a:innerShdw blurRad="114300">
              <a:prstClr val="black"/>
            </a:innerShdw>
          </a:effectLst>
        </p:spPr>
        <p:txBody>
          <a:bodyPr/>
          <a:lstStyle/>
          <a:p>
            <a:pPr>
              <a:spcAft>
                <a:spcPts val="1000"/>
              </a:spcAft>
              <a:defRPr/>
            </a:pPr>
            <a:r>
              <a:rPr lang="en-GB" dirty="0" smtClean="0">
                <a:latin typeface="Calibri" pitchFamily="34" charset="0"/>
                <a:cs typeface="Arial" pitchFamily="34" charset="0"/>
              </a:rPr>
              <a:t>Spies were now a threat to Britain. The government were worried they would sabotage vital transport routes, to impede the flow of supplies.</a:t>
            </a:r>
            <a:endParaRPr lang="en-US" dirty="0">
              <a:latin typeface="Arial" pitchFamily="34" charset="0"/>
              <a:cs typeface="Arial" pitchFamily="34" charset="0"/>
            </a:endParaRPr>
          </a:p>
        </p:txBody>
      </p:sp>
      <p:sp>
        <p:nvSpPr>
          <p:cNvPr id="11" name="Text Box 3"/>
          <p:cNvSpPr txBox="1">
            <a:spLocks noChangeArrowheads="1"/>
          </p:cNvSpPr>
          <p:nvPr/>
        </p:nvSpPr>
        <p:spPr bwMode="auto">
          <a:xfrm>
            <a:off x="4429124" y="5357802"/>
            <a:ext cx="4071966" cy="1500198"/>
          </a:xfrm>
          <a:prstGeom prst="rect">
            <a:avLst/>
          </a:prstGeom>
          <a:solidFill>
            <a:srgbClr val="FFFFFF"/>
          </a:solidFill>
          <a:ln w="9525">
            <a:solidFill>
              <a:srgbClr val="000000"/>
            </a:solidFill>
            <a:miter lim="800000"/>
            <a:headEnd/>
            <a:tailEnd/>
          </a:ln>
          <a:effectLst>
            <a:innerShdw blurRad="114300">
              <a:prstClr val="black"/>
            </a:innerShdw>
          </a:effectLst>
        </p:spPr>
        <p:txBody>
          <a:bodyPr/>
          <a:lstStyle/>
          <a:p>
            <a:pPr>
              <a:spcAft>
                <a:spcPts val="1000"/>
              </a:spcAft>
              <a:defRPr/>
            </a:pPr>
            <a:r>
              <a:rPr lang="en-GB" dirty="0" smtClean="0">
                <a:latin typeface="Calibri" pitchFamily="34" charset="0"/>
                <a:cs typeface="Arial" pitchFamily="34" charset="0"/>
              </a:rPr>
              <a:t>Under the Defence of the Realm Act, the government reduced the opening hours of pubs and watered down beer, partly in hope of increasing productivity in factories.</a:t>
            </a:r>
            <a:endParaRPr lang="en-US" dirty="0">
              <a:latin typeface="Arial" pitchFamily="34" charset="0"/>
              <a:cs typeface="Arial" pitchFamily="34" charset="0"/>
            </a:endParaRPr>
          </a:p>
        </p:txBody>
      </p:sp>
      <p:grpSp>
        <p:nvGrpSpPr>
          <p:cNvPr id="13" name="Group 12"/>
          <p:cNvGrpSpPr/>
          <p:nvPr/>
        </p:nvGrpSpPr>
        <p:grpSpPr>
          <a:xfrm rot="1139649">
            <a:off x="7360307" y="-246879"/>
            <a:ext cx="1829775" cy="1636716"/>
            <a:chOff x="4500562" y="1071546"/>
            <a:chExt cx="2643206" cy="1714512"/>
          </a:xfrm>
          <a:solidFill>
            <a:srgbClr val="FFC000"/>
          </a:solidFill>
        </p:grpSpPr>
        <p:sp>
          <p:nvSpPr>
            <p:cNvPr id="14" name="5-Point Star 13"/>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7"/>
          <p:cNvSpPr txBox="1">
            <a:spLocks noChangeArrowheads="1"/>
          </p:cNvSpPr>
          <p:nvPr/>
        </p:nvSpPr>
        <p:spPr bwMode="auto">
          <a:xfrm>
            <a:off x="468313" y="1916113"/>
            <a:ext cx="8207375" cy="1754326"/>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After the task is complete, learners can have a photocopy of the different cards to stick into their books. Alternatively, they could be placed up on the classroom blog.</a:t>
            </a:r>
            <a:endParaRPr lang="en-GB" sz="2400" dirty="0">
              <a:latin typeface="+mn-lt"/>
            </a:endParaRPr>
          </a:p>
        </p:txBody>
      </p:sp>
      <p:sp>
        <p:nvSpPr>
          <p:cNvPr id="4"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100" dirty="0" smtClean="0">
                <a:solidFill>
                  <a:schemeClr val="bg1"/>
                </a:solidFill>
                <a:latin typeface="+mj-lt"/>
                <a:ea typeface="+mj-ea"/>
                <a:cs typeface="+mj-cs"/>
              </a:rPr>
              <a:t>Stand and deliver</a:t>
            </a:r>
            <a:endParaRPr lang="en-GB" sz="41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1">
              <a:lumMod val="40000"/>
              <a:lumOff val="60000"/>
            </a:schemeClr>
          </a:solidFill>
          <a:ln w="38100">
            <a:solidFill>
              <a:schemeClr val="accent1">
                <a:lumMod val="40000"/>
                <a:lumOff val="60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Card swap</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4924425"/>
          </a:xfrm>
          <a:prstGeom prst="rect">
            <a:avLst/>
          </a:prstGeom>
          <a:solidFill>
            <a:schemeClr val="accent1">
              <a:lumMod val="40000"/>
              <a:lumOff val="6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These activities require the learner to understand context and vocabulary in order to identify the correct words or type of words that belong in the deleted parts of a text. Words are deleted from a passage according to a word-count formula or various other criteria, e.g. </a:t>
            </a:r>
            <a:r>
              <a:rPr lang="en-GB" sz="2400" dirty="0" smtClean="0"/>
              <a:t>a</a:t>
            </a:r>
            <a:r>
              <a:rPr lang="en-GB" sz="2400" dirty="0" smtClean="0">
                <a:latin typeface="+mn-lt"/>
              </a:rPr>
              <a:t>ll adjectives, all words that have a particular letter pattern. The passage is presented to learners, who insert correct words in the gaps as they read, to construct appropriate meaning from the text.</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smtClean="0">
                <a:latin typeface="+mn-lt"/>
              </a:rPr>
              <a:t>Remembering		Understanding</a:t>
            </a:r>
            <a:endParaRPr lang="en-GB" sz="2400" dirty="0">
              <a:latin typeface="+mn-l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tx2"/>
          </a:solidFill>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fontAlgn="auto">
              <a:spcAft>
                <a:spcPts val="0"/>
              </a:spcAft>
              <a:defRPr/>
            </a:pPr>
            <a:r>
              <a:rPr lang="en-GB" sz="4100" dirty="0" smtClean="0">
                <a:solidFill>
                  <a:schemeClr val="bg1"/>
                </a:solidFill>
              </a:rPr>
              <a:t>Card swap</a:t>
            </a:r>
            <a:endParaRPr lang="en-GB" sz="4100" dirty="0">
              <a:solidFill>
                <a:schemeClr val="bg1"/>
              </a:solidFill>
            </a:endParaRPr>
          </a:p>
        </p:txBody>
      </p:sp>
      <p:sp>
        <p:nvSpPr>
          <p:cNvPr id="10" name="Rectangle 1"/>
          <p:cNvSpPr>
            <a:spLocks noChangeArrowheads="1"/>
          </p:cNvSpPr>
          <p:nvPr/>
        </p:nvSpPr>
        <p:spPr bwMode="auto">
          <a:xfrm>
            <a:off x="468313" y="1844675"/>
            <a:ext cx="8207375" cy="4404283"/>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sz="900" b="1" dirty="0">
              <a:latin typeface="+mn-lt"/>
            </a:endParaRPr>
          </a:p>
          <a:p>
            <a:pPr marL="361950" indent="-361950">
              <a:lnSpc>
                <a:spcPct val="80000"/>
              </a:lnSpc>
              <a:defRPr/>
            </a:pPr>
            <a:r>
              <a:rPr lang="en-GB" sz="2400" dirty="0" smtClean="0">
                <a:solidFill>
                  <a:srgbClr val="000000"/>
                </a:solidFill>
              </a:rPr>
              <a:t>	</a:t>
            </a:r>
            <a:r>
              <a:rPr lang="en-GB" sz="2000" dirty="0" smtClean="0">
                <a:solidFill>
                  <a:srgbClr val="000000"/>
                </a:solidFill>
              </a:rPr>
              <a:t>1. Learners are told to stand in a large circle and turn to face a partner. </a:t>
            </a:r>
          </a:p>
          <a:p>
            <a:pPr marL="361950" indent="-361950">
              <a:lnSpc>
                <a:spcPct val="80000"/>
              </a:lnSpc>
              <a:defRPr/>
            </a:pPr>
            <a:endParaRPr lang="en-GB" sz="2000" dirty="0" smtClean="0">
              <a:solidFill>
                <a:srgbClr val="000000"/>
              </a:solidFill>
            </a:endParaRPr>
          </a:p>
          <a:p>
            <a:pPr marL="361950" indent="-361950">
              <a:lnSpc>
                <a:spcPct val="80000"/>
              </a:lnSpc>
              <a:defRPr/>
            </a:pPr>
            <a:r>
              <a:rPr lang="en-GB" sz="2000" dirty="0" smtClean="0">
                <a:solidFill>
                  <a:srgbClr val="000000"/>
                </a:solidFill>
              </a:rPr>
              <a:t>	2. Each person is then given a card with a question to read. The card also contains the answer to the question. </a:t>
            </a:r>
          </a:p>
          <a:p>
            <a:pPr marL="361950" indent="-361950">
              <a:lnSpc>
                <a:spcPct val="80000"/>
              </a:lnSpc>
              <a:defRPr/>
            </a:pPr>
            <a:r>
              <a:rPr lang="en-GB" sz="2000" dirty="0" smtClean="0">
                <a:solidFill>
                  <a:srgbClr val="000000"/>
                </a:solidFill>
              </a:rPr>
              <a:t>	</a:t>
            </a:r>
          </a:p>
          <a:p>
            <a:pPr marL="361950" indent="-361950">
              <a:lnSpc>
                <a:spcPct val="80000"/>
              </a:lnSpc>
              <a:defRPr/>
            </a:pPr>
            <a:r>
              <a:rPr lang="en-GB" sz="2000" dirty="0" smtClean="0">
                <a:solidFill>
                  <a:srgbClr val="000000"/>
                </a:solidFill>
              </a:rPr>
              <a:t>	3. In their pairs learners take turns reading the question and attempting to answer it. If they get it wrong the answer is read back to them. They then swap cards and move in the direction they are facing. The process is then repeated. </a:t>
            </a:r>
          </a:p>
          <a:p>
            <a:pPr marL="361950" indent="-361950">
              <a:lnSpc>
                <a:spcPct val="80000"/>
              </a:lnSpc>
              <a:defRPr/>
            </a:pPr>
            <a:endParaRPr lang="en-GB" sz="2000" dirty="0" smtClean="0">
              <a:solidFill>
                <a:srgbClr val="000000"/>
              </a:solidFill>
            </a:endParaRPr>
          </a:p>
          <a:p>
            <a:pPr marL="361950" indent="-361950">
              <a:lnSpc>
                <a:spcPct val="80000"/>
              </a:lnSpc>
              <a:defRPr/>
            </a:pPr>
            <a:r>
              <a:rPr lang="en-GB" sz="2000" dirty="0" smtClean="0">
                <a:solidFill>
                  <a:srgbClr val="000000"/>
                </a:solidFill>
              </a:rPr>
              <a:t>	4. This activity should last long enough for learners to be asked all the questions two or three times. </a:t>
            </a:r>
          </a:p>
          <a:p>
            <a:pPr marL="361950" indent="-361950">
              <a:lnSpc>
                <a:spcPct val="80000"/>
              </a:lnSpc>
              <a:defRPr/>
            </a:pPr>
            <a:endParaRPr lang="en-GB" sz="2000" dirty="0" smtClean="0">
              <a:solidFill>
                <a:srgbClr val="000000"/>
              </a:solidFill>
            </a:endParaRPr>
          </a:p>
          <a:p>
            <a:pPr marL="361950" indent="-361950">
              <a:lnSpc>
                <a:spcPct val="80000"/>
              </a:lnSpc>
              <a:defRPr/>
            </a:pPr>
            <a:r>
              <a:rPr lang="en-GB" sz="2000" dirty="0" smtClean="0">
                <a:solidFill>
                  <a:srgbClr val="000000"/>
                </a:solidFill>
              </a:rPr>
              <a:t>	5. By the end of the exercise the learners should have learned all the pieces of information.</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tx2"/>
          </a:solidFill>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fontAlgn="auto">
              <a:spcAft>
                <a:spcPts val="0"/>
              </a:spcAft>
              <a:defRPr/>
            </a:pPr>
            <a:r>
              <a:rPr lang="en-GB" sz="4100" dirty="0" smtClean="0">
                <a:solidFill>
                  <a:schemeClr val="bg1"/>
                </a:solidFill>
              </a:rPr>
              <a:t>Card swap</a:t>
            </a:r>
            <a:endParaRPr lang="en-GB" sz="4100" dirty="0">
              <a:solidFill>
                <a:schemeClr val="bg1"/>
              </a:solidFill>
            </a:endParaRPr>
          </a:p>
        </p:txBody>
      </p:sp>
      <p:sp>
        <p:nvSpPr>
          <p:cNvPr id="5" name="Text Box 3"/>
          <p:cNvSpPr txBox="1">
            <a:spLocks noChangeArrowheads="1"/>
          </p:cNvSpPr>
          <p:nvPr/>
        </p:nvSpPr>
        <p:spPr bwMode="auto">
          <a:xfrm>
            <a:off x="214282" y="1142984"/>
            <a:ext cx="3733800" cy="2643206"/>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spcAft>
                <a:spcPts val="1000"/>
              </a:spcAft>
              <a:defRPr/>
            </a:pPr>
            <a:r>
              <a:rPr lang="en-GB" sz="2000" dirty="0">
                <a:latin typeface="Calibri" pitchFamily="34" charset="0"/>
                <a:cs typeface="Arial" pitchFamily="34" charset="0"/>
              </a:rPr>
              <a:t>Q. </a:t>
            </a:r>
            <a:r>
              <a:rPr lang="en-GB" sz="2000" dirty="0" smtClean="0">
                <a:latin typeface="Calibri" pitchFamily="34" charset="0"/>
                <a:cs typeface="Arial" pitchFamily="34" charset="0"/>
              </a:rPr>
              <a:t>How did the war affect the fishing industry?</a:t>
            </a:r>
            <a:endParaRPr lang="en-GB" sz="2000" dirty="0">
              <a:latin typeface="Calibri" pitchFamily="34" charset="0"/>
              <a:cs typeface="Arial" pitchFamily="34" charset="0"/>
            </a:endParaRPr>
          </a:p>
          <a:p>
            <a:pPr>
              <a:spcAft>
                <a:spcPts val="1000"/>
              </a:spcAft>
              <a:defRPr/>
            </a:pPr>
            <a:r>
              <a:rPr lang="en-GB" sz="2000" dirty="0" smtClean="0">
                <a:latin typeface="Calibri" pitchFamily="34" charset="0"/>
                <a:cs typeface="Arial" pitchFamily="34" charset="0"/>
              </a:rPr>
              <a:t>A. The North Sea was initially a no go zone. Many boats &amp; crew were enlisted to support the Navy – searching for mines and coastal patrols.</a:t>
            </a:r>
            <a:endParaRPr lang="en-GB" sz="2000" dirty="0">
              <a:latin typeface="Calibri" pitchFamily="34" charset="0"/>
              <a:cs typeface="Arial" pitchFamily="34" charset="0"/>
            </a:endParaRPr>
          </a:p>
          <a:p>
            <a:pPr>
              <a:defRPr/>
            </a:pPr>
            <a:endParaRPr lang="en-US" dirty="0">
              <a:latin typeface="Arial" pitchFamily="34" charset="0"/>
              <a:cs typeface="Arial" pitchFamily="34" charset="0"/>
            </a:endParaRPr>
          </a:p>
        </p:txBody>
      </p:sp>
      <p:sp>
        <p:nvSpPr>
          <p:cNvPr id="13318" name="TextBox 5"/>
          <p:cNvSpPr txBox="1">
            <a:spLocks noChangeArrowheads="1"/>
          </p:cNvSpPr>
          <p:nvPr/>
        </p:nvSpPr>
        <p:spPr bwMode="auto">
          <a:xfrm>
            <a:off x="4000496" y="1214422"/>
            <a:ext cx="4610104" cy="830997"/>
          </a:xfrm>
          <a:prstGeom prst="rect">
            <a:avLst/>
          </a:prstGeom>
          <a:noFill/>
          <a:ln w="9525">
            <a:noFill/>
            <a:miter lim="800000"/>
            <a:headEnd/>
            <a:tailEnd/>
          </a:ln>
        </p:spPr>
        <p:txBody>
          <a:bodyPr wrap="square">
            <a:spAutoFit/>
          </a:bodyPr>
          <a:lstStyle/>
          <a:p>
            <a:r>
              <a:rPr lang="en-GB" sz="2400" b="1" dirty="0">
                <a:latin typeface="Calibri" pitchFamily="34" charset="0"/>
              </a:rPr>
              <a:t>Card swap </a:t>
            </a:r>
            <a:r>
              <a:rPr lang="en-GB" sz="2400" b="1" dirty="0" smtClean="0">
                <a:latin typeface="Calibri" pitchFamily="34" charset="0"/>
              </a:rPr>
              <a:t>activity cards – WWI &amp; Scottish industry and economy</a:t>
            </a:r>
            <a:endParaRPr lang="en-GB" sz="2400" b="1" dirty="0">
              <a:latin typeface="Calibri" pitchFamily="34" charset="0"/>
            </a:endParaRPr>
          </a:p>
        </p:txBody>
      </p:sp>
      <p:grpSp>
        <p:nvGrpSpPr>
          <p:cNvPr id="10" name="Group 9"/>
          <p:cNvGrpSpPr/>
          <p:nvPr/>
        </p:nvGrpSpPr>
        <p:grpSpPr>
          <a:xfrm rot="1139649">
            <a:off x="7360307" y="-246879"/>
            <a:ext cx="1829775" cy="1636716"/>
            <a:chOff x="4500562" y="1071546"/>
            <a:chExt cx="2643206" cy="1714512"/>
          </a:xfrm>
          <a:solidFill>
            <a:srgbClr val="FFC000"/>
          </a:solidFill>
        </p:grpSpPr>
        <p:sp>
          <p:nvSpPr>
            <p:cNvPr id="11" name="5-Point Star 10"/>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16" name="Text Box 3"/>
          <p:cNvSpPr txBox="1">
            <a:spLocks noChangeArrowheads="1"/>
          </p:cNvSpPr>
          <p:nvPr/>
        </p:nvSpPr>
        <p:spPr bwMode="auto">
          <a:xfrm>
            <a:off x="2643174" y="3357562"/>
            <a:ext cx="3586162" cy="3357610"/>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spcAft>
                <a:spcPts val="1000"/>
              </a:spcAft>
              <a:defRPr/>
            </a:pPr>
            <a:r>
              <a:rPr lang="en-GB" sz="2000" dirty="0">
                <a:latin typeface="Calibri" pitchFamily="34" charset="0"/>
                <a:cs typeface="Arial" pitchFamily="34" charset="0"/>
              </a:rPr>
              <a:t>Q. </a:t>
            </a:r>
            <a:r>
              <a:rPr lang="en-GB" sz="2000" dirty="0" smtClean="0">
                <a:latin typeface="Calibri" pitchFamily="34" charset="0"/>
                <a:cs typeface="Arial" pitchFamily="34" charset="0"/>
              </a:rPr>
              <a:t>What was the Land  Settlement Act?</a:t>
            </a:r>
            <a:endParaRPr lang="en-GB" sz="2000" dirty="0">
              <a:latin typeface="Calibri" pitchFamily="34" charset="0"/>
              <a:cs typeface="Arial" pitchFamily="34" charset="0"/>
            </a:endParaRPr>
          </a:p>
          <a:p>
            <a:pPr>
              <a:spcAft>
                <a:spcPts val="1000"/>
              </a:spcAft>
              <a:defRPr/>
            </a:pPr>
            <a:r>
              <a:rPr lang="en-GB" sz="2000" dirty="0">
                <a:latin typeface="Calibri" pitchFamily="34" charset="0"/>
                <a:cs typeface="Arial" pitchFamily="34" charset="0"/>
              </a:rPr>
              <a:t>A. </a:t>
            </a:r>
            <a:r>
              <a:rPr lang="en-GB" sz="2000" dirty="0" smtClean="0">
                <a:latin typeface="Calibri" pitchFamily="34" charset="0"/>
                <a:cs typeface="Arial" pitchFamily="34" charset="0"/>
              </a:rPr>
              <a:t>The government provided land to men who had served during the war. However, the government couldn’t afford to buy the land needed, which led to land raids for some Scots, and emigration the only option for others.</a:t>
            </a:r>
            <a:endParaRPr lang="en-GB" sz="2000" dirty="0">
              <a:latin typeface="Calibri" pitchFamily="34" charset="0"/>
              <a:cs typeface="Arial" pitchFamily="34" charset="0"/>
            </a:endParaRPr>
          </a:p>
        </p:txBody>
      </p:sp>
      <p:sp>
        <p:nvSpPr>
          <p:cNvPr id="13" name="Text Box 3"/>
          <p:cNvSpPr txBox="1">
            <a:spLocks noChangeArrowheads="1"/>
          </p:cNvSpPr>
          <p:nvPr/>
        </p:nvSpPr>
        <p:spPr bwMode="auto">
          <a:xfrm>
            <a:off x="5557837" y="2357430"/>
            <a:ext cx="3586163" cy="2549236"/>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spcAft>
                <a:spcPts val="1000"/>
              </a:spcAft>
              <a:defRPr/>
            </a:pPr>
            <a:r>
              <a:rPr lang="en-GB" sz="2000" dirty="0">
                <a:latin typeface="Calibri" pitchFamily="34" charset="0"/>
                <a:cs typeface="Arial" pitchFamily="34" charset="0"/>
              </a:rPr>
              <a:t>Q. </a:t>
            </a:r>
            <a:r>
              <a:rPr lang="en-GB" sz="2000" dirty="0" smtClean="0">
                <a:latin typeface="Calibri" pitchFamily="34" charset="0"/>
                <a:cs typeface="Arial" pitchFamily="34" charset="0"/>
              </a:rPr>
              <a:t>What was the Empire Settlement Act?</a:t>
            </a:r>
            <a:endParaRPr lang="en-GB" sz="2000" dirty="0">
              <a:latin typeface="Calibri" pitchFamily="34" charset="0"/>
              <a:cs typeface="Arial" pitchFamily="34" charset="0"/>
            </a:endParaRPr>
          </a:p>
          <a:p>
            <a:pPr>
              <a:spcAft>
                <a:spcPts val="1000"/>
              </a:spcAft>
              <a:defRPr/>
            </a:pPr>
            <a:r>
              <a:rPr lang="en-GB" sz="2000" dirty="0">
                <a:latin typeface="Calibri" pitchFamily="34" charset="0"/>
                <a:cs typeface="Arial" pitchFamily="34" charset="0"/>
              </a:rPr>
              <a:t>A. </a:t>
            </a:r>
            <a:r>
              <a:rPr lang="en-GB" sz="2000" dirty="0" smtClean="0">
                <a:latin typeface="Calibri" pitchFamily="34" charset="0"/>
                <a:cs typeface="Arial" pitchFamily="34" charset="0"/>
              </a:rPr>
              <a:t>The government paid emigrants money if they lived and worked in British Empire countries, like Canada, for a certain period of time.</a:t>
            </a:r>
            <a:endParaRPr lang="en-GB" sz="2000" dirty="0">
              <a:latin typeface="Calibri" pitchFamily="34"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tx2"/>
          </a:solidFill>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a:noAutofit/>
          </a:bodyPr>
          <a:lstStyle/>
          <a:p>
            <a:pPr fontAlgn="auto">
              <a:spcAft>
                <a:spcPts val="0"/>
              </a:spcAft>
              <a:defRPr/>
            </a:pPr>
            <a:r>
              <a:rPr lang="en-GB" sz="4100" dirty="0" smtClean="0">
                <a:solidFill>
                  <a:schemeClr val="bg1"/>
                </a:solidFill>
              </a:rPr>
              <a:t>Card swap</a:t>
            </a:r>
            <a:endParaRPr lang="en-GB" sz="4100" dirty="0">
              <a:solidFill>
                <a:schemeClr val="bg1"/>
              </a:solidFill>
            </a:endParaRPr>
          </a:p>
        </p:txBody>
      </p:sp>
      <p:sp>
        <p:nvSpPr>
          <p:cNvPr id="7" name="Text Box 3"/>
          <p:cNvSpPr txBox="1">
            <a:spLocks noChangeArrowheads="1"/>
          </p:cNvSpPr>
          <p:nvPr/>
        </p:nvSpPr>
        <p:spPr bwMode="auto">
          <a:xfrm>
            <a:off x="285720" y="1357298"/>
            <a:ext cx="3586162" cy="5500702"/>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spcAft>
                <a:spcPts val="1000"/>
              </a:spcAft>
              <a:defRPr/>
            </a:pPr>
            <a:r>
              <a:rPr lang="en-GB" sz="2000" dirty="0">
                <a:latin typeface="Calibri" pitchFamily="34" charset="0"/>
                <a:cs typeface="Arial" pitchFamily="34" charset="0"/>
              </a:rPr>
              <a:t>Q. </a:t>
            </a:r>
            <a:r>
              <a:rPr lang="en-GB" sz="2000" dirty="0" smtClean="0">
                <a:latin typeface="Calibri" pitchFamily="34" charset="0"/>
                <a:cs typeface="Arial" pitchFamily="34" charset="0"/>
              </a:rPr>
              <a:t>Did the war affect the jute industry?</a:t>
            </a:r>
            <a:endParaRPr lang="en-GB" sz="2000" dirty="0">
              <a:latin typeface="Calibri" pitchFamily="34" charset="0"/>
              <a:cs typeface="Arial" pitchFamily="34" charset="0"/>
            </a:endParaRPr>
          </a:p>
          <a:p>
            <a:pPr>
              <a:spcAft>
                <a:spcPts val="1000"/>
              </a:spcAft>
              <a:defRPr/>
            </a:pPr>
            <a:r>
              <a:rPr lang="en-GB" sz="2000" dirty="0" smtClean="0">
                <a:latin typeface="Calibri" pitchFamily="34" charset="0"/>
                <a:cs typeface="Arial" pitchFamily="34" charset="0"/>
              </a:rPr>
              <a:t>A. The jute industry benefited greatly from the war – jute was needed for millions of sandbags, feedbacks and general packaging.</a:t>
            </a:r>
          </a:p>
          <a:p>
            <a:pPr>
              <a:spcAft>
                <a:spcPts val="1000"/>
              </a:spcAft>
              <a:defRPr/>
            </a:pPr>
            <a:r>
              <a:rPr lang="en-GB" sz="2000" dirty="0" smtClean="0">
                <a:latin typeface="Calibri" pitchFamily="34" charset="0"/>
                <a:cs typeface="Arial" pitchFamily="34" charset="0"/>
              </a:rPr>
              <a:t>After the war the industry suffered a rapid decline. Demand for jute fell and Scotland faced competition from other countries who could charge less. India, for example, instead of exporting jute to Scotland, became a key seller of her own.</a:t>
            </a:r>
            <a:endParaRPr lang="en-GB" sz="2000" dirty="0">
              <a:latin typeface="Calibri" pitchFamily="34" charset="0"/>
              <a:cs typeface="Arial" pitchFamily="34" charset="0"/>
            </a:endParaRPr>
          </a:p>
          <a:p>
            <a:pPr>
              <a:defRPr/>
            </a:pPr>
            <a:endParaRPr lang="en-US" dirty="0">
              <a:latin typeface="Arial" pitchFamily="34" charset="0"/>
              <a:cs typeface="Arial" pitchFamily="34" charset="0"/>
            </a:endParaRPr>
          </a:p>
        </p:txBody>
      </p:sp>
      <p:grpSp>
        <p:nvGrpSpPr>
          <p:cNvPr id="10" name="Group 9"/>
          <p:cNvGrpSpPr/>
          <p:nvPr/>
        </p:nvGrpSpPr>
        <p:grpSpPr>
          <a:xfrm rot="1139649">
            <a:off x="7360307" y="-246879"/>
            <a:ext cx="1829775" cy="1636716"/>
            <a:chOff x="4500562" y="1071546"/>
            <a:chExt cx="2643206" cy="1714512"/>
          </a:xfrm>
          <a:solidFill>
            <a:srgbClr val="FFC000"/>
          </a:solidFill>
        </p:grpSpPr>
        <p:sp>
          <p:nvSpPr>
            <p:cNvPr id="11" name="5-Point Star 10"/>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13" name="Text Box 3"/>
          <p:cNvSpPr txBox="1">
            <a:spLocks noChangeArrowheads="1"/>
          </p:cNvSpPr>
          <p:nvPr/>
        </p:nvSpPr>
        <p:spPr bwMode="auto">
          <a:xfrm>
            <a:off x="4793672" y="2071678"/>
            <a:ext cx="4350328" cy="4286280"/>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spcAft>
                <a:spcPts val="1000"/>
              </a:spcAft>
              <a:defRPr/>
            </a:pPr>
            <a:r>
              <a:rPr lang="en-GB" sz="2000" dirty="0">
                <a:latin typeface="Calibri" pitchFamily="34" charset="0"/>
                <a:cs typeface="Arial" pitchFamily="34" charset="0"/>
              </a:rPr>
              <a:t>Q. </a:t>
            </a:r>
            <a:r>
              <a:rPr lang="en-GB" sz="2000" dirty="0" smtClean="0">
                <a:latin typeface="Calibri" pitchFamily="34" charset="0"/>
                <a:cs typeface="Arial" pitchFamily="34" charset="0"/>
              </a:rPr>
              <a:t>How did the war affect the farming industry?</a:t>
            </a:r>
            <a:endParaRPr lang="en-GB" sz="2000" dirty="0">
              <a:latin typeface="Calibri" pitchFamily="34" charset="0"/>
              <a:cs typeface="Arial" pitchFamily="34" charset="0"/>
            </a:endParaRPr>
          </a:p>
          <a:p>
            <a:pPr>
              <a:spcAft>
                <a:spcPts val="1000"/>
              </a:spcAft>
              <a:defRPr/>
            </a:pPr>
            <a:r>
              <a:rPr lang="en-GB" sz="2000" dirty="0" smtClean="0">
                <a:latin typeface="Calibri" pitchFamily="34" charset="0"/>
                <a:cs typeface="Arial" pitchFamily="34" charset="0"/>
              </a:rPr>
              <a:t>A. Farmers did well during the war. Sheep prices in 1918 were 60% higher than they were at the start of the war, mainly because of the wool needed for uniforms.</a:t>
            </a:r>
            <a:br>
              <a:rPr lang="en-GB" sz="2000" dirty="0" smtClean="0">
                <a:latin typeface="Calibri" pitchFamily="34" charset="0"/>
                <a:cs typeface="Arial" pitchFamily="34" charset="0"/>
              </a:rPr>
            </a:br>
            <a:r>
              <a:rPr lang="en-GB" sz="2000" dirty="0" smtClean="0">
                <a:latin typeface="Calibri" pitchFamily="34" charset="0"/>
                <a:cs typeface="Arial" pitchFamily="34" charset="0"/>
              </a:rPr>
              <a:t>Mechanisation increased as horses were taken and used on the Western Front.</a:t>
            </a:r>
            <a:br>
              <a:rPr lang="en-GB" sz="2000" dirty="0" smtClean="0">
                <a:latin typeface="Calibri" pitchFamily="34" charset="0"/>
                <a:cs typeface="Arial" pitchFamily="34" charset="0"/>
              </a:rPr>
            </a:br>
            <a:r>
              <a:rPr lang="en-GB" sz="2000" dirty="0" smtClean="0">
                <a:latin typeface="Calibri" pitchFamily="34" charset="0"/>
                <a:cs typeface="Arial" pitchFamily="34" charset="0"/>
              </a:rPr>
              <a:t>More women and children became involved in day to day running as men were conscripted.</a:t>
            </a:r>
            <a:endParaRPr lang="en-GB" sz="2000" dirty="0">
              <a:latin typeface="Calibri" pitchFamily="34" charset="0"/>
              <a:cs typeface="Arial" pitchFamily="34" charset="0"/>
            </a:endParaRPr>
          </a:p>
          <a:p>
            <a:pPr>
              <a:defRPr/>
            </a:pP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7"/>
          <p:cNvSpPr txBox="1">
            <a:spLocks noChangeArrowheads="1"/>
          </p:cNvSpPr>
          <p:nvPr/>
        </p:nvSpPr>
        <p:spPr bwMode="auto">
          <a:xfrm>
            <a:off x="468313" y="1916113"/>
            <a:ext cx="8207375" cy="1754326"/>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After the task is complete, learners can have a photocopy of the different cards to stick into their books. Alternatively, they could be placed up on the classroom blog.</a:t>
            </a:r>
            <a:endParaRPr lang="en-GB" sz="2400" dirty="0">
              <a:latin typeface="+mn-lt"/>
            </a:endParaRPr>
          </a:p>
        </p:txBody>
      </p:sp>
      <p:sp>
        <p:nvSpPr>
          <p:cNvPr id="4"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100" dirty="0" smtClean="0">
                <a:solidFill>
                  <a:schemeClr val="bg1"/>
                </a:solidFill>
                <a:latin typeface="+mj-lt"/>
                <a:ea typeface="+mj-ea"/>
                <a:cs typeface="+mj-cs"/>
              </a:rPr>
              <a:t>Card swap</a:t>
            </a:r>
            <a:endParaRPr lang="en-GB" sz="41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1">
              <a:lumMod val="40000"/>
              <a:lumOff val="60000"/>
            </a:schemeClr>
          </a:solidFill>
          <a:ln w="38100">
            <a:solidFill>
              <a:schemeClr val="accent1">
                <a:lumMod val="40000"/>
                <a:lumOff val="60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We are pleased to announce</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077766"/>
          </a:xfrm>
          <a:prstGeom prst="rect">
            <a:avLst/>
          </a:prstGeom>
          <a:solidFill>
            <a:schemeClr val="accent1">
              <a:lumMod val="40000"/>
              <a:lumOff val="6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This activity requires the learner to understand </a:t>
            </a:r>
            <a:r>
              <a:rPr lang="en-GB" sz="2400" dirty="0" smtClean="0"/>
              <a:t>the context of the material, working with their group to paraphrase the information.</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smtClean="0">
                <a:latin typeface="+mn-lt"/>
              </a:rPr>
              <a:t>Remembering	       Understanding</a:t>
            </a:r>
            <a:r>
              <a:rPr lang="en-GB" sz="2400" dirty="0">
                <a:latin typeface="+mn-lt"/>
              </a:rPr>
              <a:t>	     </a:t>
            </a:r>
            <a:r>
              <a:rPr lang="en-GB" sz="2400" dirty="0" smtClean="0">
                <a:latin typeface="+mn-lt"/>
              </a:rPr>
              <a:t>Applying</a:t>
            </a:r>
            <a:endParaRPr lang="en-GB" sz="2400" dirty="0">
              <a:latin typeface="+mn-lt"/>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468313" y="1844675"/>
            <a:ext cx="8207375" cy="4724370"/>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How it works</a:t>
            </a:r>
          </a:p>
          <a:p>
            <a:pPr marL="342900" indent="-342900">
              <a:defRPr/>
            </a:pPr>
            <a:endParaRPr lang="en-GB" sz="900" b="1" dirty="0">
              <a:latin typeface="+mn-lt"/>
            </a:endParaRPr>
          </a:p>
          <a:p>
            <a:pPr marL="273050" indent="-273050">
              <a:defRPr/>
            </a:pPr>
            <a:r>
              <a:rPr lang="en-GB" sz="2400" dirty="0" smtClean="0">
                <a:solidFill>
                  <a:srgbClr val="000000"/>
                </a:solidFill>
              </a:rPr>
              <a:t>	</a:t>
            </a:r>
            <a:r>
              <a:rPr lang="en-GB" sz="2000" dirty="0" smtClean="0">
                <a:solidFill>
                  <a:srgbClr val="000000"/>
                </a:solidFill>
              </a:rPr>
              <a:t>1. Learners are put into groups of about four and issued a source, which could be a picture, poem, text excerpt etc.</a:t>
            </a:r>
          </a:p>
          <a:p>
            <a:pPr marL="273050" indent="-273050">
              <a:defRPr/>
            </a:pPr>
            <a:endParaRPr lang="en-GB" sz="2000" dirty="0" smtClean="0">
              <a:solidFill>
                <a:srgbClr val="000000"/>
              </a:solidFill>
            </a:endParaRPr>
          </a:p>
          <a:p>
            <a:pPr marL="273050" indent="-273050">
              <a:defRPr/>
            </a:pPr>
            <a:r>
              <a:rPr lang="en-GB" sz="2000" dirty="0" smtClean="0">
                <a:solidFill>
                  <a:srgbClr val="000000"/>
                </a:solidFill>
              </a:rPr>
              <a:t>	2. The groups are told to quickly discuss the source. They must try to formulate an explanation of the source using their own words.</a:t>
            </a:r>
          </a:p>
          <a:p>
            <a:pPr marL="273050" indent="-273050">
              <a:defRPr/>
            </a:pPr>
            <a:endParaRPr lang="en-GB" sz="2000" dirty="0" smtClean="0">
              <a:solidFill>
                <a:srgbClr val="000000"/>
              </a:solidFill>
            </a:endParaRPr>
          </a:p>
          <a:p>
            <a:pPr marL="273050" indent="-273050">
              <a:defRPr/>
            </a:pPr>
            <a:r>
              <a:rPr lang="en-GB" sz="2000" dirty="0" smtClean="0">
                <a:solidFill>
                  <a:srgbClr val="000000"/>
                </a:solidFill>
              </a:rPr>
              <a:t>	3. When they have an answer, one member of the group stands and says loudly ‘We are pleased to announce…’ and gives the group response to the class. They can then be questioned by the practitioner or other learners to check understanding.</a:t>
            </a:r>
          </a:p>
          <a:p>
            <a:pPr marL="273050" indent="-273050">
              <a:defRPr/>
            </a:pPr>
            <a:endParaRPr lang="en-GB" sz="2000" dirty="0" smtClean="0">
              <a:solidFill>
                <a:srgbClr val="000000"/>
              </a:solidFill>
            </a:endParaRPr>
          </a:p>
          <a:p>
            <a:pPr marL="273050" indent="-273050">
              <a:defRPr/>
            </a:pPr>
            <a:r>
              <a:rPr lang="en-GB" sz="2000" dirty="0" smtClean="0">
                <a:solidFill>
                  <a:srgbClr val="000000"/>
                </a:solidFill>
              </a:rPr>
              <a:t>	4. The groups are given a new source and the activity continues until each group has given at least one announcement.</a:t>
            </a:r>
          </a:p>
        </p:txBody>
      </p:sp>
      <p:sp>
        <p:nvSpPr>
          <p:cNvPr id="8"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We are pleased to announce</a:t>
            </a:r>
            <a:endParaRPr lang="en-GB" sz="41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1143000"/>
          </a:xfrm>
          <a:prstGeom prst="rect">
            <a:avLst/>
          </a:prstGeom>
          <a:solidFill>
            <a:schemeClr val="accent1">
              <a:lumMod val="40000"/>
              <a:lumOff val="60000"/>
            </a:schemeClr>
          </a:solidFill>
        </p:spPr>
        <p:txBody>
          <a:bodyPr anchor="ctr">
            <a:normAutofit/>
          </a:bodyPr>
          <a:lstStyle/>
          <a:p>
            <a:pPr algn="ctr" fontAlgn="auto">
              <a:spcAft>
                <a:spcPts val="0"/>
              </a:spcAft>
              <a:defRPr/>
            </a:pPr>
            <a:r>
              <a:rPr lang="en-GB" sz="4400" dirty="0" smtClean="0">
                <a:solidFill>
                  <a:schemeClr val="bg1"/>
                </a:solidFill>
                <a:latin typeface="+mj-lt"/>
                <a:ea typeface="+mj-ea"/>
                <a:cs typeface="+mj-cs"/>
              </a:rPr>
              <a:t>Recording Information</a:t>
            </a:r>
            <a:endParaRPr lang="en-GB" sz="4400" dirty="0">
              <a:solidFill>
                <a:schemeClr val="bg1"/>
              </a:solidFill>
              <a:latin typeface="+mj-lt"/>
              <a:ea typeface="+mj-ea"/>
              <a:cs typeface="+mj-cs"/>
            </a:endParaRPr>
          </a:p>
        </p:txBody>
      </p:sp>
      <p:sp>
        <p:nvSpPr>
          <p:cNvPr id="4" name="Content Placeholder 2"/>
          <p:cNvSpPr txBox="1">
            <a:spLocks/>
          </p:cNvSpPr>
          <p:nvPr/>
        </p:nvSpPr>
        <p:spPr>
          <a:xfrm>
            <a:off x="470800" y="1270694"/>
            <a:ext cx="8229600" cy="5429288"/>
          </a:xfrm>
          <a:prstGeom prst="rect">
            <a:avLst/>
          </a:prstGeom>
          <a:solidFill>
            <a:schemeClr val="accent1">
              <a:lumMod val="40000"/>
              <a:lumOff val="60000"/>
            </a:schemeClr>
          </a:solidFill>
        </p:spPr>
        <p:style>
          <a:lnRef idx="1">
            <a:schemeClr val="dk1"/>
          </a:lnRef>
          <a:fillRef idx="2">
            <a:schemeClr val="dk1"/>
          </a:fillRef>
          <a:effectRef idx="1">
            <a:schemeClr val="dk1"/>
          </a:effectRef>
          <a:fontRef idx="minor">
            <a:schemeClr val="dk1"/>
          </a:fontRef>
        </p:style>
        <p:txBody>
          <a:bodyPr vert="horz" lIns="91440" tIns="45720" rIns="91440" bIns="45720" rtlCol="0">
            <a:normAutofit lnSpcReduction="10000"/>
          </a:bodyPr>
          <a:lstStyle/>
          <a:p>
            <a:pPr marL="342900" lvl="0" indent="-342900">
              <a:lnSpc>
                <a:spcPct val="80000"/>
              </a:lnSpc>
              <a:spcBef>
                <a:spcPct val="20000"/>
              </a:spcBef>
              <a:buFont typeface="Arial" pitchFamily="34" charset="0"/>
              <a:buChar char="•"/>
              <a:defRPr/>
            </a:pPr>
            <a:endParaRPr lang="en-GB" sz="2400" dirty="0" smtClean="0">
              <a:solidFill>
                <a:srgbClr val="000000"/>
              </a:solidFill>
            </a:endParaRPr>
          </a:p>
          <a:p>
            <a:pPr>
              <a:lnSpc>
                <a:spcPct val="80000"/>
              </a:lnSpc>
              <a:defRPr/>
            </a:pPr>
            <a:r>
              <a:rPr lang="en-GB" sz="2400" dirty="0" smtClean="0">
                <a:solidFill>
                  <a:srgbClr val="000000"/>
                </a:solidFill>
              </a:rPr>
              <a:t>There are a number of traditional ways to record the information, such as jotters, diary entries, posters, postcards, collages etc.</a:t>
            </a:r>
          </a:p>
          <a:p>
            <a:pPr>
              <a:lnSpc>
                <a:spcPct val="80000"/>
              </a:lnSpc>
              <a:defRPr/>
            </a:pPr>
            <a:endParaRPr lang="en-GB" sz="2400" dirty="0" smtClean="0">
              <a:solidFill>
                <a:srgbClr val="000000"/>
              </a:solidFill>
            </a:endParaRPr>
          </a:p>
          <a:p>
            <a:pPr>
              <a:lnSpc>
                <a:spcPct val="80000"/>
              </a:lnSpc>
              <a:defRPr/>
            </a:pPr>
            <a:r>
              <a:rPr lang="en-GB" sz="2400" dirty="0" smtClean="0">
                <a:solidFill>
                  <a:srgbClr val="000000"/>
                </a:solidFill>
              </a:rPr>
              <a:t>Where possible </a:t>
            </a:r>
            <a:r>
              <a:rPr lang="en-GB" sz="2400" b="1" dirty="0" smtClean="0">
                <a:solidFill>
                  <a:srgbClr val="000000"/>
                </a:solidFill>
              </a:rPr>
              <a:t>ICT</a:t>
            </a:r>
            <a:r>
              <a:rPr lang="en-GB" sz="2400" dirty="0" smtClean="0">
                <a:solidFill>
                  <a:srgbClr val="000000"/>
                </a:solidFill>
              </a:rPr>
              <a:t> can support the recording of information for most of the following activities in a number of new, interesting and exciting ways:</a:t>
            </a:r>
          </a:p>
          <a:p>
            <a:pPr>
              <a:lnSpc>
                <a:spcPct val="80000"/>
              </a:lnSpc>
              <a:defRPr/>
            </a:pPr>
            <a:endParaRPr lang="en-GB" sz="2400" b="1" dirty="0" smtClean="0">
              <a:solidFill>
                <a:srgbClr val="000000"/>
              </a:solidFill>
            </a:endParaRPr>
          </a:p>
          <a:p>
            <a:pPr>
              <a:lnSpc>
                <a:spcPct val="80000"/>
              </a:lnSpc>
              <a:defRPr/>
            </a:pPr>
            <a:r>
              <a:rPr lang="en-GB" sz="2400" b="1" dirty="0" smtClean="0">
                <a:solidFill>
                  <a:srgbClr val="000000"/>
                </a:solidFill>
              </a:rPr>
              <a:t>Blogs </a:t>
            </a:r>
            <a:r>
              <a:rPr lang="en-GB" sz="2400" dirty="0" smtClean="0">
                <a:solidFill>
                  <a:srgbClr val="000000"/>
                </a:solidFill>
              </a:rPr>
              <a:t>– </a:t>
            </a:r>
            <a:r>
              <a:rPr lang="en-GB" sz="2400" dirty="0" err="1" smtClean="0">
                <a:solidFill>
                  <a:srgbClr val="000000"/>
                </a:solidFill>
              </a:rPr>
              <a:t>Glowblogs</a:t>
            </a:r>
            <a:r>
              <a:rPr lang="en-GB" sz="2400" dirty="0" smtClean="0">
                <a:solidFill>
                  <a:srgbClr val="000000"/>
                </a:solidFill>
              </a:rPr>
              <a:t> offer an excellent way to record information, the learners could take turns updating the blog with info, or they could each run their own blog. </a:t>
            </a:r>
            <a:r>
              <a:rPr lang="en-GB" sz="2400" dirty="0" err="1" smtClean="0">
                <a:solidFill>
                  <a:srgbClr val="000000"/>
                </a:solidFill>
              </a:rPr>
              <a:t>Wordpress</a:t>
            </a:r>
            <a:r>
              <a:rPr lang="en-GB" sz="2400" dirty="0" smtClean="0">
                <a:solidFill>
                  <a:srgbClr val="000000"/>
                </a:solidFill>
              </a:rPr>
              <a:t> would be the best option for those not on the Glow network.</a:t>
            </a:r>
          </a:p>
          <a:p>
            <a:pPr>
              <a:lnSpc>
                <a:spcPct val="80000"/>
              </a:lnSpc>
              <a:defRPr/>
            </a:pPr>
            <a:endParaRPr lang="en-GB" sz="2400" dirty="0" smtClean="0">
              <a:solidFill>
                <a:srgbClr val="000000"/>
              </a:solidFill>
            </a:endParaRPr>
          </a:p>
          <a:p>
            <a:pPr>
              <a:lnSpc>
                <a:spcPct val="80000"/>
              </a:lnSpc>
              <a:defRPr/>
            </a:pPr>
            <a:r>
              <a:rPr lang="en-GB" sz="2400" b="1" dirty="0" smtClean="0">
                <a:solidFill>
                  <a:srgbClr val="000000"/>
                </a:solidFill>
              </a:rPr>
              <a:t>Podcasts</a:t>
            </a:r>
            <a:r>
              <a:rPr lang="en-GB" sz="2400" dirty="0" smtClean="0">
                <a:solidFill>
                  <a:srgbClr val="000000"/>
                </a:solidFill>
              </a:rPr>
              <a:t> – podcasts provide learners with a platform that can reach thousands. They can aid the development of literacy skills and provide feedback from people out with the school environment. Audacity is an excellent piece of software for this purpose.</a:t>
            </a:r>
          </a:p>
          <a:p>
            <a:pPr marL="342900" lvl="0" indent="-342900">
              <a:lnSpc>
                <a:spcPct val="80000"/>
              </a:lnSpc>
              <a:spcBef>
                <a:spcPct val="20000"/>
              </a:spcBef>
              <a:buFont typeface="Arial" pitchFamily="34" charset="0"/>
              <a:buChar char="•"/>
              <a:defRPr/>
            </a:pPr>
            <a:endParaRPr lang="en-GB" sz="2400" dirty="0" smtClean="0">
              <a:solidFill>
                <a:srgbClr val="000000"/>
              </a:solidFill>
            </a:endParaRPr>
          </a:p>
          <a:p>
            <a:pPr marL="342900" lvl="0" indent="-342900">
              <a:lnSpc>
                <a:spcPct val="80000"/>
              </a:lnSpc>
              <a:spcBef>
                <a:spcPct val="20000"/>
              </a:spcBef>
              <a:defRPr/>
            </a:pPr>
            <a:endParaRPr lang="en-GB" sz="2400" dirty="0" smtClean="0">
              <a:solidFill>
                <a:srgbClr val="00000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7"/>
          <p:cNvSpPr txBox="1">
            <a:spLocks noChangeArrowheads="1"/>
          </p:cNvSpPr>
          <p:nvPr/>
        </p:nvSpPr>
        <p:spPr bwMode="auto">
          <a:xfrm>
            <a:off x="468313" y="1916113"/>
            <a:ext cx="8207375" cy="1384995"/>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This activity lends itself well to being recorded, either aurally (podcast) or visually and aurally (video).</a:t>
            </a:r>
            <a:endParaRPr lang="en-GB" sz="2400" dirty="0">
              <a:latin typeface="+mn-lt"/>
            </a:endParaRPr>
          </a:p>
        </p:txBody>
      </p:sp>
      <p:sp>
        <p:nvSpPr>
          <p:cNvPr id="4"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100" dirty="0" smtClean="0">
                <a:solidFill>
                  <a:schemeClr val="bg1"/>
                </a:solidFill>
                <a:latin typeface="+mj-lt"/>
                <a:ea typeface="+mj-ea"/>
                <a:cs typeface="+mj-cs"/>
              </a:rPr>
              <a:t>We are pleased to announce</a:t>
            </a:r>
            <a:endParaRPr lang="en-GB" sz="41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1">
              <a:lumMod val="40000"/>
              <a:lumOff val="60000"/>
            </a:schemeClr>
          </a:solidFill>
          <a:ln w="38100">
            <a:solidFill>
              <a:schemeClr val="accent1">
                <a:lumMod val="40000"/>
                <a:lumOff val="60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Consequences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2708434"/>
          </a:xfrm>
          <a:prstGeom prst="rect">
            <a:avLst/>
          </a:prstGeom>
          <a:solidFill>
            <a:schemeClr val="accent1">
              <a:lumMod val="40000"/>
              <a:lumOff val="6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This activity can be used to get the learners to think logically about actions and their reactions, by placing events in order.</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Understanding	     Applying	</a:t>
            </a:r>
            <a:r>
              <a:rPr lang="en-GB" sz="2400" dirty="0" smtClean="0">
                <a:latin typeface="+mn-lt"/>
              </a:rPr>
              <a:t>Analysing</a:t>
            </a:r>
            <a:endParaRPr lang="en-GB" sz="2400" dirty="0">
              <a:latin typeface="+mn-lt"/>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Consequences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4493538"/>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1. The learners reorganise the mixed up pieces of text into a logical order.</a:t>
            </a:r>
          </a:p>
          <a:p>
            <a:pPr marL="342900" indent="-342900">
              <a:defRPr/>
            </a:pPr>
            <a:r>
              <a:rPr lang="en-GB" sz="2400" dirty="0" smtClean="0"/>
              <a:t>	2. Learners can do this by themselves, in pairs, or in groups.</a:t>
            </a:r>
            <a:r>
              <a:rPr lang="en-GB" sz="2400" dirty="0" smtClean="0">
                <a:latin typeface="+mn-lt"/>
              </a:rPr>
              <a:t> </a:t>
            </a:r>
          </a:p>
          <a:p>
            <a:pPr marL="342900" indent="-342900">
              <a:defRPr/>
            </a:pPr>
            <a:r>
              <a:rPr lang="en-GB" sz="2400" dirty="0" smtClean="0"/>
              <a:t>	3. This can also be done on the </a:t>
            </a:r>
            <a:r>
              <a:rPr lang="en-GB" sz="2400" dirty="0" err="1" smtClean="0"/>
              <a:t>smartboard</a:t>
            </a:r>
            <a:r>
              <a:rPr lang="en-GB" sz="2400" dirty="0" smtClean="0"/>
              <a:t> using some of the touch screen software, with pupils coming up and dragging and dropping into the right order.</a:t>
            </a:r>
          </a:p>
          <a:p>
            <a:pPr marL="342900" indent="-342900">
              <a:defRPr/>
            </a:pPr>
            <a:r>
              <a:rPr lang="en-GB" sz="2400" dirty="0" smtClean="0">
                <a:latin typeface="+mn-lt"/>
              </a:rPr>
              <a:t>	4. </a:t>
            </a:r>
            <a:r>
              <a:rPr lang="en-GB" sz="2400" dirty="0" smtClean="0"/>
              <a:t>To finish this off, a discussion on why the events on the cards were chosen is a good idea: could other events have been picked?; should it have started with card XYZ?; should have XZY-n been included?; and so forth.</a:t>
            </a:r>
            <a:endParaRPr lang="en-GB" sz="2400" dirty="0">
              <a:latin typeface="+mn-lt"/>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Consequences</a:t>
            </a:r>
            <a:endParaRPr lang="en-GB" sz="4100" dirty="0">
              <a:solidFill>
                <a:schemeClr val="bg1"/>
              </a:solidFill>
              <a:latin typeface="+mj-lt"/>
              <a:ea typeface="+mj-ea"/>
              <a:cs typeface="+mj-cs"/>
            </a:endParaRPr>
          </a:p>
        </p:txBody>
      </p:sp>
      <p:sp>
        <p:nvSpPr>
          <p:cNvPr id="10" name="Text Box 3"/>
          <p:cNvSpPr txBox="1">
            <a:spLocks noChangeArrowheads="1"/>
          </p:cNvSpPr>
          <p:nvPr/>
        </p:nvSpPr>
        <p:spPr bwMode="auto">
          <a:xfrm>
            <a:off x="6135697" y="5000637"/>
            <a:ext cx="3008303" cy="500066"/>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lgn="ctr">
              <a:spcAft>
                <a:spcPts val="1000"/>
              </a:spcAft>
              <a:defRPr/>
            </a:pPr>
            <a:r>
              <a:rPr lang="en-GB" dirty="0" smtClean="0">
                <a:latin typeface="Calibri" pitchFamily="34" charset="0"/>
                <a:cs typeface="Arial" pitchFamily="34" charset="0"/>
              </a:rPr>
              <a:t>Nation goes to war</a:t>
            </a:r>
            <a:endParaRPr lang="en-US" dirty="0">
              <a:latin typeface="Arial" pitchFamily="34" charset="0"/>
              <a:cs typeface="Arial" pitchFamily="34" charset="0"/>
            </a:endParaRPr>
          </a:p>
        </p:txBody>
      </p:sp>
      <p:sp>
        <p:nvSpPr>
          <p:cNvPr id="11" name="Text Box 3"/>
          <p:cNvSpPr txBox="1">
            <a:spLocks noChangeArrowheads="1"/>
          </p:cNvSpPr>
          <p:nvPr/>
        </p:nvSpPr>
        <p:spPr bwMode="auto">
          <a:xfrm>
            <a:off x="3786182" y="1785926"/>
            <a:ext cx="2143140" cy="500066"/>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numCol="1"/>
          <a:lstStyle/>
          <a:p>
            <a:pPr algn="ctr">
              <a:spcAft>
                <a:spcPts val="1000"/>
              </a:spcAft>
              <a:defRPr/>
            </a:pPr>
            <a:r>
              <a:rPr lang="en-GB" sz="2000" dirty="0" smtClean="0">
                <a:latin typeface="Calibri" pitchFamily="34" charset="0"/>
                <a:cs typeface="Arial" pitchFamily="34" charset="0"/>
              </a:rPr>
              <a:t>Food shortages</a:t>
            </a:r>
            <a:endParaRPr lang="en-US" dirty="0">
              <a:latin typeface="Arial" pitchFamily="34" charset="0"/>
              <a:cs typeface="Arial" pitchFamily="34" charset="0"/>
            </a:endParaRPr>
          </a:p>
        </p:txBody>
      </p:sp>
      <p:sp>
        <p:nvSpPr>
          <p:cNvPr id="12" name="Text Box 3"/>
          <p:cNvSpPr txBox="1">
            <a:spLocks noChangeArrowheads="1"/>
          </p:cNvSpPr>
          <p:nvPr/>
        </p:nvSpPr>
        <p:spPr bwMode="auto">
          <a:xfrm>
            <a:off x="285720" y="3571876"/>
            <a:ext cx="3071802" cy="500066"/>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lgn="ctr">
              <a:spcAft>
                <a:spcPts val="1000"/>
              </a:spcAft>
              <a:defRPr/>
            </a:pPr>
            <a:r>
              <a:rPr lang="en-GB" dirty="0" smtClean="0">
                <a:latin typeface="Calibri" pitchFamily="34" charset="0"/>
                <a:cs typeface="Arial" pitchFamily="34" charset="0"/>
              </a:rPr>
              <a:t>Casualties count rises</a:t>
            </a:r>
          </a:p>
        </p:txBody>
      </p:sp>
      <p:sp>
        <p:nvSpPr>
          <p:cNvPr id="13" name="Text Box 3"/>
          <p:cNvSpPr txBox="1">
            <a:spLocks noChangeArrowheads="1"/>
          </p:cNvSpPr>
          <p:nvPr/>
        </p:nvSpPr>
        <p:spPr bwMode="auto">
          <a:xfrm>
            <a:off x="6429388" y="2071678"/>
            <a:ext cx="2143140" cy="500066"/>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lgn="ctr">
              <a:spcAft>
                <a:spcPts val="1000"/>
              </a:spcAft>
              <a:defRPr/>
            </a:pPr>
            <a:r>
              <a:rPr lang="en-GB" sz="2000" dirty="0" smtClean="0">
                <a:latin typeface="Calibri" pitchFamily="34" charset="0"/>
                <a:cs typeface="Arial" pitchFamily="34" charset="0"/>
              </a:rPr>
              <a:t>Loss of morale</a:t>
            </a:r>
            <a:endParaRPr lang="en-US" dirty="0">
              <a:latin typeface="Arial" pitchFamily="34" charset="0"/>
              <a:cs typeface="Arial" pitchFamily="34" charset="0"/>
            </a:endParaRPr>
          </a:p>
        </p:txBody>
      </p:sp>
      <p:sp>
        <p:nvSpPr>
          <p:cNvPr id="14" name="Text Box 3"/>
          <p:cNvSpPr txBox="1">
            <a:spLocks noChangeArrowheads="1"/>
          </p:cNvSpPr>
          <p:nvPr/>
        </p:nvSpPr>
        <p:spPr bwMode="auto">
          <a:xfrm>
            <a:off x="4143372" y="3357563"/>
            <a:ext cx="3008303" cy="500066"/>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lgn="ctr">
              <a:spcAft>
                <a:spcPts val="1000"/>
              </a:spcAft>
              <a:defRPr/>
            </a:pPr>
            <a:r>
              <a:rPr lang="en-GB" dirty="0" smtClean="0">
                <a:latin typeface="Calibri" pitchFamily="34" charset="0"/>
                <a:cs typeface="Arial" pitchFamily="34" charset="0"/>
              </a:rPr>
              <a:t>Pressure on government</a:t>
            </a:r>
            <a:endParaRPr lang="en-US" dirty="0">
              <a:latin typeface="Arial" pitchFamily="34" charset="0"/>
              <a:cs typeface="Arial" pitchFamily="34" charset="0"/>
            </a:endParaRPr>
          </a:p>
        </p:txBody>
      </p:sp>
      <p:sp>
        <p:nvSpPr>
          <p:cNvPr id="15" name="Text Box 3"/>
          <p:cNvSpPr txBox="1">
            <a:spLocks noChangeArrowheads="1"/>
          </p:cNvSpPr>
          <p:nvPr/>
        </p:nvSpPr>
        <p:spPr bwMode="auto">
          <a:xfrm>
            <a:off x="500034" y="1714489"/>
            <a:ext cx="3008303" cy="714380"/>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lgn="ctr">
              <a:spcAft>
                <a:spcPts val="1000"/>
              </a:spcAft>
              <a:defRPr/>
            </a:pPr>
            <a:r>
              <a:rPr lang="en-GB" dirty="0" smtClean="0">
                <a:latin typeface="Calibri" pitchFamily="34" charset="0"/>
                <a:cs typeface="Arial" pitchFamily="34" charset="0"/>
              </a:rPr>
              <a:t>Excitement at new “adventure”</a:t>
            </a:r>
            <a:endParaRPr lang="en-US" dirty="0">
              <a:latin typeface="Arial" pitchFamily="34" charset="0"/>
              <a:cs typeface="Arial" pitchFamily="34" charset="0"/>
            </a:endParaRPr>
          </a:p>
        </p:txBody>
      </p:sp>
      <p:sp>
        <p:nvSpPr>
          <p:cNvPr id="16" name="Text Box 3"/>
          <p:cNvSpPr txBox="1">
            <a:spLocks noChangeArrowheads="1"/>
          </p:cNvSpPr>
          <p:nvPr/>
        </p:nvSpPr>
        <p:spPr bwMode="auto">
          <a:xfrm>
            <a:off x="285720" y="5072074"/>
            <a:ext cx="3071802" cy="500066"/>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lgn="ctr">
              <a:spcAft>
                <a:spcPts val="1000"/>
              </a:spcAft>
              <a:defRPr/>
            </a:pPr>
            <a:r>
              <a:rPr lang="en-GB" dirty="0" smtClean="0">
                <a:latin typeface="Calibri" pitchFamily="34" charset="0"/>
                <a:cs typeface="Arial" pitchFamily="34" charset="0"/>
              </a:rPr>
              <a:t>Conscription enforced</a:t>
            </a:r>
          </a:p>
        </p:txBody>
      </p:sp>
      <p:sp>
        <p:nvSpPr>
          <p:cNvPr id="17" name="Text Box 3"/>
          <p:cNvSpPr txBox="1">
            <a:spLocks noChangeArrowheads="1"/>
          </p:cNvSpPr>
          <p:nvPr/>
        </p:nvSpPr>
        <p:spPr bwMode="auto">
          <a:xfrm>
            <a:off x="3143240" y="5000637"/>
            <a:ext cx="3008303" cy="500066"/>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lgn="ctr">
              <a:spcAft>
                <a:spcPts val="1000"/>
              </a:spcAft>
              <a:defRPr/>
            </a:pPr>
            <a:r>
              <a:rPr lang="en-GB" dirty="0" smtClean="0">
                <a:latin typeface="Calibri" pitchFamily="34" charset="0"/>
                <a:cs typeface="Arial" pitchFamily="34" charset="0"/>
              </a:rPr>
              <a:t>Support for war wavers</a:t>
            </a:r>
            <a:endParaRPr lang="en-US" dirty="0">
              <a:latin typeface="Arial" pitchFamily="34" charset="0"/>
              <a:cs typeface="Arial" pitchFamily="34" charset="0"/>
            </a:endParaRPr>
          </a:p>
        </p:txBody>
      </p:sp>
      <p:grpSp>
        <p:nvGrpSpPr>
          <p:cNvPr id="21" name="Group 20"/>
          <p:cNvGrpSpPr/>
          <p:nvPr/>
        </p:nvGrpSpPr>
        <p:grpSpPr>
          <a:xfrm rot="1139649">
            <a:off x="7360307" y="-246879"/>
            <a:ext cx="1829775" cy="1636716"/>
            <a:chOff x="4500562" y="1071546"/>
            <a:chExt cx="2643206" cy="1714512"/>
          </a:xfrm>
          <a:solidFill>
            <a:srgbClr val="FFC000"/>
          </a:solidFill>
        </p:grpSpPr>
        <p:sp>
          <p:nvSpPr>
            <p:cNvPr id="22" name="5-Point Star 21"/>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Consequences</a:t>
            </a:r>
            <a:endParaRPr lang="en-GB" sz="4100" dirty="0">
              <a:solidFill>
                <a:schemeClr val="bg1"/>
              </a:solidFill>
              <a:latin typeface="+mj-lt"/>
              <a:ea typeface="+mj-ea"/>
              <a:cs typeface="+mj-cs"/>
            </a:endParaRPr>
          </a:p>
        </p:txBody>
      </p:sp>
      <p:grpSp>
        <p:nvGrpSpPr>
          <p:cNvPr id="18" name="Group 17"/>
          <p:cNvGrpSpPr/>
          <p:nvPr/>
        </p:nvGrpSpPr>
        <p:grpSpPr>
          <a:xfrm>
            <a:off x="3071802" y="1357298"/>
            <a:ext cx="3143240" cy="5286412"/>
            <a:chOff x="3071802" y="1142984"/>
            <a:chExt cx="3143240" cy="5286412"/>
          </a:xfrm>
        </p:grpSpPr>
        <p:sp>
          <p:nvSpPr>
            <p:cNvPr id="10" name="Text Box 3"/>
            <p:cNvSpPr txBox="1">
              <a:spLocks noChangeArrowheads="1"/>
            </p:cNvSpPr>
            <p:nvPr/>
          </p:nvSpPr>
          <p:spPr bwMode="auto">
            <a:xfrm>
              <a:off x="3143240" y="1142984"/>
              <a:ext cx="3008303" cy="500066"/>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lgn="ctr">
                <a:spcAft>
                  <a:spcPts val="1000"/>
                </a:spcAft>
                <a:defRPr/>
              </a:pPr>
              <a:r>
                <a:rPr lang="en-GB" dirty="0" smtClean="0">
                  <a:latin typeface="Calibri" pitchFamily="34" charset="0"/>
                  <a:cs typeface="Arial" pitchFamily="34" charset="0"/>
                </a:rPr>
                <a:t>Nation goes to war</a:t>
              </a:r>
              <a:endParaRPr lang="en-US" dirty="0">
                <a:latin typeface="Arial" pitchFamily="34" charset="0"/>
                <a:cs typeface="Arial" pitchFamily="34" charset="0"/>
              </a:endParaRPr>
            </a:p>
          </p:txBody>
        </p:sp>
        <p:sp>
          <p:nvSpPr>
            <p:cNvPr id="11" name="Text Box 3"/>
            <p:cNvSpPr txBox="1">
              <a:spLocks noChangeArrowheads="1"/>
            </p:cNvSpPr>
            <p:nvPr/>
          </p:nvSpPr>
          <p:spPr bwMode="auto">
            <a:xfrm>
              <a:off x="3571868" y="3929066"/>
              <a:ext cx="2143140" cy="500066"/>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numCol="1"/>
            <a:lstStyle/>
            <a:p>
              <a:pPr algn="ctr">
                <a:spcAft>
                  <a:spcPts val="1000"/>
                </a:spcAft>
                <a:defRPr/>
              </a:pPr>
              <a:r>
                <a:rPr lang="en-GB" sz="2000" dirty="0" smtClean="0">
                  <a:latin typeface="Calibri" pitchFamily="34" charset="0"/>
                  <a:cs typeface="Arial" pitchFamily="34" charset="0"/>
                </a:rPr>
                <a:t>Food shortages</a:t>
              </a:r>
              <a:endParaRPr lang="en-US" dirty="0">
                <a:latin typeface="Arial" pitchFamily="34" charset="0"/>
                <a:cs typeface="Arial" pitchFamily="34" charset="0"/>
              </a:endParaRPr>
            </a:p>
          </p:txBody>
        </p:sp>
        <p:sp>
          <p:nvSpPr>
            <p:cNvPr id="12" name="Text Box 3"/>
            <p:cNvSpPr txBox="1">
              <a:spLocks noChangeArrowheads="1"/>
            </p:cNvSpPr>
            <p:nvPr/>
          </p:nvSpPr>
          <p:spPr bwMode="auto">
            <a:xfrm>
              <a:off x="3143240" y="2571744"/>
              <a:ext cx="3071802" cy="500066"/>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lgn="ctr">
                <a:spcAft>
                  <a:spcPts val="1000"/>
                </a:spcAft>
                <a:defRPr/>
              </a:pPr>
              <a:r>
                <a:rPr lang="en-GB" dirty="0" smtClean="0">
                  <a:latin typeface="Calibri" pitchFamily="34" charset="0"/>
                  <a:cs typeface="Arial" pitchFamily="34" charset="0"/>
                </a:rPr>
                <a:t>Casualties count rises</a:t>
              </a:r>
            </a:p>
          </p:txBody>
        </p:sp>
        <p:sp>
          <p:nvSpPr>
            <p:cNvPr id="13" name="Text Box 3"/>
            <p:cNvSpPr txBox="1">
              <a:spLocks noChangeArrowheads="1"/>
            </p:cNvSpPr>
            <p:nvPr/>
          </p:nvSpPr>
          <p:spPr bwMode="auto">
            <a:xfrm>
              <a:off x="3428992" y="4643446"/>
              <a:ext cx="2143140" cy="500066"/>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lgn="ctr">
                <a:spcAft>
                  <a:spcPts val="1000"/>
                </a:spcAft>
                <a:defRPr/>
              </a:pPr>
              <a:r>
                <a:rPr lang="en-GB" sz="2000" dirty="0" smtClean="0">
                  <a:latin typeface="Calibri" pitchFamily="34" charset="0"/>
                  <a:cs typeface="Arial" pitchFamily="34" charset="0"/>
                </a:rPr>
                <a:t>Loss of morale</a:t>
              </a:r>
              <a:endParaRPr lang="en-US" dirty="0">
                <a:latin typeface="Arial" pitchFamily="34" charset="0"/>
                <a:cs typeface="Arial" pitchFamily="34" charset="0"/>
              </a:endParaRPr>
            </a:p>
          </p:txBody>
        </p:sp>
        <p:sp>
          <p:nvSpPr>
            <p:cNvPr id="14" name="Text Box 3"/>
            <p:cNvSpPr txBox="1">
              <a:spLocks noChangeArrowheads="1"/>
            </p:cNvSpPr>
            <p:nvPr/>
          </p:nvSpPr>
          <p:spPr bwMode="auto">
            <a:xfrm>
              <a:off x="3143240" y="5929330"/>
              <a:ext cx="3008303" cy="500066"/>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lgn="ctr">
                <a:spcAft>
                  <a:spcPts val="1000"/>
                </a:spcAft>
                <a:defRPr/>
              </a:pPr>
              <a:r>
                <a:rPr lang="en-GB" dirty="0" smtClean="0">
                  <a:latin typeface="Calibri" pitchFamily="34" charset="0"/>
                  <a:cs typeface="Arial" pitchFamily="34" charset="0"/>
                </a:rPr>
                <a:t>Pressure on government</a:t>
              </a:r>
              <a:endParaRPr lang="en-US" dirty="0">
                <a:latin typeface="Arial" pitchFamily="34" charset="0"/>
                <a:cs typeface="Arial" pitchFamily="34" charset="0"/>
              </a:endParaRPr>
            </a:p>
          </p:txBody>
        </p:sp>
        <p:sp>
          <p:nvSpPr>
            <p:cNvPr id="15" name="Text Box 3"/>
            <p:cNvSpPr txBox="1">
              <a:spLocks noChangeArrowheads="1"/>
            </p:cNvSpPr>
            <p:nvPr/>
          </p:nvSpPr>
          <p:spPr bwMode="auto">
            <a:xfrm>
              <a:off x="3071802" y="1785926"/>
              <a:ext cx="3008303" cy="714380"/>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lgn="ctr">
                <a:spcAft>
                  <a:spcPts val="1000"/>
                </a:spcAft>
                <a:defRPr/>
              </a:pPr>
              <a:r>
                <a:rPr lang="en-GB" dirty="0" smtClean="0">
                  <a:latin typeface="Calibri" pitchFamily="34" charset="0"/>
                  <a:cs typeface="Arial" pitchFamily="34" charset="0"/>
                </a:rPr>
                <a:t>Excitement at new “adventure”</a:t>
              </a:r>
              <a:endParaRPr lang="en-US" dirty="0">
                <a:latin typeface="Arial" pitchFamily="34" charset="0"/>
                <a:cs typeface="Arial" pitchFamily="34" charset="0"/>
              </a:endParaRPr>
            </a:p>
          </p:txBody>
        </p:sp>
        <p:sp>
          <p:nvSpPr>
            <p:cNvPr id="16" name="Text Box 3"/>
            <p:cNvSpPr txBox="1">
              <a:spLocks noChangeArrowheads="1"/>
            </p:cNvSpPr>
            <p:nvPr/>
          </p:nvSpPr>
          <p:spPr bwMode="auto">
            <a:xfrm>
              <a:off x="3071802" y="3214686"/>
              <a:ext cx="3071802" cy="500066"/>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lgn="ctr">
                <a:spcAft>
                  <a:spcPts val="1000"/>
                </a:spcAft>
                <a:defRPr/>
              </a:pPr>
              <a:r>
                <a:rPr lang="en-GB" dirty="0" smtClean="0">
                  <a:latin typeface="Calibri" pitchFamily="34" charset="0"/>
                  <a:cs typeface="Arial" pitchFamily="34" charset="0"/>
                </a:rPr>
                <a:t>Conscription enforced</a:t>
              </a:r>
            </a:p>
          </p:txBody>
        </p:sp>
        <p:sp>
          <p:nvSpPr>
            <p:cNvPr id="17" name="Text Box 3"/>
            <p:cNvSpPr txBox="1">
              <a:spLocks noChangeArrowheads="1"/>
            </p:cNvSpPr>
            <p:nvPr/>
          </p:nvSpPr>
          <p:spPr bwMode="auto">
            <a:xfrm>
              <a:off x="3143240" y="5286388"/>
              <a:ext cx="3008303" cy="500066"/>
            </a:xfrm>
            <a:prstGeom prst="rect">
              <a:avLst/>
            </a:prstGeom>
            <a:solidFill>
              <a:srgbClr val="FFFFFF"/>
            </a:solidFill>
            <a:ln w="9525">
              <a:solidFill>
                <a:srgbClr val="000000"/>
              </a:solidFill>
              <a:miter lim="800000"/>
              <a:headEnd/>
              <a:tailEnd/>
            </a:ln>
            <a:effectLst>
              <a:innerShdw blurRad="114300">
                <a:prstClr val="black"/>
              </a:innerShdw>
            </a:effectLst>
            <a:scene3d>
              <a:camera prst="isometricOffAxis2Left"/>
              <a:lightRig rig="threePt" dir="t"/>
            </a:scene3d>
          </p:spPr>
          <p:txBody>
            <a:bodyPr/>
            <a:lstStyle/>
            <a:p>
              <a:pPr algn="ctr">
                <a:spcAft>
                  <a:spcPts val="1000"/>
                </a:spcAft>
                <a:defRPr/>
              </a:pPr>
              <a:r>
                <a:rPr lang="en-GB" dirty="0" smtClean="0">
                  <a:latin typeface="Calibri" pitchFamily="34" charset="0"/>
                  <a:cs typeface="Arial" pitchFamily="34" charset="0"/>
                </a:rPr>
                <a:t>Support for war wavers</a:t>
              </a:r>
              <a:endParaRPr lang="en-US" dirty="0">
                <a:latin typeface="Arial" pitchFamily="34" charset="0"/>
                <a:cs typeface="Arial" pitchFamily="34" charset="0"/>
              </a:endParaRPr>
            </a:p>
          </p:txBody>
        </p:sp>
      </p:grpSp>
      <p:grpSp>
        <p:nvGrpSpPr>
          <p:cNvPr id="4" name="Group 20"/>
          <p:cNvGrpSpPr/>
          <p:nvPr/>
        </p:nvGrpSpPr>
        <p:grpSpPr>
          <a:xfrm rot="1139649">
            <a:off x="7360307" y="-246879"/>
            <a:ext cx="1829775" cy="1636716"/>
            <a:chOff x="4500562" y="1071546"/>
            <a:chExt cx="2643206" cy="1714512"/>
          </a:xfrm>
          <a:solidFill>
            <a:srgbClr val="FFC000"/>
          </a:solidFill>
        </p:grpSpPr>
        <p:sp>
          <p:nvSpPr>
            <p:cNvPr id="22" name="5-Point Star 21"/>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Consequences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4124206"/>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Extension/Alternative ideas</a:t>
            </a:r>
            <a:endParaRPr lang="en-GB" sz="2800" b="1" dirty="0">
              <a:latin typeface="+mn-lt"/>
            </a:endParaRPr>
          </a:p>
          <a:p>
            <a:pPr marL="342900" indent="-342900">
              <a:defRPr/>
            </a:pPr>
            <a:endParaRPr lang="en-GB" b="1" dirty="0">
              <a:latin typeface="+mn-lt"/>
            </a:endParaRPr>
          </a:p>
          <a:p>
            <a:pPr marL="342900" indent="-342900">
              <a:buFont typeface="Arial" pitchFamily="34" charset="0"/>
              <a:buChar char="•"/>
              <a:defRPr/>
            </a:pPr>
            <a:r>
              <a:rPr lang="en-GB" sz="2400" dirty="0" smtClean="0"/>
              <a:t>Learners could be told to create their own cards for the activity (given some direction), and get their partner to try and arrange them in the correct order (and vice versa). This should include a discussion afterwards about the selection the learner made, as in the main activity.</a:t>
            </a:r>
          </a:p>
          <a:p>
            <a:pPr marL="342900" indent="-342900">
              <a:buFont typeface="Arial" pitchFamily="34" charset="0"/>
              <a:buChar char="•"/>
              <a:defRPr/>
            </a:pPr>
            <a:r>
              <a:rPr lang="en-GB" sz="2400" dirty="0" smtClean="0"/>
              <a:t>Irrelevant reactions could be included, to test the learners understanding.</a:t>
            </a:r>
          </a:p>
          <a:p>
            <a:pPr marL="342900" indent="-342900">
              <a:buFont typeface="Arial" pitchFamily="34" charset="0"/>
              <a:buChar char="•"/>
              <a:defRPr/>
            </a:pPr>
            <a:r>
              <a:rPr lang="en-GB" sz="2400" dirty="0" smtClean="0"/>
              <a:t>Learners could be given a piece of card with an event on it and they must organise themselves into the correct order.</a:t>
            </a:r>
            <a:endParaRPr lang="en-GB" sz="2400" dirty="0">
              <a:latin typeface="+mn-lt"/>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7"/>
          <p:cNvSpPr txBox="1">
            <a:spLocks noChangeArrowheads="1"/>
          </p:cNvSpPr>
          <p:nvPr/>
        </p:nvSpPr>
        <p:spPr bwMode="auto">
          <a:xfrm>
            <a:off x="468313" y="1916113"/>
            <a:ext cx="8207375" cy="1754326"/>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This activity can be displayed on the wall, the correct order can be copied into jotters, or a photograph can be taken to stick in jotters.</a:t>
            </a:r>
            <a:endParaRPr lang="en-GB" sz="2400" dirty="0">
              <a:latin typeface="+mn-lt"/>
            </a:endParaRPr>
          </a:p>
        </p:txBody>
      </p:sp>
      <p:sp>
        <p:nvSpPr>
          <p:cNvPr id="4"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100" dirty="0" smtClean="0">
                <a:solidFill>
                  <a:schemeClr val="bg1"/>
                </a:solidFill>
                <a:latin typeface="+mj-lt"/>
                <a:ea typeface="+mj-ea"/>
                <a:cs typeface="+mj-cs"/>
              </a:rPr>
              <a:t>Consequences</a:t>
            </a:r>
            <a:endParaRPr lang="en-GB" sz="41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1">
              <a:lumMod val="40000"/>
              <a:lumOff val="60000"/>
            </a:schemeClr>
          </a:solidFill>
          <a:ln w="38100">
            <a:solidFill>
              <a:schemeClr val="accent1">
                <a:lumMod val="40000"/>
                <a:lumOff val="60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Timelines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2708434"/>
          </a:xfrm>
          <a:prstGeom prst="rect">
            <a:avLst/>
          </a:prstGeom>
          <a:solidFill>
            <a:schemeClr val="accent1">
              <a:lumMod val="40000"/>
              <a:lumOff val="6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Timelines will help learners understand the sequence of events throughout a specific period.</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Understanding	     Applying	</a:t>
            </a:r>
            <a:r>
              <a:rPr lang="en-GB" sz="2400" dirty="0" smtClean="0">
                <a:latin typeface="+mn-lt"/>
              </a:rPr>
              <a:t>Analysing</a:t>
            </a:r>
            <a:endParaRPr lang="en-GB" sz="2400" dirty="0">
              <a:latin typeface="+mn-lt"/>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Timelines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4493538"/>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1. The learners reorganise the mixed up pieces of text into chronological order.</a:t>
            </a:r>
          </a:p>
          <a:p>
            <a:pPr marL="342900" indent="-342900">
              <a:defRPr/>
            </a:pPr>
            <a:r>
              <a:rPr lang="en-GB" sz="2400" dirty="0" smtClean="0"/>
              <a:t>	2. Learners can do this by themselves, in pairs, or in groups.</a:t>
            </a:r>
            <a:r>
              <a:rPr lang="en-GB" sz="2400" dirty="0" smtClean="0">
                <a:latin typeface="+mn-lt"/>
              </a:rPr>
              <a:t> </a:t>
            </a:r>
          </a:p>
          <a:p>
            <a:pPr marL="342900" indent="-342900">
              <a:defRPr/>
            </a:pPr>
            <a:r>
              <a:rPr lang="en-GB" sz="2400" dirty="0" smtClean="0"/>
              <a:t>	3. It can also be done on the </a:t>
            </a:r>
            <a:r>
              <a:rPr lang="en-GB" sz="2400" dirty="0" err="1" smtClean="0"/>
              <a:t>smartboard</a:t>
            </a:r>
            <a:r>
              <a:rPr lang="en-GB" sz="2400" dirty="0" smtClean="0"/>
              <a:t> using some of the touch screen software, with pupils coming up and dragging and dropping into the right order.</a:t>
            </a:r>
          </a:p>
          <a:p>
            <a:pPr marL="342900" indent="-342900">
              <a:defRPr/>
            </a:pPr>
            <a:r>
              <a:rPr lang="en-GB" sz="2400" dirty="0" smtClean="0">
                <a:latin typeface="+mn-lt"/>
              </a:rPr>
              <a:t>	4. Like Sequencing, this activity is best rounded off </a:t>
            </a:r>
            <a:r>
              <a:rPr lang="en-GB" sz="2400" dirty="0" smtClean="0"/>
              <a:t>with a discussion on why the events on the cards were chosen: could other events have been picked?; should it have started with card XYZ?; should have XZY-n been included?; and so forth.</a:t>
            </a:r>
            <a:endParaRPr lang="en-GB" sz="2400" dirty="0">
              <a:latin typeface="+mn-lt"/>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Timelines</a:t>
            </a:r>
            <a:endParaRPr lang="en-GB" sz="4100" dirty="0">
              <a:solidFill>
                <a:schemeClr val="bg1"/>
              </a:solidFill>
              <a:latin typeface="+mj-lt"/>
              <a:ea typeface="+mj-ea"/>
              <a:cs typeface="+mj-cs"/>
            </a:endParaRPr>
          </a:p>
        </p:txBody>
      </p:sp>
      <p:sp>
        <p:nvSpPr>
          <p:cNvPr id="33" name="Rectangle 32"/>
          <p:cNvSpPr/>
          <p:nvPr/>
        </p:nvSpPr>
        <p:spPr>
          <a:xfrm>
            <a:off x="2786050" y="3786190"/>
            <a:ext cx="3000396"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The Battle of George Square</a:t>
            </a:r>
            <a:endParaRPr lang="en-GB" dirty="0"/>
          </a:p>
        </p:txBody>
      </p:sp>
      <p:sp>
        <p:nvSpPr>
          <p:cNvPr id="34" name="Rectangle 33"/>
          <p:cNvSpPr/>
          <p:nvPr/>
        </p:nvSpPr>
        <p:spPr>
          <a:xfrm>
            <a:off x="2786050" y="2000240"/>
            <a:ext cx="3000396"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The Singer Strike</a:t>
            </a:r>
            <a:endParaRPr lang="en-GB" dirty="0"/>
          </a:p>
        </p:txBody>
      </p:sp>
      <p:sp>
        <p:nvSpPr>
          <p:cNvPr id="35" name="Rectangle 34"/>
          <p:cNvSpPr/>
          <p:nvPr/>
        </p:nvSpPr>
        <p:spPr>
          <a:xfrm>
            <a:off x="2285984" y="2714620"/>
            <a:ext cx="3500462"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smtClean="0"/>
              <a:t>Clydeside</a:t>
            </a:r>
            <a:r>
              <a:rPr lang="en-GB" dirty="0" smtClean="0"/>
              <a:t> engineers dispute</a:t>
            </a:r>
            <a:endParaRPr lang="en-GB" dirty="0"/>
          </a:p>
        </p:txBody>
      </p:sp>
      <p:sp>
        <p:nvSpPr>
          <p:cNvPr id="37" name="Rectangle 36"/>
          <p:cNvSpPr/>
          <p:nvPr/>
        </p:nvSpPr>
        <p:spPr>
          <a:xfrm>
            <a:off x="1857356" y="3429000"/>
            <a:ext cx="392905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The 40 Hours strike</a:t>
            </a:r>
            <a:endParaRPr lang="en-GB" dirty="0"/>
          </a:p>
        </p:txBody>
      </p:sp>
      <p:sp>
        <p:nvSpPr>
          <p:cNvPr id="38" name="Rectangle 37"/>
          <p:cNvSpPr/>
          <p:nvPr/>
        </p:nvSpPr>
        <p:spPr>
          <a:xfrm>
            <a:off x="1857356" y="2357430"/>
            <a:ext cx="392905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smtClean="0"/>
              <a:t>Clydeside</a:t>
            </a:r>
            <a:r>
              <a:rPr lang="en-GB" dirty="0" smtClean="0"/>
              <a:t> rent strikes</a:t>
            </a:r>
            <a:endParaRPr lang="en-GB" dirty="0"/>
          </a:p>
        </p:txBody>
      </p:sp>
      <p:sp>
        <p:nvSpPr>
          <p:cNvPr id="39" name="Rectangle 38"/>
          <p:cNvSpPr/>
          <p:nvPr/>
        </p:nvSpPr>
        <p:spPr>
          <a:xfrm>
            <a:off x="1071538" y="3071810"/>
            <a:ext cx="471490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Munitions of War Act on </a:t>
            </a:r>
            <a:r>
              <a:rPr lang="en-GB" dirty="0" err="1" smtClean="0"/>
              <a:t>Clydeside</a:t>
            </a:r>
            <a:endParaRPr lang="en-GB" dirty="0"/>
          </a:p>
        </p:txBody>
      </p:sp>
      <p:cxnSp>
        <p:nvCxnSpPr>
          <p:cNvPr id="41" name="Straight Arrow Connector 40"/>
          <p:cNvCxnSpPr/>
          <p:nvPr/>
        </p:nvCxnSpPr>
        <p:spPr>
          <a:xfrm rot="5400000">
            <a:off x="3523088" y="4178305"/>
            <a:ext cx="464347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42" name="TextBox 41"/>
          <p:cNvSpPr txBox="1"/>
          <p:nvPr/>
        </p:nvSpPr>
        <p:spPr>
          <a:xfrm>
            <a:off x="5816319" y="1939253"/>
            <a:ext cx="2787623" cy="369332"/>
          </a:xfrm>
          <a:prstGeom prst="rect">
            <a:avLst/>
          </a:prstGeom>
          <a:noFill/>
        </p:spPr>
        <p:txBody>
          <a:bodyPr wrap="square" rtlCol="0">
            <a:spAutoFit/>
          </a:bodyPr>
          <a:lstStyle/>
          <a:p>
            <a:r>
              <a:rPr lang="en-GB" dirty="0" smtClean="0"/>
              <a:t>1911</a:t>
            </a:r>
          </a:p>
        </p:txBody>
      </p:sp>
      <p:sp>
        <p:nvSpPr>
          <p:cNvPr id="49" name="Rectangle 48"/>
          <p:cNvSpPr/>
          <p:nvPr/>
        </p:nvSpPr>
        <p:spPr>
          <a:xfrm>
            <a:off x="1214414" y="4214818"/>
            <a:ext cx="4572000"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The Red </a:t>
            </a:r>
            <a:r>
              <a:rPr lang="en-GB" dirty="0" err="1" smtClean="0"/>
              <a:t>Clydesiders</a:t>
            </a:r>
            <a:r>
              <a:rPr lang="en-GB" dirty="0" smtClean="0"/>
              <a:t> enter Parliament</a:t>
            </a:r>
            <a:endParaRPr lang="en-GB" dirty="0"/>
          </a:p>
        </p:txBody>
      </p:sp>
      <p:grpSp>
        <p:nvGrpSpPr>
          <p:cNvPr id="2" name="Group 52"/>
          <p:cNvGrpSpPr/>
          <p:nvPr/>
        </p:nvGrpSpPr>
        <p:grpSpPr>
          <a:xfrm rot="1139649">
            <a:off x="7360307" y="-246879"/>
            <a:ext cx="1829775" cy="1636716"/>
            <a:chOff x="4500562" y="1071546"/>
            <a:chExt cx="2643206" cy="1714512"/>
          </a:xfrm>
          <a:solidFill>
            <a:srgbClr val="FFC000"/>
          </a:solidFill>
        </p:grpSpPr>
        <p:sp>
          <p:nvSpPr>
            <p:cNvPr id="54" name="5-Point Star 53"/>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23" name="Rectangle 22"/>
          <p:cNvSpPr/>
          <p:nvPr/>
        </p:nvSpPr>
        <p:spPr>
          <a:xfrm>
            <a:off x="2000232" y="5357826"/>
            <a:ext cx="3786214"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General Strike on </a:t>
            </a:r>
            <a:r>
              <a:rPr lang="en-GB" dirty="0" err="1" smtClean="0"/>
              <a:t>Clydeside</a:t>
            </a:r>
            <a:endParaRPr lang="en-GB" dirty="0"/>
          </a:p>
        </p:txBody>
      </p:sp>
      <p:sp>
        <p:nvSpPr>
          <p:cNvPr id="24" name="Rectangle 23"/>
          <p:cNvSpPr/>
          <p:nvPr/>
        </p:nvSpPr>
        <p:spPr>
          <a:xfrm>
            <a:off x="2143108" y="4572008"/>
            <a:ext cx="364333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Death of John Maclean</a:t>
            </a:r>
            <a:endParaRPr lang="en-GB" dirty="0"/>
          </a:p>
        </p:txBody>
      </p:sp>
      <p:sp>
        <p:nvSpPr>
          <p:cNvPr id="26" name="Rectangle 25"/>
          <p:cNvSpPr/>
          <p:nvPr/>
        </p:nvSpPr>
        <p:spPr>
          <a:xfrm>
            <a:off x="1857356" y="5715016"/>
            <a:ext cx="392905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ILP disaffiliation from the Labour Party</a:t>
            </a:r>
            <a:endParaRPr lang="en-GB" dirty="0"/>
          </a:p>
        </p:txBody>
      </p:sp>
      <p:sp>
        <p:nvSpPr>
          <p:cNvPr id="27" name="Rectangle 26"/>
          <p:cNvSpPr/>
          <p:nvPr/>
        </p:nvSpPr>
        <p:spPr>
          <a:xfrm>
            <a:off x="1857356" y="4929198"/>
            <a:ext cx="392905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The first Labour government</a:t>
            </a:r>
            <a:endParaRPr lang="en-GB" dirty="0"/>
          </a:p>
        </p:txBody>
      </p:sp>
      <p:sp>
        <p:nvSpPr>
          <p:cNvPr id="60" name="TextBox 59"/>
          <p:cNvSpPr txBox="1"/>
          <p:nvPr/>
        </p:nvSpPr>
        <p:spPr>
          <a:xfrm>
            <a:off x="5816940" y="2285992"/>
            <a:ext cx="2787623" cy="369332"/>
          </a:xfrm>
          <a:prstGeom prst="rect">
            <a:avLst/>
          </a:prstGeom>
          <a:noFill/>
        </p:spPr>
        <p:txBody>
          <a:bodyPr wrap="square" rtlCol="0">
            <a:spAutoFit/>
          </a:bodyPr>
          <a:lstStyle/>
          <a:p>
            <a:r>
              <a:rPr lang="en-GB" dirty="0" smtClean="0"/>
              <a:t>1915-16</a:t>
            </a:r>
          </a:p>
        </p:txBody>
      </p:sp>
      <p:sp>
        <p:nvSpPr>
          <p:cNvPr id="61" name="TextBox 60"/>
          <p:cNvSpPr txBox="1"/>
          <p:nvPr/>
        </p:nvSpPr>
        <p:spPr>
          <a:xfrm>
            <a:off x="5816940" y="2656830"/>
            <a:ext cx="2787623" cy="369332"/>
          </a:xfrm>
          <a:prstGeom prst="rect">
            <a:avLst/>
          </a:prstGeom>
          <a:noFill/>
        </p:spPr>
        <p:txBody>
          <a:bodyPr wrap="square" rtlCol="0">
            <a:spAutoFit/>
          </a:bodyPr>
          <a:lstStyle/>
          <a:p>
            <a:r>
              <a:rPr lang="en-GB" dirty="0" smtClean="0"/>
              <a:t>April, 1915</a:t>
            </a:r>
          </a:p>
        </p:txBody>
      </p:sp>
      <p:sp>
        <p:nvSpPr>
          <p:cNvPr id="62" name="TextBox 61"/>
          <p:cNvSpPr txBox="1"/>
          <p:nvPr/>
        </p:nvSpPr>
        <p:spPr>
          <a:xfrm>
            <a:off x="5830588" y="3027668"/>
            <a:ext cx="2787623" cy="369332"/>
          </a:xfrm>
          <a:prstGeom prst="rect">
            <a:avLst/>
          </a:prstGeom>
          <a:noFill/>
        </p:spPr>
        <p:txBody>
          <a:bodyPr wrap="square" rtlCol="0">
            <a:spAutoFit/>
          </a:bodyPr>
          <a:lstStyle/>
          <a:p>
            <a:r>
              <a:rPr lang="en-GB" dirty="0" smtClean="0"/>
              <a:t>March, 1915</a:t>
            </a:r>
          </a:p>
        </p:txBody>
      </p:sp>
      <p:sp>
        <p:nvSpPr>
          <p:cNvPr id="63" name="TextBox 62"/>
          <p:cNvSpPr txBox="1"/>
          <p:nvPr/>
        </p:nvSpPr>
        <p:spPr>
          <a:xfrm>
            <a:off x="5816940" y="3357562"/>
            <a:ext cx="2787623" cy="369332"/>
          </a:xfrm>
          <a:prstGeom prst="rect">
            <a:avLst/>
          </a:prstGeom>
          <a:noFill/>
        </p:spPr>
        <p:txBody>
          <a:bodyPr wrap="square" rtlCol="0">
            <a:spAutoFit/>
          </a:bodyPr>
          <a:lstStyle/>
          <a:p>
            <a:r>
              <a:rPr lang="en-GB" dirty="0" smtClean="0"/>
              <a:t>27</a:t>
            </a:r>
            <a:r>
              <a:rPr lang="en-GB" baseline="30000" dirty="0" smtClean="0"/>
              <a:t>th</a:t>
            </a:r>
            <a:r>
              <a:rPr lang="en-GB" dirty="0" smtClean="0"/>
              <a:t> January, 1919</a:t>
            </a:r>
          </a:p>
        </p:txBody>
      </p:sp>
      <p:sp>
        <p:nvSpPr>
          <p:cNvPr id="64" name="TextBox 63"/>
          <p:cNvSpPr txBox="1"/>
          <p:nvPr/>
        </p:nvSpPr>
        <p:spPr>
          <a:xfrm>
            <a:off x="5816940" y="3758894"/>
            <a:ext cx="2787623" cy="369332"/>
          </a:xfrm>
          <a:prstGeom prst="rect">
            <a:avLst/>
          </a:prstGeom>
          <a:noFill/>
        </p:spPr>
        <p:txBody>
          <a:bodyPr wrap="square" rtlCol="0">
            <a:spAutoFit/>
          </a:bodyPr>
          <a:lstStyle/>
          <a:p>
            <a:r>
              <a:rPr lang="en-GB" dirty="0" smtClean="0"/>
              <a:t>31</a:t>
            </a:r>
            <a:r>
              <a:rPr lang="en-GB" baseline="30000" dirty="0" smtClean="0"/>
              <a:t>st</a:t>
            </a:r>
            <a:r>
              <a:rPr lang="en-GB" dirty="0" smtClean="0"/>
              <a:t> January, 1919</a:t>
            </a:r>
          </a:p>
        </p:txBody>
      </p:sp>
      <p:sp>
        <p:nvSpPr>
          <p:cNvPr id="65" name="TextBox 64"/>
          <p:cNvSpPr txBox="1"/>
          <p:nvPr/>
        </p:nvSpPr>
        <p:spPr>
          <a:xfrm>
            <a:off x="5816940" y="4187522"/>
            <a:ext cx="2787623" cy="369332"/>
          </a:xfrm>
          <a:prstGeom prst="rect">
            <a:avLst/>
          </a:prstGeom>
          <a:noFill/>
        </p:spPr>
        <p:txBody>
          <a:bodyPr wrap="square" rtlCol="0">
            <a:spAutoFit/>
          </a:bodyPr>
          <a:lstStyle/>
          <a:p>
            <a:r>
              <a:rPr lang="en-GB" dirty="0" smtClean="0"/>
              <a:t>1922</a:t>
            </a:r>
          </a:p>
        </p:txBody>
      </p:sp>
      <p:sp>
        <p:nvSpPr>
          <p:cNvPr id="66" name="TextBox 65"/>
          <p:cNvSpPr txBox="1"/>
          <p:nvPr/>
        </p:nvSpPr>
        <p:spPr>
          <a:xfrm>
            <a:off x="5816940" y="4527866"/>
            <a:ext cx="2787623" cy="369332"/>
          </a:xfrm>
          <a:prstGeom prst="rect">
            <a:avLst/>
          </a:prstGeom>
          <a:noFill/>
        </p:spPr>
        <p:txBody>
          <a:bodyPr wrap="square" rtlCol="0">
            <a:spAutoFit/>
          </a:bodyPr>
          <a:lstStyle/>
          <a:p>
            <a:r>
              <a:rPr lang="en-GB" dirty="0" smtClean="0"/>
              <a:t>1923</a:t>
            </a:r>
          </a:p>
        </p:txBody>
      </p:sp>
      <p:sp>
        <p:nvSpPr>
          <p:cNvPr id="67" name="TextBox 66"/>
          <p:cNvSpPr txBox="1"/>
          <p:nvPr/>
        </p:nvSpPr>
        <p:spPr>
          <a:xfrm>
            <a:off x="5816940" y="4915550"/>
            <a:ext cx="2787623" cy="369332"/>
          </a:xfrm>
          <a:prstGeom prst="rect">
            <a:avLst/>
          </a:prstGeom>
          <a:noFill/>
        </p:spPr>
        <p:txBody>
          <a:bodyPr wrap="square" rtlCol="0">
            <a:spAutoFit/>
          </a:bodyPr>
          <a:lstStyle/>
          <a:p>
            <a:r>
              <a:rPr lang="en-GB" dirty="0" smtClean="0"/>
              <a:t>1924</a:t>
            </a:r>
          </a:p>
        </p:txBody>
      </p:sp>
      <p:sp>
        <p:nvSpPr>
          <p:cNvPr id="68" name="TextBox 67"/>
          <p:cNvSpPr txBox="1"/>
          <p:nvPr/>
        </p:nvSpPr>
        <p:spPr>
          <a:xfrm>
            <a:off x="5800094" y="5313684"/>
            <a:ext cx="2787623" cy="369332"/>
          </a:xfrm>
          <a:prstGeom prst="rect">
            <a:avLst/>
          </a:prstGeom>
          <a:noFill/>
        </p:spPr>
        <p:txBody>
          <a:bodyPr wrap="square" rtlCol="0">
            <a:spAutoFit/>
          </a:bodyPr>
          <a:lstStyle/>
          <a:p>
            <a:r>
              <a:rPr lang="en-GB" dirty="0" smtClean="0"/>
              <a:t>1926</a:t>
            </a:r>
          </a:p>
        </p:txBody>
      </p:sp>
      <p:sp>
        <p:nvSpPr>
          <p:cNvPr id="69" name="TextBox 68"/>
          <p:cNvSpPr txBox="1"/>
          <p:nvPr/>
        </p:nvSpPr>
        <p:spPr>
          <a:xfrm>
            <a:off x="5820138" y="5687720"/>
            <a:ext cx="2787623" cy="369332"/>
          </a:xfrm>
          <a:prstGeom prst="rect">
            <a:avLst/>
          </a:prstGeom>
          <a:noFill/>
        </p:spPr>
        <p:txBody>
          <a:bodyPr wrap="square" rtlCol="0">
            <a:spAutoFit/>
          </a:bodyPr>
          <a:lstStyle/>
          <a:p>
            <a:r>
              <a:rPr lang="en-GB" dirty="0" smtClean="0"/>
              <a:t>1932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400" dirty="0" smtClean="0">
                <a:solidFill>
                  <a:schemeClr val="bg1"/>
                </a:solidFill>
                <a:latin typeface="+mj-lt"/>
                <a:ea typeface="+mj-ea"/>
                <a:cs typeface="+mj-cs"/>
              </a:rPr>
              <a:t>Recording Information</a:t>
            </a:r>
            <a:endParaRPr lang="en-GB" sz="4400" dirty="0">
              <a:solidFill>
                <a:schemeClr val="bg1"/>
              </a:solidFill>
              <a:latin typeface="+mj-lt"/>
              <a:ea typeface="+mj-ea"/>
              <a:cs typeface="+mj-cs"/>
            </a:endParaRPr>
          </a:p>
        </p:txBody>
      </p:sp>
      <p:sp>
        <p:nvSpPr>
          <p:cNvPr id="4" name="Content Placeholder 2"/>
          <p:cNvSpPr txBox="1">
            <a:spLocks/>
          </p:cNvSpPr>
          <p:nvPr/>
        </p:nvSpPr>
        <p:spPr>
          <a:xfrm>
            <a:off x="470800" y="1270694"/>
            <a:ext cx="8229600" cy="5429288"/>
          </a:xfrm>
          <a:prstGeom prst="rect">
            <a:avLst/>
          </a:prstGeom>
          <a:solidFill>
            <a:schemeClr val="accent1">
              <a:lumMod val="40000"/>
              <a:lumOff val="60000"/>
            </a:schemeClr>
          </a:solidFill>
        </p:spPr>
        <p:style>
          <a:lnRef idx="1">
            <a:schemeClr val="dk1"/>
          </a:lnRef>
          <a:fillRef idx="2">
            <a:schemeClr val="dk1"/>
          </a:fillRef>
          <a:effectRef idx="1">
            <a:schemeClr val="dk1"/>
          </a:effectRef>
          <a:fontRef idx="minor">
            <a:schemeClr val="dk1"/>
          </a:fontRef>
        </p:style>
        <p:txBody>
          <a:bodyPr vert="horz" lIns="91440" tIns="45720" rIns="91440" bIns="45720" rtlCol="0">
            <a:normAutofit fontScale="92500" lnSpcReduction="10000"/>
          </a:bodyPr>
          <a:lstStyle/>
          <a:p>
            <a:pPr>
              <a:lnSpc>
                <a:spcPct val="80000"/>
              </a:lnSpc>
              <a:defRPr/>
            </a:pPr>
            <a:endParaRPr lang="en-GB" sz="2800" dirty="0" smtClean="0">
              <a:solidFill>
                <a:srgbClr val="000000"/>
              </a:solidFill>
            </a:endParaRPr>
          </a:p>
          <a:p>
            <a:pPr>
              <a:lnSpc>
                <a:spcPct val="80000"/>
              </a:lnSpc>
              <a:defRPr/>
            </a:pPr>
            <a:r>
              <a:rPr lang="en-GB" sz="2800" b="1" dirty="0" err="1" smtClean="0">
                <a:solidFill>
                  <a:srgbClr val="000000"/>
                </a:solidFill>
              </a:rPr>
              <a:t>Emodo</a:t>
            </a:r>
            <a:r>
              <a:rPr lang="en-GB" sz="2800" b="1" dirty="0" smtClean="0">
                <a:solidFill>
                  <a:srgbClr val="000000"/>
                </a:solidFill>
              </a:rPr>
              <a:t> profile </a:t>
            </a:r>
            <a:r>
              <a:rPr lang="en-GB" sz="2800" dirty="0" smtClean="0">
                <a:solidFill>
                  <a:srgbClr val="000000"/>
                </a:solidFill>
              </a:rPr>
              <a:t>– the secure social networking site for practitioners and </a:t>
            </a:r>
            <a:r>
              <a:rPr lang="en-GB" sz="2800" smtClean="0">
                <a:solidFill>
                  <a:srgbClr val="000000"/>
                </a:solidFill>
              </a:rPr>
              <a:t>learners offers </a:t>
            </a:r>
            <a:r>
              <a:rPr lang="en-GB" sz="2800" dirty="0" smtClean="0">
                <a:solidFill>
                  <a:srgbClr val="000000"/>
                </a:solidFill>
              </a:rPr>
              <a:t>a familiar looking site for learners to record information. You could ask them to pretend to be someone highlighting the changes DORA is having on their society over a period of weeks for example.</a:t>
            </a:r>
          </a:p>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en-GB" sz="2700" b="0" i="0" u="none" strike="noStrike" kern="1200" cap="none" spc="0" normalizeH="0" baseline="0" noProof="0" dirty="0" smtClean="0">
              <a:ln>
                <a:noFill/>
              </a:ln>
              <a:solidFill>
                <a:srgbClr val="000000"/>
              </a:solidFill>
              <a:effectLst/>
              <a:uLnTx/>
              <a:uFillTx/>
              <a:latin typeface="+mn-lt"/>
              <a:ea typeface="+mn-ea"/>
              <a:cs typeface="+mn-cs"/>
            </a:endParaRPr>
          </a:p>
          <a:p>
            <a:pPr>
              <a:lnSpc>
                <a:spcPct val="80000"/>
              </a:lnSpc>
              <a:defRPr/>
            </a:pPr>
            <a:r>
              <a:rPr lang="en-GB" sz="2800" b="1" dirty="0" smtClean="0">
                <a:solidFill>
                  <a:srgbClr val="000000"/>
                </a:solidFill>
              </a:rPr>
              <a:t>Emails</a:t>
            </a:r>
            <a:r>
              <a:rPr lang="en-GB" sz="2800" dirty="0" smtClean="0">
                <a:solidFill>
                  <a:srgbClr val="000000"/>
                </a:solidFill>
              </a:rPr>
              <a:t> – collaborating with another school, learners can exchange emails with details about the information they have learned. Different schools could research different regiments of Scottish soldiers and exchange their results at the end of every week, interesting facts or stories, casualty rates etc.</a:t>
            </a:r>
          </a:p>
          <a:p>
            <a:pPr>
              <a:lnSpc>
                <a:spcPct val="80000"/>
              </a:lnSpc>
              <a:defRPr/>
            </a:pPr>
            <a:endParaRPr lang="en-GB" sz="2800" dirty="0" smtClean="0">
              <a:solidFill>
                <a:srgbClr val="000000"/>
              </a:solidFill>
            </a:endParaRPr>
          </a:p>
          <a:p>
            <a:pPr>
              <a:lnSpc>
                <a:spcPct val="80000"/>
              </a:lnSpc>
              <a:defRPr/>
            </a:pPr>
            <a:r>
              <a:rPr lang="en-GB" sz="2800" b="1" dirty="0" err="1" smtClean="0">
                <a:solidFill>
                  <a:srgbClr val="000000"/>
                </a:solidFill>
              </a:rPr>
              <a:t>Powerpoint</a:t>
            </a:r>
            <a:r>
              <a:rPr lang="en-GB" sz="2800" b="1" dirty="0" smtClean="0">
                <a:solidFill>
                  <a:srgbClr val="000000"/>
                </a:solidFill>
              </a:rPr>
              <a:t> and </a:t>
            </a:r>
            <a:r>
              <a:rPr lang="en-GB" sz="2800" b="1" dirty="0" err="1" smtClean="0">
                <a:solidFill>
                  <a:srgbClr val="000000"/>
                </a:solidFill>
              </a:rPr>
              <a:t>smartboard</a:t>
            </a:r>
            <a:r>
              <a:rPr lang="en-GB" sz="2800" b="1" dirty="0" smtClean="0">
                <a:solidFill>
                  <a:srgbClr val="000000"/>
                </a:solidFill>
              </a:rPr>
              <a:t> presentations </a:t>
            </a:r>
            <a:r>
              <a:rPr lang="en-GB" sz="2800" dirty="0" smtClean="0">
                <a:solidFill>
                  <a:srgbClr val="000000"/>
                </a:solidFill>
              </a:rPr>
              <a:t>– Learners will be more than familiar with </a:t>
            </a:r>
            <a:r>
              <a:rPr lang="en-GB" sz="2800" dirty="0" err="1" smtClean="0">
                <a:solidFill>
                  <a:srgbClr val="000000"/>
                </a:solidFill>
              </a:rPr>
              <a:t>powerpoints</a:t>
            </a:r>
            <a:r>
              <a:rPr lang="en-GB" sz="2800" dirty="0" smtClean="0">
                <a:solidFill>
                  <a:srgbClr val="000000"/>
                </a:solidFill>
              </a:rPr>
              <a:t> and creating their own requires planning and an understanding of the sequence of their information.</a:t>
            </a:r>
          </a:p>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endParaRPr kumimoji="0" lang="en-GB" sz="2700" b="0" i="0" u="none" strike="noStrike" kern="1200" cap="none" spc="0" normalizeH="0" baseline="0" noProof="0" dirty="0" smtClean="0">
              <a:ln>
                <a:noFill/>
              </a:ln>
              <a:solidFill>
                <a:srgbClr val="000000"/>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charset="0"/>
              <a:buNone/>
              <a:tabLst/>
              <a:defRPr/>
            </a:pPr>
            <a:endParaRPr kumimoji="0" lang="en-GB" sz="2700" b="0" i="0" u="none" strike="noStrike" kern="1200" cap="none" spc="0" normalizeH="0" baseline="0" noProof="0" dirty="0" smtClean="0">
              <a:ln>
                <a:noFill/>
              </a:ln>
              <a:solidFill>
                <a:srgbClr val="00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Timelines</a:t>
            </a:r>
            <a:endParaRPr lang="en-GB" sz="4100" dirty="0">
              <a:solidFill>
                <a:schemeClr val="bg1"/>
              </a:solidFill>
              <a:latin typeface="+mj-lt"/>
              <a:ea typeface="+mj-ea"/>
              <a:cs typeface="+mj-cs"/>
            </a:endParaRPr>
          </a:p>
        </p:txBody>
      </p:sp>
      <p:sp>
        <p:nvSpPr>
          <p:cNvPr id="33" name="Rectangle 32"/>
          <p:cNvSpPr/>
          <p:nvPr/>
        </p:nvSpPr>
        <p:spPr>
          <a:xfrm>
            <a:off x="714348" y="1214422"/>
            <a:ext cx="3000396"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The Battle of George Square</a:t>
            </a:r>
            <a:endParaRPr lang="en-GB" dirty="0"/>
          </a:p>
        </p:txBody>
      </p:sp>
      <p:sp>
        <p:nvSpPr>
          <p:cNvPr id="34" name="Rectangle 33"/>
          <p:cNvSpPr/>
          <p:nvPr/>
        </p:nvSpPr>
        <p:spPr>
          <a:xfrm>
            <a:off x="714348" y="3571876"/>
            <a:ext cx="3000396"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The Singer Strike</a:t>
            </a:r>
            <a:endParaRPr lang="en-GB" dirty="0"/>
          </a:p>
        </p:txBody>
      </p:sp>
      <p:sp>
        <p:nvSpPr>
          <p:cNvPr id="35" name="Rectangle 34"/>
          <p:cNvSpPr/>
          <p:nvPr/>
        </p:nvSpPr>
        <p:spPr>
          <a:xfrm>
            <a:off x="285720" y="4429132"/>
            <a:ext cx="3500462"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smtClean="0"/>
              <a:t>Clydeside</a:t>
            </a:r>
            <a:r>
              <a:rPr lang="en-GB" dirty="0" smtClean="0"/>
              <a:t> engineers dispute</a:t>
            </a:r>
            <a:endParaRPr lang="en-GB" dirty="0"/>
          </a:p>
        </p:txBody>
      </p:sp>
      <p:sp>
        <p:nvSpPr>
          <p:cNvPr id="37" name="Rectangle 36"/>
          <p:cNvSpPr/>
          <p:nvPr/>
        </p:nvSpPr>
        <p:spPr>
          <a:xfrm>
            <a:off x="357158" y="4000504"/>
            <a:ext cx="392905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The 40 Hours strike</a:t>
            </a:r>
            <a:endParaRPr lang="en-GB" dirty="0"/>
          </a:p>
        </p:txBody>
      </p:sp>
      <p:sp>
        <p:nvSpPr>
          <p:cNvPr id="38" name="Rectangle 37"/>
          <p:cNvSpPr/>
          <p:nvPr/>
        </p:nvSpPr>
        <p:spPr>
          <a:xfrm>
            <a:off x="428596" y="4929198"/>
            <a:ext cx="392905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smtClean="0"/>
              <a:t>Clydeside</a:t>
            </a:r>
            <a:r>
              <a:rPr lang="en-GB" dirty="0" smtClean="0"/>
              <a:t> rent strikes</a:t>
            </a:r>
            <a:endParaRPr lang="en-GB" dirty="0"/>
          </a:p>
        </p:txBody>
      </p:sp>
      <p:sp>
        <p:nvSpPr>
          <p:cNvPr id="39" name="Rectangle 38"/>
          <p:cNvSpPr/>
          <p:nvPr/>
        </p:nvSpPr>
        <p:spPr>
          <a:xfrm>
            <a:off x="428596" y="3071810"/>
            <a:ext cx="471490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Munitions of War Act on </a:t>
            </a:r>
            <a:r>
              <a:rPr lang="en-GB" dirty="0" err="1" smtClean="0"/>
              <a:t>Clydeside</a:t>
            </a:r>
            <a:endParaRPr lang="en-GB" dirty="0"/>
          </a:p>
        </p:txBody>
      </p:sp>
      <p:cxnSp>
        <p:nvCxnSpPr>
          <p:cNvPr id="41" name="Straight Arrow Connector 40"/>
          <p:cNvCxnSpPr/>
          <p:nvPr/>
        </p:nvCxnSpPr>
        <p:spPr>
          <a:xfrm rot="5400000">
            <a:off x="3523088" y="4178305"/>
            <a:ext cx="464347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42" name="TextBox 41"/>
          <p:cNvSpPr txBox="1"/>
          <p:nvPr/>
        </p:nvSpPr>
        <p:spPr>
          <a:xfrm>
            <a:off x="5816319" y="1939253"/>
            <a:ext cx="2787623" cy="369332"/>
          </a:xfrm>
          <a:prstGeom prst="rect">
            <a:avLst/>
          </a:prstGeom>
          <a:noFill/>
        </p:spPr>
        <p:txBody>
          <a:bodyPr wrap="square" rtlCol="0">
            <a:spAutoFit/>
          </a:bodyPr>
          <a:lstStyle/>
          <a:p>
            <a:r>
              <a:rPr lang="en-GB" dirty="0" smtClean="0"/>
              <a:t>1911</a:t>
            </a:r>
          </a:p>
        </p:txBody>
      </p:sp>
      <p:sp>
        <p:nvSpPr>
          <p:cNvPr id="49" name="Rectangle 48"/>
          <p:cNvSpPr/>
          <p:nvPr/>
        </p:nvSpPr>
        <p:spPr>
          <a:xfrm>
            <a:off x="357158" y="1714488"/>
            <a:ext cx="4572000"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The Red </a:t>
            </a:r>
            <a:r>
              <a:rPr lang="en-GB" dirty="0" err="1" smtClean="0"/>
              <a:t>Clydesiders</a:t>
            </a:r>
            <a:r>
              <a:rPr lang="en-GB" dirty="0" smtClean="0"/>
              <a:t> enter Parliament</a:t>
            </a:r>
            <a:endParaRPr lang="en-GB" dirty="0"/>
          </a:p>
        </p:txBody>
      </p:sp>
      <p:grpSp>
        <p:nvGrpSpPr>
          <p:cNvPr id="4" name="Group 52"/>
          <p:cNvGrpSpPr/>
          <p:nvPr/>
        </p:nvGrpSpPr>
        <p:grpSpPr>
          <a:xfrm rot="1139649">
            <a:off x="7360307" y="-246879"/>
            <a:ext cx="1829775" cy="1636716"/>
            <a:chOff x="4500562" y="1071546"/>
            <a:chExt cx="2643206" cy="1714512"/>
          </a:xfrm>
          <a:solidFill>
            <a:srgbClr val="FFC000"/>
          </a:solidFill>
        </p:grpSpPr>
        <p:sp>
          <p:nvSpPr>
            <p:cNvPr id="54" name="5-Point Star 53"/>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23" name="Rectangle 22"/>
          <p:cNvSpPr/>
          <p:nvPr/>
        </p:nvSpPr>
        <p:spPr>
          <a:xfrm>
            <a:off x="357158" y="5500702"/>
            <a:ext cx="3786214"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General Strike on </a:t>
            </a:r>
            <a:r>
              <a:rPr lang="en-GB" dirty="0" err="1" smtClean="0"/>
              <a:t>Clydeside</a:t>
            </a:r>
            <a:endParaRPr lang="en-GB" dirty="0"/>
          </a:p>
        </p:txBody>
      </p:sp>
      <p:sp>
        <p:nvSpPr>
          <p:cNvPr id="24" name="Rectangle 23"/>
          <p:cNvSpPr/>
          <p:nvPr/>
        </p:nvSpPr>
        <p:spPr>
          <a:xfrm>
            <a:off x="285720" y="2214554"/>
            <a:ext cx="3643338"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Death of John Maclean</a:t>
            </a:r>
            <a:endParaRPr lang="en-GB" dirty="0"/>
          </a:p>
        </p:txBody>
      </p:sp>
      <p:sp>
        <p:nvSpPr>
          <p:cNvPr id="26" name="Rectangle 25"/>
          <p:cNvSpPr/>
          <p:nvPr/>
        </p:nvSpPr>
        <p:spPr>
          <a:xfrm>
            <a:off x="285720" y="2643182"/>
            <a:ext cx="392905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ILP disaffiliation from the Labour Party</a:t>
            </a:r>
            <a:endParaRPr lang="en-GB" dirty="0"/>
          </a:p>
        </p:txBody>
      </p:sp>
      <p:sp>
        <p:nvSpPr>
          <p:cNvPr id="27" name="Rectangle 26"/>
          <p:cNvSpPr/>
          <p:nvPr/>
        </p:nvSpPr>
        <p:spPr>
          <a:xfrm>
            <a:off x="285720" y="6143644"/>
            <a:ext cx="392905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The first Labour government</a:t>
            </a:r>
            <a:endParaRPr lang="en-GB" dirty="0"/>
          </a:p>
        </p:txBody>
      </p:sp>
      <p:sp>
        <p:nvSpPr>
          <p:cNvPr id="60" name="TextBox 59"/>
          <p:cNvSpPr txBox="1"/>
          <p:nvPr/>
        </p:nvSpPr>
        <p:spPr>
          <a:xfrm>
            <a:off x="5816940" y="2285992"/>
            <a:ext cx="2787623" cy="369332"/>
          </a:xfrm>
          <a:prstGeom prst="rect">
            <a:avLst/>
          </a:prstGeom>
          <a:noFill/>
        </p:spPr>
        <p:txBody>
          <a:bodyPr wrap="square" rtlCol="0">
            <a:spAutoFit/>
          </a:bodyPr>
          <a:lstStyle/>
          <a:p>
            <a:r>
              <a:rPr lang="en-GB" dirty="0" smtClean="0"/>
              <a:t>1915-16</a:t>
            </a:r>
          </a:p>
        </p:txBody>
      </p:sp>
      <p:sp>
        <p:nvSpPr>
          <p:cNvPr id="61" name="TextBox 60"/>
          <p:cNvSpPr txBox="1"/>
          <p:nvPr/>
        </p:nvSpPr>
        <p:spPr>
          <a:xfrm>
            <a:off x="5816940" y="2656830"/>
            <a:ext cx="2787623" cy="369332"/>
          </a:xfrm>
          <a:prstGeom prst="rect">
            <a:avLst/>
          </a:prstGeom>
          <a:noFill/>
        </p:spPr>
        <p:txBody>
          <a:bodyPr wrap="square" rtlCol="0">
            <a:spAutoFit/>
          </a:bodyPr>
          <a:lstStyle/>
          <a:p>
            <a:r>
              <a:rPr lang="en-GB" dirty="0" smtClean="0"/>
              <a:t>April, 1915</a:t>
            </a:r>
          </a:p>
        </p:txBody>
      </p:sp>
      <p:sp>
        <p:nvSpPr>
          <p:cNvPr id="62" name="TextBox 61"/>
          <p:cNvSpPr txBox="1"/>
          <p:nvPr/>
        </p:nvSpPr>
        <p:spPr>
          <a:xfrm>
            <a:off x="5830588" y="3027668"/>
            <a:ext cx="2787623" cy="369332"/>
          </a:xfrm>
          <a:prstGeom prst="rect">
            <a:avLst/>
          </a:prstGeom>
          <a:noFill/>
        </p:spPr>
        <p:txBody>
          <a:bodyPr wrap="square" rtlCol="0">
            <a:spAutoFit/>
          </a:bodyPr>
          <a:lstStyle/>
          <a:p>
            <a:r>
              <a:rPr lang="en-GB" dirty="0" smtClean="0"/>
              <a:t>March, 1915</a:t>
            </a:r>
          </a:p>
        </p:txBody>
      </p:sp>
      <p:sp>
        <p:nvSpPr>
          <p:cNvPr id="63" name="TextBox 62"/>
          <p:cNvSpPr txBox="1"/>
          <p:nvPr/>
        </p:nvSpPr>
        <p:spPr>
          <a:xfrm>
            <a:off x="5816940" y="3357562"/>
            <a:ext cx="2787623" cy="369332"/>
          </a:xfrm>
          <a:prstGeom prst="rect">
            <a:avLst/>
          </a:prstGeom>
          <a:noFill/>
        </p:spPr>
        <p:txBody>
          <a:bodyPr wrap="square" rtlCol="0">
            <a:spAutoFit/>
          </a:bodyPr>
          <a:lstStyle/>
          <a:p>
            <a:r>
              <a:rPr lang="en-GB" dirty="0" smtClean="0"/>
              <a:t>27</a:t>
            </a:r>
            <a:r>
              <a:rPr lang="en-GB" baseline="30000" dirty="0" smtClean="0"/>
              <a:t>th</a:t>
            </a:r>
            <a:r>
              <a:rPr lang="en-GB" dirty="0" smtClean="0"/>
              <a:t> January, 1919</a:t>
            </a:r>
          </a:p>
        </p:txBody>
      </p:sp>
      <p:sp>
        <p:nvSpPr>
          <p:cNvPr id="64" name="TextBox 63"/>
          <p:cNvSpPr txBox="1"/>
          <p:nvPr/>
        </p:nvSpPr>
        <p:spPr>
          <a:xfrm>
            <a:off x="5816940" y="3758894"/>
            <a:ext cx="2787623" cy="369332"/>
          </a:xfrm>
          <a:prstGeom prst="rect">
            <a:avLst/>
          </a:prstGeom>
          <a:noFill/>
        </p:spPr>
        <p:txBody>
          <a:bodyPr wrap="square" rtlCol="0">
            <a:spAutoFit/>
          </a:bodyPr>
          <a:lstStyle/>
          <a:p>
            <a:r>
              <a:rPr lang="en-GB" dirty="0" smtClean="0"/>
              <a:t>31</a:t>
            </a:r>
            <a:r>
              <a:rPr lang="en-GB" baseline="30000" dirty="0" smtClean="0"/>
              <a:t>st</a:t>
            </a:r>
            <a:r>
              <a:rPr lang="en-GB" dirty="0" smtClean="0"/>
              <a:t> January, 1919</a:t>
            </a:r>
          </a:p>
        </p:txBody>
      </p:sp>
      <p:sp>
        <p:nvSpPr>
          <p:cNvPr id="65" name="TextBox 64"/>
          <p:cNvSpPr txBox="1"/>
          <p:nvPr/>
        </p:nvSpPr>
        <p:spPr>
          <a:xfrm>
            <a:off x="5816940" y="4187522"/>
            <a:ext cx="2787623" cy="369332"/>
          </a:xfrm>
          <a:prstGeom prst="rect">
            <a:avLst/>
          </a:prstGeom>
          <a:noFill/>
        </p:spPr>
        <p:txBody>
          <a:bodyPr wrap="square" rtlCol="0">
            <a:spAutoFit/>
          </a:bodyPr>
          <a:lstStyle/>
          <a:p>
            <a:r>
              <a:rPr lang="en-GB" dirty="0" smtClean="0"/>
              <a:t>1922</a:t>
            </a:r>
          </a:p>
        </p:txBody>
      </p:sp>
      <p:sp>
        <p:nvSpPr>
          <p:cNvPr id="66" name="TextBox 65"/>
          <p:cNvSpPr txBox="1"/>
          <p:nvPr/>
        </p:nvSpPr>
        <p:spPr>
          <a:xfrm>
            <a:off x="5816940" y="4527866"/>
            <a:ext cx="2787623" cy="369332"/>
          </a:xfrm>
          <a:prstGeom prst="rect">
            <a:avLst/>
          </a:prstGeom>
          <a:noFill/>
        </p:spPr>
        <p:txBody>
          <a:bodyPr wrap="square" rtlCol="0">
            <a:spAutoFit/>
          </a:bodyPr>
          <a:lstStyle/>
          <a:p>
            <a:r>
              <a:rPr lang="en-GB" dirty="0" smtClean="0"/>
              <a:t>1923</a:t>
            </a:r>
          </a:p>
        </p:txBody>
      </p:sp>
      <p:sp>
        <p:nvSpPr>
          <p:cNvPr id="67" name="TextBox 66"/>
          <p:cNvSpPr txBox="1"/>
          <p:nvPr/>
        </p:nvSpPr>
        <p:spPr>
          <a:xfrm>
            <a:off x="5816940" y="4915550"/>
            <a:ext cx="2787623" cy="369332"/>
          </a:xfrm>
          <a:prstGeom prst="rect">
            <a:avLst/>
          </a:prstGeom>
          <a:noFill/>
        </p:spPr>
        <p:txBody>
          <a:bodyPr wrap="square" rtlCol="0">
            <a:spAutoFit/>
          </a:bodyPr>
          <a:lstStyle/>
          <a:p>
            <a:r>
              <a:rPr lang="en-GB" dirty="0" smtClean="0"/>
              <a:t>1924</a:t>
            </a:r>
          </a:p>
        </p:txBody>
      </p:sp>
      <p:sp>
        <p:nvSpPr>
          <p:cNvPr id="68" name="TextBox 67"/>
          <p:cNvSpPr txBox="1"/>
          <p:nvPr/>
        </p:nvSpPr>
        <p:spPr>
          <a:xfrm>
            <a:off x="5800094" y="5313684"/>
            <a:ext cx="2787623" cy="369332"/>
          </a:xfrm>
          <a:prstGeom prst="rect">
            <a:avLst/>
          </a:prstGeom>
          <a:noFill/>
        </p:spPr>
        <p:txBody>
          <a:bodyPr wrap="square" rtlCol="0">
            <a:spAutoFit/>
          </a:bodyPr>
          <a:lstStyle/>
          <a:p>
            <a:r>
              <a:rPr lang="en-GB" dirty="0" smtClean="0"/>
              <a:t>1926</a:t>
            </a:r>
          </a:p>
        </p:txBody>
      </p:sp>
      <p:sp>
        <p:nvSpPr>
          <p:cNvPr id="69" name="TextBox 68"/>
          <p:cNvSpPr txBox="1"/>
          <p:nvPr/>
        </p:nvSpPr>
        <p:spPr>
          <a:xfrm>
            <a:off x="5820138" y="5687720"/>
            <a:ext cx="2787623" cy="369332"/>
          </a:xfrm>
          <a:prstGeom prst="rect">
            <a:avLst/>
          </a:prstGeom>
          <a:noFill/>
        </p:spPr>
        <p:txBody>
          <a:bodyPr wrap="square" rtlCol="0">
            <a:spAutoFit/>
          </a:bodyPr>
          <a:lstStyle/>
          <a:p>
            <a:r>
              <a:rPr lang="en-GB" dirty="0" smtClean="0"/>
              <a:t>1932</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Timelines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214422"/>
            <a:ext cx="8207375" cy="4585871"/>
          </a:xfrm>
          <a:prstGeom prst="rect">
            <a:avLst/>
          </a:prstGeom>
          <a:solidFill>
            <a:schemeClr val="accent1">
              <a:lumMod val="20000"/>
              <a:lumOff val="80000"/>
            </a:schemeClr>
          </a:solidFill>
          <a:ln w="38100">
            <a:solidFill>
              <a:schemeClr val="bg2">
                <a:lumMod val="75000"/>
              </a:schemeClr>
            </a:solidFill>
            <a:miter lim="800000"/>
            <a:headEnd/>
            <a:tailEnd/>
          </a:ln>
        </p:spPr>
        <p:txBody>
          <a:bodyPr wrap="square">
            <a:spAutoFit/>
          </a:bodyPr>
          <a:lstStyle/>
          <a:p>
            <a:pPr marL="342900" indent="-342900">
              <a:defRPr/>
            </a:pPr>
            <a:r>
              <a:rPr lang="en-GB" sz="2800" b="1" dirty="0" smtClean="0">
                <a:latin typeface="+mn-lt"/>
              </a:rPr>
              <a:t>Extension/Alternative ideas</a:t>
            </a:r>
            <a:endParaRPr lang="en-GB" b="1" dirty="0">
              <a:latin typeface="+mn-lt"/>
            </a:endParaRPr>
          </a:p>
          <a:p>
            <a:pPr marL="342900" indent="-342900">
              <a:buFont typeface="Arial" pitchFamily="34" charset="0"/>
              <a:buChar char="•"/>
              <a:defRPr/>
            </a:pPr>
            <a:r>
              <a:rPr lang="en-GB" sz="2400" dirty="0" smtClean="0"/>
              <a:t>Learners could be told to create their own cards for a timeline, and get their partner to try and arrange them in the correct order (and vice versa). This should include a discussion afterwards about the selection the learner made, as in the main activity.</a:t>
            </a:r>
          </a:p>
          <a:p>
            <a:pPr marL="342900" indent="-342900">
              <a:buFont typeface="Arial" pitchFamily="34" charset="0"/>
              <a:buChar char="•"/>
              <a:defRPr/>
            </a:pPr>
            <a:r>
              <a:rPr lang="en-GB" sz="2400" dirty="0" smtClean="0"/>
              <a:t>Erroneous events could be included to stretch the learners.</a:t>
            </a:r>
          </a:p>
          <a:p>
            <a:pPr marL="342900" indent="-342900">
              <a:buFont typeface="Arial" pitchFamily="34" charset="0"/>
              <a:buChar char="•"/>
              <a:defRPr/>
            </a:pPr>
            <a:r>
              <a:rPr lang="en-GB" sz="2400" dirty="0" smtClean="0"/>
              <a:t>Learners could be given a piece of card with an event on it and they must organise themselves into the correct order.</a:t>
            </a:r>
          </a:p>
          <a:p>
            <a:pPr marL="342900" indent="-342900">
              <a:buFont typeface="Arial" pitchFamily="34" charset="0"/>
              <a:buChar char="•"/>
              <a:defRPr/>
            </a:pPr>
            <a:r>
              <a:rPr lang="en-GB" sz="2400" dirty="0" smtClean="0"/>
              <a:t>There are some fantastic examples of human timelines at </a:t>
            </a:r>
            <a:r>
              <a:rPr lang="en-GB" sz="2400" dirty="0" smtClean="0">
                <a:hlinkClick r:id="rId3"/>
              </a:rPr>
              <a:t>http://www.thinkinghistory.co.uk/ActivityModel/ActModTimeline.html#tlactivities</a:t>
            </a:r>
            <a:endParaRPr lang="en-GB" sz="2400"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7"/>
          <p:cNvSpPr txBox="1">
            <a:spLocks noChangeArrowheads="1"/>
          </p:cNvSpPr>
          <p:nvPr/>
        </p:nvSpPr>
        <p:spPr bwMode="auto">
          <a:xfrm>
            <a:off x="468313" y="1916113"/>
            <a:ext cx="8207375" cy="1384995"/>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Recording the timeline when done as a class standing in a row can be done with photographs or video.</a:t>
            </a:r>
            <a:endParaRPr lang="en-GB" sz="2400" dirty="0">
              <a:latin typeface="+mn-lt"/>
            </a:endParaRPr>
          </a:p>
        </p:txBody>
      </p:sp>
      <p:sp>
        <p:nvSpPr>
          <p:cNvPr id="4"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100" dirty="0" smtClean="0">
                <a:solidFill>
                  <a:schemeClr val="bg1"/>
                </a:solidFill>
                <a:latin typeface="+mj-lt"/>
                <a:ea typeface="+mj-ea"/>
                <a:cs typeface="+mj-cs"/>
              </a:rPr>
              <a:t>Timelines</a:t>
            </a:r>
            <a:endParaRPr lang="en-GB" sz="41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1">
              <a:lumMod val="40000"/>
              <a:lumOff val="60000"/>
            </a:schemeClr>
          </a:solidFill>
          <a:ln w="38100">
            <a:solidFill>
              <a:schemeClr val="accent1">
                <a:lumMod val="40000"/>
                <a:lumOff val="60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KWL and QUADS grids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816429"/>
          </a:xfrm>
          <a:prstGeom prst="rect">
            <a:avLst/>
          </a:prstGeom>
          <a:solidFill>
            <a:schemeClr val="accent1">
              <a:lumMod val="40000"/>
              <a:lumOff val="6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The </a:t>
            </a:r>
            <a:r>
              <a:rPr lang="en-GB" sz="2400" b="1" i="1" u="sng" dirty="0" smtClean="0">
                <a:latin typeface="+mn-lt"/>
              </a:rPr>
              <a:t>K</a:t>
            </a:r>
            <a:r>
              <a:rPr lang="en-GB" sz="2400" i="1" dirty="0" smtClean="0">
                <a:latin typeface="+mn-lt"/>
              </a:rPr>
              <a:t>now </a:t>
            </a:r>
            <a:r>
              <a:rPr lang="en-GB" sz="2400" b="1" i="1" u="sng" dirty="0" smtClean="0">
                <a:latin typeface="+mn-lt"/>
              </a:rPr>
              <a:t>W</a:t>
            </a:r>
            <a:r>
              <a:rPr lang="en-GB" sz="2400" i="1" dirty="0" smtClean="0">
                <a:latin typeface="+mn-lt"/>
              </a:rPr>
              <a:t>ant </a:t>
            </a:r>
            <a:r>
              <a:rPr lang="en-GB" sz="2400" b="1" i="1" u="sng" dirty="0" smtClean="0">
                <a:latin typeface="+mn-lt"/>
              </a:rPr>
              <a:t>L</a:t>
            </a:r>
            <a:r>
              <a:rPr lang="en-GB" sz="2400" i="1" dirty="0" smtClean="0">
                <a:latin typeface="+mn-lt"/>
              </a:rPr>
              <a:t>earnt </a:t>
            </a:r>
            <a:r>
              <a:rPr lang="en-GB" sz="2400" dirty="0" smtClean="0">
                <a:latin typeface="+mn-lt"/>
              </a:rPr>
              <a:t>and the </a:t>
            </a:r>
            <a:r>
              <a:rPr lang="en-GB" sz="2400" b="1" i="1" u="sng" dirty="0" smtClean="0">
                <a:latin typeface="+mn-lt"/>
              </a:rPr>
              <a:t>Qu</a:t>
            </a:r>
            <a:r>
              <a:rPr lang="en-GB" sz="2400" i="1" dirty="0" smtClean="0">
                <a:latin typeface="+mn-lt"/>
              </a:rPr>
              <a:t>estions </a:t>
            </a:r>
            <a:r>
              <a:rPr lang="en-GB" sz="2400" b="1" i="1" u="sng" dirty="0" smtClean="0">
                <a:latin typeface="+mn-lt"/>
              </a:rPr>
              <a:t>A</a:t>
            </a:r>
            <a:r>
              <a:rPr lang="en-GB" sz="2400" i="1" dirty="0" smtClean="0">
                <a:latin typeface="+mn-lt"/>
              </a:rPr>
              <a:t>nswers </a:t>
            </a:r>
            <a:r>
              <a:rPr lang="en-GB" sz="2400" b="1" i="1" u="sng" dirty="0" smtClean="0">
                <a:latin typeface="+mn-lt"/>
              </a:rPr>
              <a:t>D</a:t>
            </a:r>
            <a:r>
              <a:rPr lang="en-GB" sz="2400" i="1" dirty="0" smtClean="0">
                <a:latin typeface="+mn-lt"/>
              </a:rPr>
              <a:t>etails </a:t>
            </a:r>
            <a:r>
              <a:rPr lang="en-GB" sz="2400" b="1" i="1" u="sng" dirty="0" smtClean="0">
                <a:latin typeface="+mn-lt"/>
              </a:rPr>
              <a:t>S</a:t>
            </a:r>
            <a:r>
              <a:rPr lang="en-GB" sz="2400" i="1" dirty="0" smtClean="0">
                <a:latin typeface="+mn-lt"/>
              </a:rPr>
              <a:t>ource</a:t>
            </a:r>
            <a:r>
              <a:rPr lang="en-GB" sz="2400" dirty="0" smtClean="0">
                <a:latin typeface="+mn-lt"/>
              </a:rPr>
              <a:t> grids are tools for the self assessment of learning. Akin to concept mapping, the grids structure the learner’s thinking, starting with prior learning and leading to the identification of learning needs.</a:t>
            </a:r>
            <a:endParaRPr lang="en-GB" sz="2400" i="1"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Understanding	</a:t>
            </a:r>
            <a:r>
              <a:rPr lang="en-GB" sz="2400" dirty="0"/>
              <a:t>	</a:t>
            </a:r>
            <a:r>
              <a:rPr lang="en-GB" sz="2400" dirty="0" smtClean="0">
                <a:latin typeface="+mn-lt"/>
              </a:rPr>
              <a:t>Analysing</a:t>
            </a:r>
            <a:r>
              <a:rPr lang="en-GB" sz="2400" dirty="0" smtClean="0"/>
              <a:t>  	   </a:t>
            </a:r>
            <a:r>
              <a:rPr lang="en-GB" sz="2400" dirty="0" smtClean="0">
                <a:latin typeface="+mn-lt"/>
              </a:rPr>
              <a:t>Evaluating</a:t>
            </a:r>
            <a:endParaRPr lang="en-GB" sz="2400" dirty="0">
              <a:latin typeface="+mn-lt"/>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KWL grids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4862870"/>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1. The learners have three (or four tables) to fill out.</a:t>
            </a:r>
          </a:p>
          <a:p>
            <a:pPr marL="342900" indent="-342900">
              <a:defRPr/>
            </a:pPr>
            <a:r>
              <a:rPr lang="en-GB" sz="2400" dirty="0" smtClean="0"/>
              <a:t>	2. </a:t>
            </a:r>
            <a:r>
              <a:rPr lang="en-GB" sz="2400" i="1" dirty="0" smtClean="0"/>
              <a:t>What do I </a:t>
            </a:r>
            <a:r>
              <a:rPr lang="en-GB" sz="2400" b="1" i="1" u="sng" dirty="0" smtClean="0"/>
              <a:t>K</a:t>
            </a:r>
            <a:r>
              <a:rPr lang="en-GB" sz="2400" i="1" dirty="0" smtClean="0"/>
              <a:t>now?</a:t>
            </a:r>
            <a:r>
              <a:rPr lang="en-GB" sz="2400" dirty="0" smtClean="0"/>
              <a:t> – learners call on their prior knowledge of the subject, or knowledge they think will come in useful.</a:t>
            </a:r>
            <a:endParaRPr lang="en-GB" sz="2400" dirty="0" smtClean="0">
              <a:latin typeface="+mn-lt"/>
            </a:endParaRPr>
          </a:p>
          <a:p>
            <a:pPr marL="342900" indent="-342900">
              <a:defRPr/>
            </a:pPr>
            <a:r>
              <a:rPr lang="en-GB" sz="2400" dirty="0" smtClean="0"/>
              <a:t>	3. </a:t>
            </a:r>
            <a:r>
              <a:rPr lang="en-GB" sz="2400" i="1" dirty="0" smtClean="0"/>
              <a:t>What do I </a:t>
            </a:r>
            <a:r>
              <a:rPr lang="en-GB" sz="2400" b="1" i="1" u="sng" dirty="0" smtClean="0"/>
              <a:t>W</a:t>
            </a:r>
            <a:r>
              <a:rPr lang="en-GB" sz="2400" i="1" dirty="0" smtClean="0"/>
              <a:t>ant to know? </a:t>
            </a:r>
            <a:r>
              <a:rPr lang="en-GB" sz="2400" dirty="0" smtClean="0"/>
              <a:t>– the learner must think about the content they have learnt and the upcoming topic to come up with good questions.</a:t>
            </a:r>
            <a:endParaRPr lang="en-GB" sz="2400" i="1" dirty="0" smtClean="0"/>
          </a:p>
          <a:p>
            <a:pPr marL="342900" indent="-342900">
              <a:defRPr/>
            </a:pPr>
            <a:r>
              <a:rPr lang="en-GB" sz="2400" dirty="0" smtClean="0"/>
              <a:t>	4. </a:t>
            </a:r>
            <a:r>
              <a:rPr lang="en-GB" sz="2400" i="1" dirty="0" smtClean="0"/>
              <a:t>What have I </a:t>
            </a:r>
            <a:r>
              <a:rPr lang="en-GB" sz="2400" b="1" i="1" u="sng" dirty="0" smtClean="0"/>
              <a:t>L</a:t>
            </a:r>
            <a:r>
              <a:rPr lang="en-GB" sz="2400" i="1" dirty="0" smtClean="0"/>
              <a:t>earnt? – </a:t>
            </a:r>
            <a:r>
              <a:rPr lang="en-GB" sz="2400" dirty="0" smtClean="0"/>
              <a:t>for summarising the lesson and information learnt.</a:t>
            </a:r>
          </a:p>
          <a:p>
            <a:pPr marL="342900" indent="-342900">
              <a:defRPr/>
            </a:pPr>
            <a:r>
              <a:rPr lang="en-GB" sz="2400" dirty="0" smtClean="0">
                <a:latin typeface="+mn-lt"/>
              </a:rPr>
              <a:t>	5. The grid can be extended to four boxes by inserting </a:t>
            </a:r>
            <a:r>
              <a:rPr lang="en-GB" sz="2400" i="1" dirty="0" smtClean="0">
                <a:latin typeface="+mn-lt"/>
              </a:rPr>
              <a:t>Where will </a:t>
            </a:r>
            <a:r>
              <a:rPr lang="en-GB" sz="2400" i="1" dirty="0" smtClean="0"/>
              <a:t>I </a:t>
            </a:r>
            <a:r>
              <a:rPr lang="en-GB" sz="2400" b="1" i="1" u="sng" dirty="0" smtClean="0"/>
              <a:t>F</a:t>
            </a:r>
            <a:r>
              <a:rPr lang="en-GB" sz="2400" i="1" dirty="0" smtClean="0"/>
              <a:t>ind the information?</a:t>
            </a:r>
            <a:r>
              <a:rPr lang="en-GB" sz="2400" dirty="0" smtClean="0"/>
              <a:t> into third, useful for research work.</a:t>
            </a:r>
            <a:endParaRPr lang="en-GB" sz="2400" dirty="0">
              <a:latin typeface="+mn-lt"/>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KWL grids</a:t>
            </a:r>
            <a:endParaRPr lang="en-GB" sz="4100" dirty="0">
              <a:solidFill>
                <a:schemeClr val="bg1"/>
              </a:solidFill>
              <a:latin typeface="+mj-lt"/>
              <a:ea typeface="+mj-ea"/>
              <a:cs typeface="+mj-cs"/>
            </a:endParaRPr>
          </a:p>
        </p:txBody>
      </p:sp>
      <p:grpSp>
        <p:nvGrpSpPr>
          <p:cNvPr id="5" name="Group 4"/>
          <p:cNvGrpSpPr/>
          <p:nvPr/>
        </p:nvGrpSpPr>
        <p:grpSpPr>
          <a:xfrm>
            <a:off x="468313" y="2349500"/>
            <a:ext cx="8207375" cy="4175125"/>
            <a:chOff x="468313" y="2349500"/>
            <a:chExt cx="8207375" cy="4175125"/>
          </a:xfrm>
          <a:solidFill>
            <a:schemeClr val="accent1">
              <a:lumMod val="20000"/>
              <a:lumOff val="80000"/>
            </a:schemeClr>
          </a:solidFill>
        </p:grpSpPr>
        <p:sp>
          <p:nvSpPr>
            <p:cNvPr id="6" name="Rectangle 5"/>
            <p:cNvSpPr>
              <a:spLocks noChangeArrowheads="1"/>
            </p:cNvSpPr>
            <p:nvPr/>
          </p:nvSpPr>
          <p:spPr bwMode="auto">
            <a:xfrm>
              <a:off x="468313" y="2781300"/>
              <a:ext cx="8207375" cy="3743325"/>
            </a:xfrm>
            <a:prstGeom prst="rect">
              <a:avLst/>
            </a:prstGeom>
            <a:grpFill/>
            <a:ln w="9525">
              <a:solidFill>
                <a:schemeClr val="tx1"/>
              </a:solidFill>
              <a:miter lim="800000"/>
              <a:headEnd/>
              <a:tailEnd/>
            </a:ln>
          </p:spPr>
          <p:txBody>
            <a:bodyPr wrap="none" anchor="ctr"/>
            <a:lstStyle/>
            <a:p>
              <a:pPr>
                <a:defRPr/>
              </a:pPr>
              <a:endParaRPr lang="en-US">
                <a:cs typeface="+mn-cs"/>
              </a:endParaRPr>
            </a:p>
          </p:txBody>
        </p:sp>
        <p:sp>
          <p:nvSpPr>
            <p:cNvPr id="8" name="Text Box 8"/>
            <p:cNvSpPr txBox="1">
              <a:spLocks noChangeArrowheads="1"/>
            </p:cNvSpPr>
            <p:nvPr/>
          </p:nvSpPr>
          <p:spPr bwMode="auto">
            <a:xfrm>
              <a:off x="468313" y="2349500"/>
              <a:ext cx="8175653" cy="369332"/>
            </a:xfrm>
            <a:prstGeom prst="rect">
              <a:avLst/>
            </a:prstGeom>
            <a:grpFill/>
            <a:ln w="9525">
              <a:noFill/>
              <a:miter lim="800000"/>
              <a:headEnd/>
              <a:tailEnd/>
            </a:ln>
          </p:spPr>
          <p:txBody>
            <a:bodyPr wrap="square">
              <a:spAutoFit/>
            </a:bodyPr>
            <a:lstStyle/>
            <a:p>
              <a:pPr>
                <a:spcBef>
                  <a:spcPct val="50000"/>
                </a:spcBef>
                <a:defRPr/>
              </a:pPr>
              <a:r>
                <a:rPr lang="en-GB" i="1" dirty="0">
                  <a:latin typeface="+mn-lt"/>
                </a:rPr>
                <a:t>        </a:t>
              </a:r>
              <a:r>
                <a:rPr lang="en-GB" i="1" dirty="0" smtClean="0">
                  <a:latin typeface="+mn-lt"/>
                </a:rPr>
                <a:t>What do I </a:t>
              </a:r>
              <a:r>
                <a:rPr lang="en-GB" b="1" i="1" dirty="0" smtClean="0">
                  <a:latin typeface="+mn-lt"/>
                </a:rPr>
                <a:t>K</a:t>
              </a:r>
              <a:r>
                <a:rPr lang="en-GB" i="1" dirty="0" smtClean="0">
                  <a:latin typeface="+mn-lt"/>
                </a:rPr>
                <a:t>now?</a:t>
              </a:r>
              <a:r>
                <a:rPr lang="en-GB" i="1" dirty="0" smtClean="0"/>
                <a:t>               What do I </a:t>
              </a:r>
              <a:r>
                <a:rPr lang="en-GB" b="1" i="1" dirty="0" smtClean="0"/>
                <a:t>W</a:t>
              </a:r>
              <a:r>
                <a:rPr lang="en-GB" i="1" dirty="0" smtClean="0"/>
                <a:t>ant to know?</a:t>
              </a:r>
              <a:r>
                <a:rPr lang="en-GB" i="1" dirty="0"/>
                <a:t>	</a:t>
              </a:r>
              <a:r>
                <a:rPr lang="en-GB" i="1" dirty="0" smtClean="0"/>
                <a:t>        What have I </a:t>
              </a:r>
              <a:r>
                <a:rPr lang="en-GB" b="1" i="1" dirty="0" smtClean="0"/>
                <a:t>L</a:t>
              </a:r>
              <a:r>
                <a:rPr lang="en-GB" i="1" dirty="0" smtClean="0"/>
                <a:t>earnt?</a:t>
              </a:r>
              <a:endParaRPr lang="en-GB" i="1" dirty="0">
                <a:latin typeface="+mn-lt"/>
              </a:endParaRPr>
            </a:p>
          </p:txBody>
        </p:sp>
        <p:sp>
          <p:nvSpPr>
            <p:cNvPr id="9" name="Line 9"/>
            <p:cNvSpPr>
              <a:spLocks noChangeShapeType="1"/>
            </p:cNvSpPr>
            <p:nvPr/>
          </p:nvSpPr>
          <p:spPr bwMode="auto">
            <a:xfrm>
              <a:off x="468313" y="2781300"/>
              <a:ext cx="8135937" cy="0"/>
            </a:xfrm>
            <a:prstGeom prst="line">
              <a:avLst/>
            </a:prstGeom>
            <a:grpFill/>
            <a:ln w="9525">
              <a:solidFill>
                <a:schemeClr val="tx1"/>
              </a:solidFill>
              <a:round/>
              <a:headEnd/>
              <a:tailEnd/>
            </a:ln>
          </p:spPr>
          <p:txBody>
            <a:bodyPr/>
            <a:lstStyle/>
            <a:p>
              <a:endParaRPr lang="en-GB"/>
            </a:p>
          </p:txBody>
        </p:sp>
        <p:sp>
          <p:nvSpPr>
            <p:cNvPr id="10" name="Text Box 11"/>
            <p:cNvSpPr txBox="1">
              <a:spLocks noChangeArrowheads="1"/>
            </p:cNvSpPr>
            <p:nvPr/>
          </p:nvSpPr>
          <p:spPr bwMode="auto">
            <a:xfrm>
              <a:off x="500034" y="2799913"/>
              <a:ext cx="2500330" cy="3100849"/>
            </a:xfrm>
            <a:prstGeom prst="rect">
              <a:avLst/>
            </a:prstGeom>
            <a:grpFill/>
            <a:ln w="9525">
              <a:noFill/>
              <a:miter lim="800000"/>
              <a:headEnd/>
              <a:tailEnd/>
            </a:ln>
          </p:spPr>
          <p:txBody>
            <a:bodyPr wrap="square">
              <a:spAutoFit/>
            </a:bodyPr>
            <a:lstStyle/>
            <a:p>
              <a:pPr>
                <a:spcBef>
                  <a:spcPct val="50000"/>
                </a:spcBef>
                <a:defRPr/>
              </a:pPr>
              <a:r>
                <a:rPr lang="en-GB" sz="2300" dirty="0" smtClean="0">
                  <a:latin typeface="Vijaya" pitchFamily="34" charset="0"/>
                  <a:cs typeface="Vijaya" pitchFamily="34" charset="0"/>
                </a:rPr>
                <a:t>Before the war, pop. 4.5 million.</a:t>
              </a:r>
            </a:p>
            <a:p>
              <a:pPr>
                <a:spcBef>
                  <a:spcPct val="50000"/>
                </a:spcBef>
                <a:defRPr/>
              </a:pPr>
              <a:r>
                <a:rPr lang="en-GB" sz="2300" dirty="0" smtClean="0">
                  <a:latin typeface="Vijaya" pitchFamily="34" charset="0"/>
                  <a:cs typeface="Vijaya" pitchFamily="34" charset="0"/>
                </a:rPr>
                <a:t>1 in 3 lived in Glasgow.</a:t>
              </a:r>
            </a:p>
            <a:p>
              <a:pPr>
                <a:spcBef>
                  <a:spcPct val="50000"/>
                </a:spcBef>
                <a:defRPr/>
              </a:pPr>
              <a:r>
                <a:rPr lang="en-GB" sz="2300" dirty="0" smtClean="0">
                  <a:latin typeface="Vijaya" pitchFamily="34" charset="0"/>
                  <a:cs typeface="Vijaya" pitchFamily="34" charset="0"/>
                </a:rPr>
                <a:t>Major overcrowding in cities.</a:t>
              </a:r>
            </a:p>
            <a:p>
              <a:pPr>
                <a:spcBef>
                  <a:spcPct val="50000"/>
                </a:spcBef>
                <a:defRPr/>
              </a:pPr>
              <a:r>
                <a:rPr lang="en-GB" sz="2300" dirty="0" smtClean="0">
                  <a:latin typeface="Vijaya" pitchFamily="34" charset="0"/>
                  <a:cs typeface="Vijaya" pitchFamily="34" charset="0"/>
                </a:rPr>
                <a:t>Many lived in awful circumstances.</a:t>
              </a:r>
            </a:p>
          </p:txBody>
        </p:sp>
        <p:sp>
          <p:nvSpPr>
            <p:cNvPr id="11" name="Text Box 12"/>
            <p:cNvSpPr txBox="1">
              <a:spLocks noChangeArrowheads="1"/>
            </p:cNvSpPr>
            <p:nvPr/>
          </p:nvSpPr>
          <p:spPr bwMode="auto">
            <a:xfrm>
              <a:off x="3286116" y="2928934"/>
              <a:ext cx="2590800" cy="2677656"/>
            </a:xfrm>
            <a:prstGeom prst="rect">
              <a:avLst/>
            </a:prstGeom>
            <a:grpFill/>
            <a:ln w="9525">
              <a:noFill/>
              <a:miter lim="800000"/>
              <a:headEnd/>
              <a:tailEnd/>
            </a:ln>
          </p:spPr>
          <p:txBody>
            <a:bodyPr>
              <a:spAutoFit/>
            </a:bodyPr>
            <a:lstStyle/>
            <a:p>
              <a:pPr>
                <a:spcBef>
                  <a:spcPct val="50000"/>
                </a:spcBef>
                <a:defRPr/>
              </a:pPr>
              <a:r>
                <a:rPr lang="en-GB" sz="2400" dirty="0" smtClean="0">
                  <a:latin typeface="Vijaya" pitchFamily="34" charset="0"/>
                  <a:cs typeface="Vijaya" pitchFamily="34" charset="0"/>
                </a:rPr>
                <a:t>Why did people want to emigrate?</a:t>
              </a:r>
            </a:p>
            <a:p>
              <a:pPr>
                <a:spcBef>
                  <a:spcPct val="50000"/>
                </a:spcBef>
                <a:defRPr/>
              </a:pPr>
              <a:r>
                <a:rPr lang="en-GB" sz="2400" dirty="0" smtClean="0">
                  <a:latin typeface="Vijaya" pitchFamily="34" charset="0"/>
                  <a:cs typeface="Vijaya" pitchFamily="34" charset="0"/>
                </a:rPr>
                <a:t>Where did they go?</a:t>
              </a:r>
            </a:p>
            <a:p>
              <a:pPr>
                <a:spcBef>
                  <a:spcPct val="50000"/>
                </a:spcBef>
                <a:defRPr/>
              </a:pPr>
              <a:r>
                <a:rPr lang="en-GB" sz="2400" dirty="0" smtClean="0">
                  <a:latin typeface="Vijaya" pitchFamily="34" charset="0"/>
                  <a:cs typeface="Vijaya" pitchFamily="34" charset="0"/>
                </a:rPr>
                <a:t>Did the government try to facilitate their emigrating?</a:t>
              </a:r>
            </a:p>
          </p:txBody>
        </p:sp>
        <p:sp>
          <p:nvSpPr>
            <p:cNvPr id="12" name="Text Box 13"/>
            <p:cNvSpPr txBox="1">
              <a:spLocks noChangeArrowheads="1"/>
            </p:cNvSpPr>
            <p:nvPr/>
          </p:nvSpPr>
          <p:spPr bwMode="auto">
            <a:xfrm>
              <a:off x="6072198" y="2827623"/>
              <a:ext cx="2519363" cy="2862322"/>
            </a:xfrm>
            <a:prstGeom prst="rect">
              <a:avLst/>
            </a:prstGeom>
            <a:grpFill/>
            <a:ln w="9525">
              <a:noFill/>
              <a:miter lim="800000"/>
              <a:headEnd/>
              <a:tailEnd/>
            </a:ln>
          </p:spPr>
          <p:txBody>
            <a:bodyPr wrap="square">
              <a:spAutoFit/>
            </a:bodyPr>
            <a:lstStyle/>
            <a:p>
              <a:pPr>
                <a:spcBef>
                  <a:spcPct val="50000"/>
                </a:spcBef>
                <a:defRPr/>
              </a:pPr>
              <a:r>
                <a:rPr lang="en-GB" dirty="0" smtClean="0">
                  <a:latin typeface="Vijaya" pitchFamily="34" charset="0"/>
                  <a:cs typeface="Vijaya" pitchFamily="34" charset="0"/>
                </a:rPr>
                <a:t>Thought there were better opportunities abroad. Gave money to go. Land right problems in Scotland.</a:t>
              </a:r>
            </a:p>
            <a:p>
              <a:pPr>
                <a:spcBef>
                  <a:spcPct val="50000"/>
                </a:spcBef>
                <a:defRPr/>
              </a:pPr>
              <a:r>
                <a:rPr lang="en-GB" dirty="0" smtClean="0">
                  <a:latin typeface="Vijaya" pitchFamily="34" charset="0"/>
                  <a:cs typeface="Vijaya" pitchFamily="34" charset="0"/>
                </a:rPr>
                <a:t>Canada, NZ, Australia, other Empire countries.</a:t>
              </a:r>
            </a:p>
            <a:p>
              <a:pPr>
                <a:spcBef>
                  <a:spcPct val="50000"/>
                </a:spcBef>
                <a:defRPr/>
              </a:pPr>
              <a:r>
                <a:rPr lang="en-GB" dirty="0" smtClean="0">
                  <a:latin typeface="Vijaya" pitchFamily="34" charset="0"/>
                  <a:cs typeface="Vijaya" pitchFamily="34" charset="0"/>
                </a:rPr>
                <a:t>Empire Settlement Act gave Scots money to emigrate to an Empire country.</a:t>
              </a:r>
              <a:endParaRPr lang="en-GB" dirty="0">
                <a:latin typeface="Vijaya" pitchFamily="34" charset="0"/>
                <a:cs typeface="Vijaya" pitchFamily="34" charset="0"/>
              </a:endParaRPr>
            </a:p>
          </p:txBody>
        </p:sp>
        <p:sp>
          <p:nvSpPr>
            <p:cNvPr id="13" name="Line 7"/>
            <p:cNvSpPr>
              <a:spLocks noChangeShapeType="1"/>
            </p:cNvSpPr>
            <p:nvPr/>
          </p:nvSpPr>
          <p:spPr bwMode="auto">
            <a:xfrm>
              <a:off x="3059113" y="2349500"/>
              <a:ext cx="0" cy="4175125"/>
            </a:xfrm>
            <a:prstGeom prst="line">
              <a:avLst/>
            </a:prstGeom>
            <a:grpFill/>
            <a:ln w="9525">
              <a:solidFill>
                <a:schemeClr val="tx1"/>
              </a:solidFill>
              <a:round/>
              <a:headEnd/>
              <a:tailEnd/>
            </a:ln>
          </p:spPr>
          <p:txBody>
            <a:bodyPr/>
            <a:lstStyle/>
            <a:p>
              <a:endParaRPr lang="en-GB"/>
            </a:p>
          </p:txBody>
        </p:sp>
        <p:sp>
          <p:nvSpPr>
            <p:cNvPr id="7" name="Line 7"/>
            <p:cNvSpPr>
              <a:spLocks noChangeShapeType="1"/>
            </p:cNvSpPr>
            <p:nvPr/>
          </p:nvSpPr>
          <p:spPr bwMode="auto">
            <a:xfrm>
              <a:off x="6011863" y="2349500"/>
              <a:ext cx="0" cy="4175125"/>
            </a:xfrm>
            <a:prstGeom prst="line">
              <a:avLst/>
            </a:prstGeom>
            <a:grpFill/>
            <a:ln w="9525">
              <a:solidFill>
                <a:schemeClr val="tx1"/>
              </a:solidFill>
              <a:round/>
              <a:headEnd/>
              <a:tailEnd/>
            </a:ln>
          </p:spPr>
          <p:txBody>
            <a:bodyPr/>
            <a:lstStyle/>
            <a:p>
              <a:endParaRPr lang="en-GB"/>
            </a:p>
          </p:txBody>
        </p:sp>
      </p:grpSp>
      <p:sp>
        <p:nvSpPr>
          <p:cNvPr id="14" name="TextBox 13"/>
          <p:cNvSpPr txBox="1"/>
          <p:nvPr/>
        </p:nvSpPr>
        <p:spPr>
          <a:xfrm>
            <a:off x="428596" y="1500174"/>
            <a:ext cx="5345631" cy="646331"/>
          </a:xfrm>
          <a:prstGeom prst="rect">
            <a:avLst/>
          </a:prstGeom>
          <a:noFill/>
        </p:spPr>
        <p:txBody>
          <a:bodyPr wrap="none" rtlCol="0">
            <a:spAutoFit/>
          </a:bodyPr>
          <a:lstStyle/>
          <a:p>
            <a:r>
              <a:rPr lang="en-GB" sz="3600" dirty="0" smtClean="0"/>
              <a:t>Topic – Post war emigration</a:t>
            </a:r>
            <a:endParaRPr lang="en-GB" sz="3600" dirty="0"/>
          </a:p>
        </p:txBody>
      </p:sp>
      <p:grpSp>
        <p:nvGrpSpPr>
          <p:cNvPr id="21" name="Group 20"/>
          <p:cNvGrpSpPr/>
          <p:nvPr/>
        </p:nvGrpSpPr>
        <p:grpSpPr>
          <a:xfrm rot="1139649">
            <a:off x="7360307" y="-246879"/>
            <a:ext cx="1829775" cy="1636716"/>
            <a:chOff x="4500562" y="1071546"/>
            <a:chExt cx="2643206" cy="1714512"/>
          </a:xfrm>
          <a:solidFill>
            <a:srgbClr val="FFC000"/>
          </a:solidFill>
        </p:grpSpPr>
        <p:sp>
          <p:nvSpPr>
            <p:cNvPr id="22" name="5-Point Star 21"/>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QUAD grids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385542"/>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1</a:t>
            </a:r>
            <a:r>
              <a:rPr lang="en-GB" sz="2400" dirty="0" smtClean="0"/>
              <a:t>. The learners have four tables to fill out.</a:t>
            </a:r>
            <a:endParaRPr lang="en-GB" sz="2400" dirty="0" smtClean="0">
              <a:latin typeface="+mn-lt"/>
            </a:endParaRPr>
          </a:p>
          <a:p>
            <a:pPr marL="342900" indent="-342900">
              <a:defRPr/>
            </a:pPr>
            <a:r>
              <a:rPr lang="en-GB" sz="2400" dirty="0" smtClean="0"/>
              <a:t>	2. </a:t>
            </a:r>
            <a:r>
              <a:rPr lang="en-GB" sz="2400" b="1" i="1" u="sng" dirty="0" smtClean="0"/>
              <a:t>Qu</a:t>
            </a:r>
            <a:r>
              <a:rPr lang="en-GB" sz="2400" i="1" dirty="0" smtClean="0"/>
              <a:t>estions</a:t>
            </a:r>
            <a:r>
              <a:rPr lang="en-GB" sz="2400" dirty="0" smtClean="0"/>
              <a:t> – learners must put questions for the upcoming topic.</a:t>
            </a:r>
          </a:p>
          <a:p>
            <a:pPr marL="342900" indent="-342900">
              <a:defRPr/>
            </a:pPr>
            <a:r>
              <a:rPr lang="en-GB" sz="2400" dirty="0" smtClean="0">
                <a:latin typeface="+mn-lt"/>
              </a:rPr>
              <a:t>	3. </a:t>
            </a:r>
            <a:r>
              <a:rPr lang="en-GB" sz="2400" b="1" i="1" u="sng" dirty="0" smtClean="0">
                <a:latin typeface="+mn-lt"/>
              </a:rPr>
              <a:t>A</a:t>
            </a:r>
            <a:r>
              <a:rPr lang="en-GB" sz="2400" i="1" dirty="0" smtClean="0">
                <a:latin typeface="+mn-lt"/>
              </a:rPr>
              <a:t>nswers</a:t>
            </a:r>
            <a:r>
              <a:rPr lang="en-GB" sz="2400" dirty="0" smtClean="0">
                <a:latin typeface="+mn-lt"/>
              </a:rPr>
              <a:t> – they must then record the answers to their questions.</a:t>
            </a:r>
          </a:p>
          <a:p>
            <a:pPr marL="342900" indent="-342900">
              <a:defRPr/>
            </a:pPr>
            <a:r>
              <a:rPr lang="en-GB" sz="2400" dirty="0" smtClean="0"/>
              <a:t>	4. </a:t>
            </a:r>
            <a:r>
              <a:rPr lang="en-GB" sz="2400" b="1" i="1" u="sng" dirty="0" smtClean="0"/>
              <a:t>D</a:t>
            </a:r>
            <a:r>
              <a:rPr lang="en-GB" sz="2400" i="1" dirty="0" smtClean="0"/>
              <a:t>etails</a:t>
            </a:r>
            <a:r>
              <a:rPr lang="en-GB" sz="2400" dirty="0" smtClean="0"/>
              <a:t> – they then add in any other important details.</a:t>
            </a:r>
          </a:p>
          <a:p>
            <a:pPr marL="342900" indent="-342900">
              <a:defRPr/>
            </a:pPr>
            <a:r>
              <a:rPr lang="en-GB" sz="2400" dirty="0" smtClean="0">
                <a:latin typeface="+mn-lt"/>
              </a:rPr>
              <a:t>	5. </a:t>
            </a:r>
            <a:r>
              <a:rPr lang="en-GB" sz="2400" b="1" i="1" u="sng" dirty="0" smtClean="0">
                <a:latin typeface="+mn-lt"/>
              </a:rPr>
              <a:t>S</a:t>
            </a:r>
            <a:r>
              <a:rPr lang="en-GB" sz="2400" i="1" dirty="0" smtClean="0">
                <a:latin typeface="+mn-lt"/>
              </a:rPr>
              <a:t>ource</a:t>
            </a:r>
            <a:r>
              <a:rPr lang="en-GB" sz="2400" dirty="0" smtClean="0">
                <a:latin typeface="+mn-lt"/>
              </a:rPr>
              <a:t> – the learners record the source or sources used.</a:t>
            </a:r>
            <a:endParaRPr lang="en-GB" sz="2400" dirty="0">
              <a:latin typeface="+mn-lt"/>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QUADS grids</a:t>
            </a:r>
            <a:endParaRPr lang="en-GB" sz="4100" dirty="0">
              <a:solidFill>
                <a:schemeClr val="bg1"/>
              </a:solidFill>
              <a:latin typeface="+mj-lt"/>
              <a:ea typeface="+mj-ea"/>
              <a:cs typeface="+mj-cs"/>
            </a:endParaRPr>
          </a:p>
        </p:txBody>
      </p:sp>
      <p:grpSp>
        <p:nvGrpSpPr>
          <p:cNvPr id="2" name="Group 4"/>
          <p:cNvGrpSpPr/>
          <p:nvPr/>
        </p:nvGrpSpPr>
        <p:grpSpPr>
          <a:xfrm>
            <a:off x="142844" y="2357430"/>
            <a:ext cx="8786874" cy="4175125"/>
            <a:chOff x="468313" y="2349500"/>
            <a:chExt cx="8207375" cy="4175125"/>
          </a:xfrm>
          <a:solidFill>
            <a:schemeClr val="accent1">
              <a:lumMod val="40000"/>
              <a:lumOff val="60000"/>
            </a:schemeClr>
          </a:solidFill>
        </p:grpSpPr>
        <p:sp>
          <p:nvSpPr>
            <p:cNvPr id="6" name="Rectangle 5"/>
            <p:cNvSpPr>
              <a:spLocks noChangeArrowheads="1"/>
            </p:cNvSpPr>
            <p:nvPr/>
          </p:nvSpPr>
          <p:spPr bwMode="auto">
            <a:xfrm>
              <a:off x="468313" y="2781300"/>
              <a:ext cx="8207375" cy="3743325"/>
            </a:xfrm>
            <a:prstGeom prst="rect">
              <a:avLst/>
            </a:prstGeom>
            <a:grpFill/>
            <a:ln w="9525">
              <a:solidFill>
                <a:schemeClr val="tx1"/>
              </a:solidFill>
              <a:miter lim="800000"/>
              <a:headEnd/>
              <a:tailEnd/>
            </a:ln>
          </p:spPr>
          <p:txBody>
            <a:bodyPr wrap="none" anchor="ctr"/>
            <a:lstStyle/>
            <a:p>
              <a:pPr>
                <a:defRPr/>
              </a:pPr>
              <a:endParaRPr lang="en-US">
                <a:cs typeface="+mn-cs"/>
              </a:endParaRPr>
            </a:p>
          </p:txBody>
        </p:sp>
        <p:sp>
          <p:nvSpPr>
            <p:cNvPr id="8" name="Text Box 8"/>
            <p:cNvSpPr txBox="1">
              <a:spLocks noChangeArrowheads="1"/>
            </p:cNvSpPr>
            <p:nvPr/>
          </p:nvSpPr>
          <p:spPr bwMode="auto">
            <a:xfrm>
              <a:off x="468313" y="2349500"/>
              <a:ext cx="8175653" cy="369332"/>
            </a:xfrm>
            <a:prstGeom prst="rect">
              <a:avLst/>
            </a:prstGeom>
            <a:grpFill/>
            <a:ln w="9525">
              <a:noFill/>
              <a:miter lim="800000"/>
              <a:headEnd/>
              <a:tailEnd/>
            </a:ln>
          </p:spPr>
          <p:txBody>
            <a:bodyPr wrap="square">
              <a:spAutoFit/>
            </a:bodyPr>
            <a:lstStyle/>
            <a:p>
              <a:pPr>
                <a:spcBef>
                  <a:spcPct val="50000"/>
                </a:spcBef>
                <a:defRPr/>
              </a:pPr>
              <a:r>
                <a:rPr lang="en-GB" i="1" dirty="0">
                  <a:latin typeface="+mn-lt"/>
                </a:rPr>
                <a:t>        </a:t>
              </a:r>
              <a:r>
                <a:rPr lang="en-GB" b="1" i="1" u="sng" dirty="0" smtClean="0">
                  <a:latin typeface="+mn-lt"/>
                </a:rPr>
                <a:t>Qu</a:t>
              </a:r>
              <a:r>
                <a:rPr lang="en-GB" i="1" dirty="0" smtClean="0">
                  <a:latin typeface="+mn-lt"/>
                </a:rPr>
                <a:t>estions		 </a:t>
              </a:r>
              <a:r>
                <a:rPr lang="en-GB" b="1" i="1" u="sng" dirty="0" smtClean="0">
                  <a:latin typeface="+mn-lt"/>
                </a:rPr>
                <a:t>A</a:t>
              </a:r>
              <a:r>
                <a:rPr lang="en-GB" i="1" dirty="0" smtClean="0">
                  <a:latin typeface="+mn-lt"/>
                </a:rPr>
                <a:t>nswers		 </a:t>
              </a:r>
              <a:r>
                <a:rPr lang="en-GB" b="1" i="1" u="sng" dirty="0" smtClean="0">
                  <a:latin typeface="+mn-lt"/>
                </a:rPr>
                <a:t>D</a:t>
              </a:r>
              <a:r>
                <a:rPr lang="en-GB" i="1" dirty="0" smtClean="0">
                  <a:latin typeface="+mn-lt"/>
                </a:rPr>
                <a:t>etails		            </a:t>
              </a:r>
              <a:r>
                <a:rPr lang="en-GB" b="1" i="1" u="sng" dirty="0" smtClean="0">
                  <a:latin typeface="+mn-lt"/>
                </a:rPr>
                <a:t>S</a:t>
              </a:r>
              <a:r>
                <a:rPr lang="en-GB" i="1" dirty="0" smtClean="0">
                  <a:latin typeface="+mn-lt"/>
                </a:rPr>
                <a:t>ource</a:t>
              </a:r>
              <a:endParaRPr lang="en-GB" i="1" dirty="0">
                <a:latin typeface="+mn-lt"/>
              </a:endParaRPr>
            </a:p>
          </p:txBody>
        </p:sp>
        <p:sp>
          <p:nvSpPr>
            <p:cNvPr id="9" name="Line 9"/>
            <p:cNvSpPr>
              <a:spLocks noChangeShapeType="1"/>
            </p:cNvSpPr>
            <p:nvPr/>
          </p:nvSpPr>
          <p:spPr bwMode="auto">
            <a:xfrm>
              <a:off x="468313" y="2781300"/>
              <a:ext cx="8135937" cy="0"/>
            </a:xfrm>
            <a:prstGeom prst="line">
              <a:avLst/>
            </a:prstGeom>
            <a:grpFill/>
            <a:ln w="9525">
              <a:solidFill>
                <a:schemeClr val="tx1"/>
              </a:solidFill>
              <a:round/>
              <a:headEnd/>
              <a:tailEnd/>
            </a:ln>
          </p:spPr>
          <p:txBody>
            <a:bodyPr/>
            <a:lstStyle/>
            <a:p>
              <a:endParaRPr lang="en-GB"/>
            </a:p>
          </p:txBody>
        </p:sp>
        <p:sp>
          <p:nvSpPr>
            <p:cNvPr id="10" name="Text Box 11"/>
            <p:cNvSpPr txBox="1">
              <a:spLocks noChangeArrowheads="1"/>
            </p:cNvSpPr>
            <p:nvPr/>
          </p:nvSpPr>
          <p:spPr bwMode="auto">
            <a:xfrm>
              <a:off x="535040" y="2921004"/>
              <a:ext cx="1868346" cy="2862322"/>
            </a:xfrm>
            <a:prstGeom prst="rect">
              <a:avLst/>
            </a:prstGeom>
            <a:grpFill/>
            <a:ln w="9525">
              <a:noFill/>
              <a:miter lim="800000"/>
              <a:headEnd/>
              <a:tailEnd/>
            </a:ln>
          </p:spPr>
          <p:txBody>
            <a:bodyPr wrap="square">
              <a:spAutoFit/>
            </a:bodyPr>
            <a:lstStyle/>
            <a:p>
              <a:pPr>
                <a:spcBef>
                  <a:spcPct val="50000"/>
                </a:spcBef>
                <a:defRPr/>
              </a:pPr>
              <a:r>
                <a:rPr lang="en-GB" sz="2000" dirty="0" smtClean="0">
                  <a:latin typeface="Vijaya" pitchFamily="34" charset="0"/>
                  <a:cs typeface="Vijaya" pitchFamily="34" charset="0"/>
                </a:rPr>
                <a:t>What is there in the way of remembrance for the soldiers of WWI?</a:t>
              </a:r>
            </a:p>
            <a:p>
              <a:pPr>
                <a:spcBef>
                  <a:spcPct val="50000"/>
                </a:spcBef>
                <a:defRPr/>
              </a:pPr>
              <a:endParaRPr lang="en-GB" sz="2000" dirty="0" smtClean="0">
                <a:latin typeface="Vijaya" pitchFamily="34" charset="0"/>
                <a:cs typeface="Vijaya" pitchFamily="34" charset="0"/>
              </a:endParaRPr>
            </a:p>
            <a:p>
              <a:pPr>
                <a:spcBef>
                  <a:spcPct val="50000"/>
                </a:spcBef>
                <a:defRPr/>
              </a:pPr>
              <a:r>
                <a:rPr lang="en-GB" sz="2000" dirty="0" smtClean="0">
                  <a:latin typeface="Vijaya" pitchFamily="34" charset="0"/>
                  <a:cs typeface="Vijaya" pitchFamily="34" charset="0"/>
                </a:rPr>
                <a:t>What evidence is there in culture of remembrance? </a:t>
              </a:r>
            </a:p>
          </p:txBody>
        </p:sp>
        <p:sp>
          <p:nvSpPr>
            <p:cNvPr id="11" name="Text Box 12"/>
            <p:cNvSpPr txBox="1">
              <a:spLocks noChangeArrowheads="1"/>
            </p:cNvSpPr>
            <p:nvPr/>
          </p:nvSpPr>
          <p:spPr bwMode="auto">
            <a:xfrm>
              <a:off x="2403385" y="2851729"/>
              <a:ext cx="2135252" cy="3631763"/>
            </a:xfrm>
            <a:prstGeom prst="rect">
              <a:avLst/>
            </a:prstGeom>
            <a:grpFill/>
            <a:ln w="9525">
              <a:noFill/>
              <a:miter lim="800000"/>
              <a:headEnd/>
              <a:tailEnd/>
            </a:ln>
          </p:spPr>
          <p:txBody>
            <a:bodyPr wrap="square">
              <a:spAutoFit/>
            </a:bodyPr>
            <a:lstStyle/>
            <a:p>
              <a:pPr>
                <a:spcBef>
                  <a:spcPct val="50000"/>
                </a:spcBef>
                <a:defRPr/>
              </a:pPr>
              <a:r>
                <a:rPr lang="en-GB" sz="2000" dirty="0" smtClean="0">
                  <a:latin typeface="Vijaya" pitchFamily="34" charset="0"/>
                  <a:cs typeface="Vijaya" pitchFamily="34" charset="0"/>
                </a:rPr>
                <a:t>Monuments to fallen all over Scotland.</a:t>
              </a:r>
            </a:p>
            <a:p>
              <a:pPr>
                <a:spcBef>
                  <a:spcPct val="50000"/>
                </a:spcBef>
                <a:defRPr/>
              </a:pPr>
              <a:endParaRPr lang="en-GB" sz="2000" dirty="0" smtClean="0">
                <a:latin typeface="Vijaya" pitchFamily="34" charset="0"/>
                <a:cs typeface="Vijaya" pitchFamily="34" charset="0"/>
              </a:endParaRPr>
            </a:p>
            <a:p>
              <a:pPr>
                <a:spcBef>
                  <a:spcPct val="50000"/>
                </a:spcBef>
                <a:defRPr/>
              </a:pPr>
              <a:r>
                <a:rPr lang="en-GB" sz="2000" dirty="0" smtClean="0">
                  <a:latin typeface="Vijaya" pitchFamily="34" charset="0"/>
                  <a:cs typeface="Vijaya" pitchFamily="34" charset="0"/>
                </a:rPr>
                <a:t>Lots of poems written in remembrance, by people like, E.A. Mackintosh and C.H. </a:t>
              </a:r>
              <a:r>
                <a:rPr lang="en-GB" sz="2000" dirty="0" err="1" smtClean="0">
                  <a:latin typeface="Vijaya" pitchFamily="34" charset="0"/>
                  <a:cs typeface="Vijaya" pitchFamily="34" charset="0"/>
                </a:rPr>
                <a:t>Sorley</a:t>
              </a:r>
              <a:r>
                <a:rPr lang="en-GB" sz="2000" dirty="0" smtClean="0">
                  <a:latin typeface="Vijaya" pitchFamily="34" charset="0"/>
                  <a:cs typeface="Vijaya" pitchFamily="34" charset="0"/>
                </a:rPr>
                <a:t> – </a:t>
              </a:r>
              <a:r>
                <a:rPr lang="en-GB" sz="2000" dirty="0" err="1" smtClean="0">
                  <a:latin typeface="Vijaya" pitchFamily="34" charset="0"/>
                  <a:cs typeface="Vijaya" pitchFamily="34" charset="0"/>
                </a:rPr>
                <a:t>google</a:t>
              </a:r>
              <a:r>
                <a:rPr lang="en-GB" sz="2000" dirty="0" smtClean="0">
                  <a:latin typeface="Vijaya" pitchFamily="34" charset="0"/>
                  <a:cs typeface="Vijaya" pitchFamily="34" charset="0"/>
                </a:rPr>
                <a:t> tonight!</a:t>
              </a:r>
            </a:p>
            <a:p>
              <a:pPr>
                <a:spcBef>
                  <a:spcPct val="50000"/>
                </a:spcBef>
                <a:defRPr/>
              </a:pPr>
              <a:r>
                <a:rPr lang="en-GB" sz="2000" dirty="0" smtClean="0">
                  <a:latin typeface="Vijaya" pitchFamily="34" charset="0"/>
                  <a:cs typeface="Vijaya" pitchFamily="34" charset="0"/>
                </a:rPr>
                <a:t>J. Buchan also wrote on war, but pro </a:t>
              </a:r>
              <a:r>
                <a:rPr lang="en-GB" sz="2000" dirty="0" err="1" smtClean="0">
                  <a:latin typeface="Vijaya" pitchFamily="34" charset="0"/>
                  <a:cs typeface="Vijaya" pitchFamily="34" charset="0"/>
                </a:rPr>
                <a:t>gov</a:t>
              </a:r>
              <a:r>
                <a:rPr lang="en-GB" sz="2000" dirty="0" smtClean="0">
                  <a:latin typeface="Vijaya" pitchFamily="34" charset="0"/>
                  <a:cs typeface="Vijaya" pitchFamily="34" charset="0"/>
                </a:rPr>
                <a:t>. views.</a:t>
              </a:r>
            </a:p>
          </p:txBody>
        </p:sp>
        <p:sp>
          <p:nvSpPr>
            <p:cNvPr id="12" name="Text Box 13"/>
            <p:cNvSpPr txBox="1">
              <a:spLocks noChangeArrowheads="1"/>
            </p:cNvSpPr>
            <p:nvPr/>
          </p:nvSpPr>
          <p:spPr bwMode="auto">
            <a:xfrm>
              <a:off x="6940796" y="2928934"/>
              <a:ext cx="1650764" cy="1200329"/>
            </a:xfrm>
            <a:prstGeom prst="rect">
              <a:avLst/>
            </a:prstGeom>
            <a:grpFill/>
            <a:ln w="9525">
              <a:noFill/>
              <a:miter lim="800000"/>
              <a:headEnd/>
              <a:tailEnd/>
            </a:ln>
          </p:spPr>
          <p:txBody>
            <a:bodyPr wrap="square">
              <a:spAutoFit/>
            </a:bodyPr>
            <a:lstStyle/>
            <a:p>
              <a:pPr>
                <a:spcBef>
                  <a:spcPct val="50000"/>
                </a:spcBef>
                <a:defRPr/>
              </a:pPr>
              <a:r>
                <a:rPr lang="en-GB" sz="2400" dirty="0" smtClean="0">
                  <a:latin typeface="Vijaya" pitchFamily="34" charset="0"/>
                  <a:cs typeface="Vijaya" pitchFamily="34" charset="0"/>
                </a:rPr>
                <a:t>BBC class clips video</a:t>
              </a:r>
            </a:p>
            <a:p>
              <a:pPr>
                <a:spcBef>
                  <a:spcPct val="50000"/>
                </a:spcBef>
                <a:defRPr/>
              </a:pPr>
              <a:endParaRPr lang="en-GB" sz="1600" dirty="0" smtClean="0">
                <a:latin typeface="Vijaya" pitchFamily="34" charset="0"/>
                <a:cs typeface="Vijaya" pitchFamily="34" charset="0"/>
              </a:endParaRPr>
            </a:p>
          </p:txBody>
        </p:sp>
        <p:sp>
          <p:nvSpPr>
            <p:cNvPr id="13" name="Line 7"/>
            <p:cNvSpPr>
              <a:spLocks noChangeShapeType="1"/>
            </p:cNvSpPr>
            <p:nvPr/>
          </p:nvSpPr>
          <p:spPr bwMode="auto">
            <a:xfrm>
              <a:off x="2403385" y="2349500"/>
              <a:ext cx="0" cy="4175125"/>
            </a:xfrm>
            <a:prstGeom prst="line">
              <a:avLst/>
            </a:prstGeom>
            <a:grpFill/>
            <a:ln w="9525">
              <a:solidFill>
                <a:schemeClr val="tx1"/>
              </a:solidFill>
              <a:round/>
              <a:headEnd/>
              <a:tailEnd/>
            </a:ln>
          </p:spPr>
          <p:txBody>
            <a:bodyPr/>
            <a:lstStyle/>
            <a:p>
              <a:endParaRPr lang="en-GB"/>
            </a:p>
          </p:txBody>
        </p:sp>
        <p:sp>
          <p:nvSpPr>
            <p:cNvPr id="7" name="Line 7"/>
            <p:cNvSpPr>
              <a:spLocks noChangeShapeType="1"/>
            </p:cNvSpPr>
            <p:nvPr/>
          </p:nvSpPr>
          <p:spPr bwMode="auto">
            <a:xfrm>
              <a:off x="4540279" y="2349500"/>
              <a:ext cx="0" cy="4175125"/>
            </a:xfrm>
            <a:prstGeom prst="line">
              <a:avLst/>
            </a:prstGeom>
            <a:grpFill/>
            <a:ln w="9525">
              <a:solidFill>
                <a:schemeClr val="tx1"/>
              </a:solidFill>
              <a:round/>
              <a:headEnd/>
              <a:tailEnd/>
            </a:ln>
          </p:spPr>
          <p:txBody>
            <a:bodyPr/>
            <a:lstStyle/>
            <a:p>
              <a:endParaRPr lang="en-GB"/>
            </a:p>
          </p:txBody>
        </p:sp>
      </p:grpSp>
      <p:sp>
        <p:nvSpPr>
          <p:cNvPr id="14" name="TextBox 13"/>
          <p:cNvSpPr txBox="1"/>
          <p:nvPr/>
        </p:nvSpPr>
        <p:spPr>
          <a:xfrm>
            <a:off x="214282" y="1500174"/>
            <a:ext cx="5447325" cy="646331"/>
          </a:xfrm>
          <a:prstGeom prst="rect">
            <a:avLst/>
          </a:prstGeom>
          <a:noFill/>
        </p:spPr>
        <p:txBody>
          <a:bodyPr wrap="none" rtlCol="0">
            <a:spAutoFit/>
          </a:bodyPr>
          <a:lstStyle/>
          <a:p>
            <a:r>
              <a:rPr lang="en-GB" sz="3600" dirty="0" smtClean="0">
                <a:latin typeface="Vijaya" pitchFamily="34" charset="0"/>
                <a:cs typeface="Vijaya" pitchFamily="34" charset="0"/>
              </a:rPr>
              <a:t>My essay research – Remembrance</a:t>
            </a:r>
            <a:endParaRPr lang="en-GB" sz="3600" dirty="0">
              <a:latin typeface="Vijaya" pitchFamily="34" charset="0"/>
              <a:cs typeface="Vijaya" pitchFamily="34" charset="0"/>
            </a:endParaRPr>
          </a:p>
        </p:txBody>
      </p:sp>
      <p:sp>
        <p:nvSpPr>
          <p:cNvPr id="18" name="Line 7"/>
          <p:cNvSpPr>
            <a:spLocks noChangeShapeType="1"/>
          </p:cNvSpPr>
          <p:nvPr/>
        </p:nvSpPr>
        <p:spPr bwMode="auto">
          <a:xfrm>
            <a:off x="6929454" y="2357430"/>
            <a:ext cx="0" cy="4175125"/>
          </a:xfrm>
          <a:prstGeom prst="line">
            <a:avLst/>
          </a:prstGeom>
          <a:solidFill>
            <a:schemeClr val="accent1">
              <a:lumMod val="40000"/>
              <a:lumOff val="60000"/>
            </a:schemeClr>
          </a:solidFill>
          <a:ln w="9525">
            <a:solidFill>
              <a:schemeClr val="tx1"/>
            </a:solidFill>
            <a:round/>
            <a:headEnd/>
            <a:tailEnd/>
          </a:ln>
        </p:spPr>
        <p:txBody>
          <a:bodyPr/>
          <a:lstStyle/>
          <a:p>
            <a:endParaRPr lang="en-GB"/>
          </a:p>
        </p:txBody>
      </p:sp>
      <p:sp>
        <p:nvSpPr>
          <p:cNvPr id="19" name="Text Box 12"/>
          <p:cNvSpPr txBox="1">
            <a:spLocks noChangeArrowheads="1"/>
          </p:cNvSpPr>
          <p:nvPr/>
        </p:nvSpPr>
        <p:spPr bwMode="auto">
          <a:xfrm>
            <a:off x="4572000" y="2928934"/>
            <a:ext cx="2286016" cy="2862322"/>
          </a:xfrm>
          <a:prstGeom prst="rect">
            <a:avLst/>
          </a:prstGeom>
          <a:solidFill>
            <a:schemeClr val="accent1">
              <a:lumMod val="40000"/>
              <a:lumOff val="60000"/>
            </a:schemeClr>
          </a:solidFill>
          <a:ln w="9525">
            <a:noFill/>
            <a:miter lim="800000"/>
            <a:headEnd/>
            <a:tailEnd/>
          </a:ln>
        </p:spPr>
        <p:txBody>
          <a:bodyPr wrap="square">
            <a:spAutoFit/>
          </a:bodyPr>
          <a:lstStyle/>
          <a:p>
            <a:pPr>
              <a:spcBef>
                <a:spcPct val="50000"/>
              </a:spcBef>
              <a:defRPr/>
            </a:pPr>
            <a:r>
              <a:rPr lang="en-GB" dirty="0" err="1" smtClean="0">
                <a:latin typeface="Vijaya" pitchFamily="34" charset="0"/>
                <a:cs typeface="Vijaya" pitchFamily="34" charset="0"/>
              </a:rPr>
              <a:t>Edin</a:t>
            </a:r>
            <a:r>
              <a:rPr lang="en-GB" dirty="0" smtClean="0">
                <a:latin typeface="Vijaya" pitchFamily="34" charset="0"/>
                <a:cs typeface="Vijaya" pitchFamily="34" charset="0"/>
              </a:rPr>
              <a:t> castle houses the Scottish National War Memorial.</a:t>
            </a:r>
          </a:p>
          <a:p>
            <a:pPr>
              <a:spcBef>
                <a:spcPct val="50000"/>
              </a:spcBef>
              <a:defRPr/>
            </a:pPr>
            <a:r>
              <a:rPr lang="en-GB" dirty="0" smtClean="0">
                <a:latin typeface="Vijaya" pitchFamily="34" charset="0"/>
                <a:cs typeface="Vijaya" pitchFamily="34" charset="0"/>
              </a:rPr>
              <a:t>Rugby players memorial at </a:t>
            </a:r>
            <a:r>
              <a:rPr lang="en-GB" dirty="0" err="1" smtClean="0">
                <a:latin typeface="Vijaya" pitchFamily="34" charset="0"/>
                <a:cs typeface="Vijaya" pitchFamily="34" charset="0"/>
              </a:rPr>
              <a:t>Murrayfield</a:t>
            </a:r>
            <a:r>
              <a:rPr lang="en-GB" dirty="0" smtClean="0">
                <a:latin typeface="Vijaya" pitchFamily="34" charset="0"/>
                <a:cs typeface="Vijaya" pitchFamily="34" charset="0"/>
              </a:rPr>
              <a:t>, footballers at Haymarket – try and visit when game on!</a:t>
            </a:r>
          </a:p>
          <a:p>
            <a:pPr>
              <a:spcBef>
                <a:spcPct val="50000"/>
              </a:spcBef>
              <a:defRPr/>
            </a:pPr>
            <a:r>
              <a:rPr lang="en-GB" dirty="0" err="1" smtClean="0">
                <a:latin typeface="Vijaya" pitchFamily="34" charset="0"/>
                <a:cs typeface="Vijaya" pitchFamily="34" charset="0"/>
              </a:rPr>
              <a:t>Cameronians</a:t>
            </a:r>
            <a:r>
              <a:rPr lang="en-GB" dirty="0" smtClean="0">
                <a:latin typeface="Vijaya" pitchFamily="34" charset="0"/>
                <a:cs typeface="Vijaya" pitchFamily="34" charset="0"/>
              </a:rPr>
              <a:t>’ memorial at </a:t>
            </a:r>
            <a:r>
              <a:rPr lang="en-GB" dirty="0" err="1" smtClean="0">
                <a:latin typeface="Vijaya" pitchFamily="34" charset="0"/>
                <a:cs typeface="Vijaya" pitchFamily="34" charset="0"/>
              </a:rPr>
              <a:t>Kelvingrove</a:t>
            </a:r>
            <a:r>
              <a:rPr lang="en-GB" dirty="0" smtClean="0">
                <a:latin typeface="Vijaya" pitchFamily="34" charset="0"/>
                <a:cs typeface="Vijaya" pitchFamily="34" charset="0"/>
              </a:rPr>
              <a:t> Museum.</a:t>
            </a:r>
          </a:p>
        </p:txBody>
      </p:sp>
      <p:sp>
        <p:nvSpPr>
          <p:cNvPr id="20" name="TextBox 19"/>
          <p:cNvSpPr txBox="1"/>
          <p:nvPr/>
        </p:nvSpPr>
        <p:spPr>
          <a:xfrm rot="3268447">
            <a:off x="6620526" y="4742938"/>
            <a:ext cx="2859411" cy="646331"/>
          </a:xfrm>
          <a:prstGeom prst="rect">
            <a:avLst/>
          </a:prstGeom>
          <a:noFill/>
        </p:spPr>
        <p:txBody>
          <a:bodyPr wrap="square" rtlCol="0">
            <a:spAutoFit/>
          </a:bodyPr>
          <a:lstStyle/>
          <a:p>
            <a:r>
              <a:rPr lang="en-GB" dirty="0" smtClean="0">
                <a:latin typeface="Vijaya" pitchFamily="34" charset="0"/>
                <a:cs typeface="Vijaya" pitchFamily="34" charset="0"/>
              </a:rPr>
              <a:t>www.educationscotland.co.uk</a:t>
            </a:r>
          </a:p>
          <a:p>
            <a:r>
              <a:rPr lang="en-GB" dirty="0" smtClean="0">
                <a:latin typeface="Vijaya" pitchFamily="34" charset="0"/>
                <a:cs typeface="Vijaya" pitchFamily="34" charset="0"/>
              </a:rPr>
              <a:t>Loads on here, tweet this to Derek.</a:t>
            </a:r>
            <a:endParaRPr lang="en-GB" dirty="0">
              <a:latin typeface="Vijaya" pitchFamily="34" charset="0"/>
              <a:cs typeface="Vijaya" pitchFamily="34" charset="0"/>
            </a:endParaRPr>
          </a:p>
        </p:txBody>
      </p:sp>
      <p:grpSp>
        <p:nvGrpSpPr>
          <p:cNvPr id="24" name="Group 23"/>
          <p:cNvGrpSpPr/>
          <p:nvPr/>
        </p:nvGrpSpPr>
        <p:grpSpPr>
          <a:xfrm rot="1139649">
            <a:off x="7360307" y="-246879"/>
            <a:ext cx="1829775" cy="1636716"/>
            <a:chOff x="4500562" y="1071546"/>
            <a:chExt cx="2643206" cy="1714512"/>
          </a:xfrm>
          <a:solidFill>
            <a:srgbClr val="FFC000"/>
          </a:solidFill>
        </p:grpSpPr>
        <p:sp>
          <p:nvSpPr>
            <p:cNvPr id="25" name="5-Point Star 24"/>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7"/>
          <p:cNvSpPr txBox="1">
            <a:spLocks noChangeArrowheads="1"/>
          </p:cNvSpPr>
          <p:nvPr/>
        </p:nvSpPr>
        <p:spPr bwMode="auto">
          <a:xfrm>
            <a:off x="468313" y="1916113"/>
            <a:ext cx="8207375" cy="1384995"/>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For these tasks, having the information to hand is important, so either in the jotter or on a blog would be good choices.</a:t>
            </a:r>
            <a:endParaRPr lang="en-GB" sz="2400" dirty="0">
              <a:latin typeface="+mn-lt"/>
            </a:endParaRPr>
          </a:p>
        </p:txBody>
      </p:sp>
      <p:sp>
        <p:nvSpPr>
          <p:cNvPr id="4"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100" dirty="0" smtClean="0">
                <a:solidFill>
                  <a:schemeClr val="bg1"/>
                </a:solidFill>
                <a:latin typeface="+mj-lt"/>
                <a:ea typeface="+mj-ea"/>
                <a:cs typeface="+mj-cs"/>
              </a:rPr>
              <a:t>KWL and QUADS grids</a:t>
            </a:r>
            <a:endParaRPr lang="en-GB" sz="41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1">
              <a:lumMod val="40000"/>
              <a:lumOff val="60000"/>
            </a:schemeClr>
          </a:solidFill>
          <a:ln w="38100">
            <a:solidFill>
              <a:schemeClr val="accent1">
                <a:lumMod val="40000"/>
                <a:lumOff val="60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Hot seat</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077766"/>
          </a:xfrm>
          <a:prstGeom prst="rect">
            <a:avLst/>
          </a:prstGeom>
          <a:solidFill>
            <a:schemeClr val="accent1">
              <a:lumMod val="40000"/>
              <a:lumOff val="6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Introducing learners to sequencing can help them understand the importance of coherence and cohesion within a piece of text.</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Understanding	     Applying	</a:t>
            </a:r>
            <a:r>
              <a:rPr lang="en-GB" sz="2400" dirty="0" smtClean="0">
                <a:latin typeface="+mn-lt"/>
              </a:rPr>
              <a:t>Analysing</a:t>
            </a:r>
            <a:endParaRPr lang="en-GB" sz="2400" dirty="0">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400" dirty="0" smtClean="0">
                <a:solidFill>
                  <a:schemeClr val="bg1"/>
                </a:solidFill>
                <a:latin typeface="+mj-lt"/>
                <a:ea typeface="+mj-ea"/>
                <a:cs typeface="+mj-cs"/>
              </a:rPr>
              <a:t>Recording Information</a:t>
            </a:r>
            <a:endParaRPr lang="en-GB" sz="4400" dirty="0">
              <a:solidFill>
                <a:schemeClr val="bg1"/>
              </a:solidFill>
              <a:latin typeface="+mj-lt"/>
              <a:ea typeface="+mj-ea"/>
              <a:cs typeface="+mj-cs"/>
            </a:endParaRPr>
          </a:p>
        </p:txBody>
      </p:sp>
      <p:sp>
        <p:nvSpPr>
          <p:cNvPr id="4" name="Content Placeholder 2"/>
          <p:cNvSpPr txBox="1">
            <a:spLocks/>
          </p:cNvSpPr>
          <p:nvPr/>
        </p:nvSpPr>
        <p:spPr>
          <a:xfrm>
            <a:off x="470800" y="1270694"/>
            <a:ext cx="8229600" cy="5429288"/>
          </a:xfrm>
          <a:prstGeom prst="rect">
            <a:avLst/>
          </a:prstGeom>
          <a:solidFill>
            <a:schemeClr val="accent1">
              <a:lumMod val="40000"/>
              <a:lumOff val="60000"/>
            </a:schemeClr>
          </a:solidFill>
        </p:spPr>
        <p:style>
          <a:lnRef idx="1">
            <a:schemeClr val="dk1"/>
          </a:lnRef>
          <a:fillRef idx="2">
            <a:schemeClr val="dk1"/>
          </a:fillRef>
          <a:effectRef idx="1">
            <a:schemeClr val="dk1"/>
          </a:effectRef>
          <a:fontRef idx="minor">
            <a:schemeClr val="dk1"/>
          </a:fontRef>
        </p:style>
        <p:txBody>
          <a:bodyPr vert="horz" lIns="91440" tIns="45720" rIns="91440" bIns="45720" rtlCol="0">
            <a:normAutofit/>
          </a:bodyPr>
          <a:lstStyle/>
          <a:p>
            <a:pPr>
              <a:lnSpc>
                <a:spcPct val="80000"/>
              </a:lnSpc>
              <a:defRPr/>
            </a:pPr>
            <a:endParaRPr lang="en-GB" sz="2800" dirty="0" smtClean="0">
              <a:solidFill>
                <a:srgbClr val="000000"/>
              </a:solidFill>
            </a:endParaRPr>
          </a:p>
          <a:p>
            <a:pPr>
              <a:lnSpc>
                <a:spcPct val="80000"/>
              </a:lnSpc>
              <a:defRPr/>
            </a:pPr>
            <a:r>
              <a:rPr lang="en-GB" sz="2800" b="1" dirty="0" smtClean="0">
                <a:solidFill>
                  <a:srgbClr val="000000"/>
                </a:solidFill>
              </a:rPr>
              <a:t>Twitter</a:t>
            </a:r>
            <a:r>
              <a:rPr lang="en-GB" sz="2800" dirty="0" smtClean="0">
                <a:solidFill>
                  <a:srgbClr val="000000"/>
                </a:solidFill>
              </a:rPr>
              <a:t> – the 140 characters limit presents a challenge for the learners, and a good method of summarising learning.</a:t>
            </a:r>
          </a:p>
          <a:p>
            <a:pPr>
              <a:lnSpc>
                <a:spcPct val="80000"/>
              </a:lnSpc>
              <a:defRPr/>
            </a:pPr>
            <a:endParaRPr lang="en-GB" sz="2800" b="1" dirty="0" smtClean="0">
              <a:solidFill>
                <a:srgbClr val="000000"/>
              </a:solidFill>
            </a:endParaRPr>
          </a:p>
          <a:p>
            <a:pPr>
              <a:lnSpc>
                <a:spcPct val="80000"/>
              </a:lnSpc>
              <a:defRPr/>
            </a:pPr>
            <a:r>
              <a:rPr lang="en-GB" sz="2800" b="1" dirty="0" smtClean="0">
                <a:solidFill>
                  <a:srgbClr val="000000"/>
                </a:solidFill>
              </a:rPr>
              <a:t>Video</a:t>
            </a:r>
            <a:r>
              <a:rPr lang="en-GB" sz="2800" dirty="0" smtClean="0">
                <a:solidFill>
                  <a:srgbClr val="000000"/>
                </a:solidFill>
              </a:rPr>
              <a:t> – learners can film themselves role playing a scene, as news reporters, characters from the period of study, modern historians evaluating the past etc.</a:t>
            </a:r>
          </a:p>
          <a:p>
            <a:pPr>
              <a:lnSpc>
                <a:spcPct val="80000"/>
              </a:lnSpc>
              <a:defRPr/>
            </a:pPr>
            <a:endParaRPr lang="en-GB" sz="2800" dirty="0" smtClean="0">
              <a:solidFill>
                <a:srgbClr val="000000"/>
              </a:solidFill>
            </a:endParaRPr>
          </a:p>
          <a:p>
            <a:pPr>
              <a:lnSpc>
                <a:spcPct val="80000"/>
              </a:lnSpc>
              <a:defRPr/>
            </a:pPr>
            <a:r>
              <a:rPr lang="en-GB" sz="2800" b="1" dirty="0" smtClean="0">
                <a:solidFill>
                  <a:srgbClr val="000000"/>
                </a:solidFill>
              </a:rPr>
              <a:t>Talking heads </a:t>
            </a:r>
            <a:r>
              <a:rPr lang="en-GB" sz="2800" dirty="0" smtClean="0">
                <a:solidFill>
                  <a:srgbClr val="000000"/>
                </a:solidFill>
              </a:rPr>
              <a:t>– learners can record themselves acting as the talking head of a character, answering questions about the period they lived in.</a:t>
            </a:r>
            <a:endParaRPr kumimoji="0" lang="en-GB" sz="2700" b="0" i="0" u="none" strike="noStrike" kern="1200" cap="none" spc="0" normalizeH="0" baseline="0" noProof="0" dirty="0" smtClean="0">
              <a:ln>
                <a:noFill/>
              </a:ln>
              <a:solidFill>
                <a:srgbClr val="000000"/>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charset="0"/>
              <a:buNone/>
              <a:tabLst/>
              <a:defRPr/>
            </a:pPr>
            <a:endParaRPr kumimoji="0" lang="en-GB" sz="2700" b="0" i="0" u="none" strike="noStrike" kern="1200" cap="none" spc="0" normalizeH="0" baseline="0" noProof="0" dirty="0" smtClean="0">
              <a:ln>
                <a:noFill/>
              </a:ln>
              <a:solidFill>
                <a:srgbClr val="00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Hot seat</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4493538"/>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1. One student sits in a chair facing the class, with his/her back to th</a:t>
            </a:r>
            <a:r>
              <a:rPr lang="en-GB" sz="2400" dirty="0" smtClean="0"/>
              <a:t>e </a:t>
            </a:r>
            <a:r>
              <a:rPr lang="en-GB" sz="2400" dirty="0" err="1" smtClean="0"/>
              <a:t>smartboard</a:t>
            </a:r>
            <a:r>
              <a:rPr lang="en-GB" sz="2400" dirty="0" smtClean="0">
                <a:latin typeface="+mn-lt"/>
              </a:rPr>
              <a:t>.</a:t>
            </a:r>
          </a:p>
          <a:p>
            <a:pPr marL="342900" indent="-342900">
              <a:defRPr/>
            </a:pPr>
            <a:r>
              <a:rPr lang="en-GB" sz="2400" dirty="0" smtClean="0"/>
              <a:t>	2. An image is shown on </a:t>
            </a:r>
            <a:r>
              <a:rPr lang="en-GB" sz="2400" dirty="0" err="1" smtClean="0"/>
              <a:t>smartboard</a:t>
            </a:r>
            <a:r>
              <a:rPr lang="en-GB" sz="2400" dirty="0" smtClean="0"/>
              <a:t>, it can be a place, an event, a person, a symbol, a machine - anything that relates to the period of study.</a:t>
            </a:r>
          </a:p>
          <a:p>
            <a:pPr marL="342900" indent="-342900">
              <a:defRPr/>
            </a:pPr>
            <a:r>
              <a:rPr lang="en-GB" sz="2400" dirty="0" smtClean="0"/>
              <a:t>	3. The rest of the class have to help the learner in the hot seat guess what it is. </a:t>
            </a:r>
            <a:endParaRPr lang="en-GB" sz="2400" dirty="0" smtClean="0">
              <a:latin typeface="+mn-lt"/>
            </a:endParaRPr>
          </a:p>
          <a:p>
            <a:pPr marL="342900" indent="-342900">
              <a:defRPr/>
            </a:pPr>
            <a:r>
              <a:rPr lang="en-GB" sz="2400" dirty="0" smtClean="0"/>
              <a:t>	4. The learner can ask questions and the rest of the class answer, but they are not allowed to say the image by name or use rhyming slang etc.</a:t>
            </a:r>
            <a:endParaRPr lang="en-GB" sz="2400" dirty="0">
              <a:latin typeface="+mn-lt"/>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1643042" y="1285860"/>
            <a:ext cx="5429288" cy="40005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Hot seat</a:t>
            </a:r>
            <a:endParaRPr lang="en-GB" sz="4100" dirty="0">
              <a:solidFill>
                <a:schemeClr val="bg1"/>
              </a:solidFill>
              <a:latin typeface="+mj-lt"/>
              <a:ea typeface="+mj-ea"/>
              <a:cs typeface="+mj-cs"/>
            </a:endParaRPr>
          </a:p>
        </p:txBody>
      </p:sp>
      <p:grpSp>
        <p:nvGrpSpPr>
          <p:cNvPr id="14" name="Group 13"/>
          <p:cNvGrpSpPr/>
          <p:nvPr/>
        </p:nvGrpSpPr>
        <p:grpSpPr>
          <a:xfrm>
            <a:off x="41565" y="3714752"/>
            <a:ext cx="1643074" cy="1000132"/>
            <a:chOff x="41565" y="3714752"/>
            <a:chExt cx="1643074" cy="1000132"/>
          </a:xfrm>
        </p:grpSpPr>
        <p:sp>
          <p:nvSpPr>
            <p:cNvPr id="13" name="Rounded Rectangular Callout 12"/>
            <p:cNvSpPr/>
            <p:nvPr/>
          </p:nvSpPr>
          <p:spPr>
            <a:xfrm>
              <a:off x="41565" y="3714752"/>
              <a:ext cx="1571636" cy="1000132"/>
            </a:xfrm>
            <a:prstGeom prst="wedgeRoundRectCallout">
              <a:avLst>
                <a:gd name="adj1" fmla="val -50805"/>
                <a:gd name="adj2" fmla="val 66540"/>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41565" y="3791554"/>
              <a:ext cx="1643074" cy="923330"/>
            </a:xfrm>
            <a:prstGeom prst="rect">
              <a:avLst/>
            </a:prstGeom>
            <a:noFill/>
          </p:spPr>
          <p:txBody>
            <a:bodyPr wrap="square" rtlCol="0">
              <a:spAutoFit/>
            </a:bodyPr>
            <a:lstStyle/>
            <a:p>
              <a:r>
                <a:rPr lang="en-GB" dirty="0" smtClean="0"/>
                <a:t>It is based in Scotland. Edinburgh!</a:t>
              </a:r>
              <a:endParaRPr lang="en-GB" dirty="0"/>
            </a:p>
          </p:txBody>
        </p:sp>
      </p:grpSp>
      <p:sp>
        <p:nvSpPr>
          <p:cNvPr id="11" name="Smiley Face 10"/>
          <p:cNvSpPr/>
          <p:nvPr/>
        </p:nvSpPr>
        <p:spPr>
          <a:xfrm>
            <a:off x="3786182" y="5643578"/>
            <a:ext cx="1285884" cy="1000132"/>
          </a:xfrm>
          <a:prstGeom prst="smileyFac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1" name="Group 20"/>
          <p:cNvGrpSpPr/>
          <p:nvPr/>
        </p:nvGrpSpPr>
        <p:grpSpPr>
          <a:xfrm>
            <a:off x="0" y="5572140"/>
            <a:ext cx="1643074" cy="1000132"/>
            <a:chOff x="-29873" y="3714752"/>
            <a:chExt cx="1643074" cy="1000132"/>
          </a:xfrm>
        </p:grpSpPr>
        <p:sp>
          <p:nvSpPr>
            <p:cNvPr id="22" name="Rounded Rectangular Callout 21"/>
            <p:cNvSpPr/>
            <p:nvPr/>
          </p:nvSpPr>
          <p:spPr>
            <a:xfrm>
              <a:off x="41565" y="3714752"/>
              <a:ext cx="1571636" cy="1000132"/>
            </a:xfrm>
            <a:prstGeom prst="wedgeRoundRectCallout">
              <a:avLst>
                <a:gd name="adj1" fmla="val -50805"/>
                <a:gd name="adj2" fmla="val 66540"/>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p:cNvSpPr txBox="1"/>
            <p:nvPr/>
          </p:nvSpPr>
          <p:spPr>
            <a:xfrm>
              <a:off x="-29873" y="3762092"/>
              <a:ext cx="1643074" cy="923330"/>
            </a:xfrm>
            <a:prstGeom prst="rect">
              <a:avLst/>
            </a:prstGeom>
            <a:noFill/>
          </p:spPr>
          <p:txBody>
            <a:bodyPr wrap="square" rtlCol="0">
              <a:spAutoFit/>
            </a:bodyPr>
            <a:lstStyle/>
            <a:p>
              <a:pPr algn="ctr"/>
              <a:r>
                <a:rPr lang="en-GB" dirty="0" smtClean="0"/>
                <a:t>It was a gift from another country.</a:t>
              </a:r>
              <a:endParaRPr lang="en-GB" dirty="0"/>
            </a:p>
          </p:txBody>
        </p:sp>
      </p:grpSp>
      <p:grpSp>
        <p:nvGrpSpPr>
          <p:cNvPr id="24" name="Group 23"/>
          <p:cNvGrpSpPr/>
          <p:nvPr/>
        </p:nvGrpSpPr>
        <p:grpSpPr>
          <a:xfrm flipH="1">
            <a:off x="7215206" y="5000629"/>
            <a:ext cx="1643074" cy="1337208"/>
            <a:chOff x="-244187" y="3714752"/>
            <a:chExt cx="1643074" cy="1000132"/>
          </a:xfrm>
        </p:grpSpPr>
        <p:sp>
          <p:nvSpPr>
            <p:cNvPr id="25" name="Rounded Rectangular Callout 24"/>
            <p:cNvSpPr/>
            <p:nvPr/>
          </p:nvSpPr>
          <p:spPr>
            <a:xfrm>
              <a:off x="-172749" y="3714752"/>
              <a:ext cx="1571636" cy="1000132"/>
            </a:xfrm>
            <a:prstGeom prst="wedgeRoundRectCallout">
              <a:avLst>
                <a:gd name="adj1" fmla="val -64910"/>
                <a:gd name="adj2" fmla="val 81778"/>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p:cNvSpPr txBox="1"/>
            <p:nvPr/>
          </p:nvSpPr>
          <p:spPr>
            <a:xfrm>
              <a:off x="-244187" y="3786194"/>
              <a:ext cx="1643074" cy="897756"/>
            </a:xfrm>
            <a:prstGeom prst="rect">
              <a:avLst/>
            </a:prstGeom>
            <a:noFill/>
          </p:spPr>
          <p:txBody>
            <a:bodyPr wrap="square" rtlCol="0">
              <a:spAutoFit/>
            </a:bodyPr>
            <a:lstStyle/>
            <a:p>
              <a:pPr algn="ctr"/>
              <a:r>
                <a:rPr lang="en-GB" dirty="0" smtClean="0"/>
                <a:t>It signifies something larger than just the fighting.</a:t>
              </a:r>
              <a:endParaRPr lang="en-GB" dirty="0"/>
            </a:p>
          </p:txBody>
        </p:sp>
      </p:grpSp>
      <p:grpSp>
        <p:nvGrpSpPr>
          <p:cNvPr id="27" name="Group 26"/>
          <p:cNvGrpSpPr/>
          <p:nvPr/>
        </p:nvGrpSpPr>
        <p:grpSpPr>
          <a:xfrm>
            <a:off x="7286644" y="2000241"/>
            <a:ext cx="1643074" cy="2412138"/>
            <a:chOff x="41565" y="3714752"/>
            <a:chExt cx="1643074" cy="1000132"/>
          </a:xfrm>
        </p:grpSpPr>
        <p:sp>
          <p:nvSpPr>
            <p:cNvPr id="28" name="Rounded Rectangular Callout 27"/>
            <p:cNvSpPr/>
            <p:nvPr/>
          </p:nvSpPr>
          <p:spPr>
            <a:xfrm flipH="1">
              <a:off x="113003" y="3714752"/>
              <a:ext cx="1571636" cy="1000132"/>
            </a:xfrm>
            <a:prstGeom prst="wedgeRoundRectCallout">
              <a:avLst>
                <a:gd name="adj1" fmla="val -60502"/>
                <a:gd name="adj2" fmla="val 74852"/>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Box 28"/>
            <p:cNvSpPr txBox="1"/>
            <p:nvPr/>
          </p:nvSpPr>
          <p:spPr>
            <a:xfrm>
              <a:off x="41565" y="3744372"/>
              <a:ext cx="1643074" cy="957088"/>
            </a:xfrm>
            <a:prstGeom prst="rect">
              <a:avLst/>
            </a:prstGeom>
            <a:noFill/>
          </p:spPr>
          <p:txBody>
            <a:bodyPr wrap="square" rtlCol="0">
              <a:spAutoFit/>
            </a:bodyPr>
            <a:lstStyle/>
            <a:p>
              <a:pPr algn="ctr"/>
              <a:r>
                <a:rPr lang="en-GB" dirty="0" smtClean="0"/>
                <a:t>“if it be life that waits, I shall live forever unconquered. If death, I shall die at last, strong in my pride and free.”</a:t>
              </a:r>
              <a:endParaRPr lang="en-GB" dirty="0"/>
            </a:p>
          </p:txBody>
        </p:sp>
      </p:grpSp>
      <p:grpSp>
        <p:nvGrpSpPr>
          <p:cNvPr id="33" name="Group 32"/>
          <p:cNvGrpSpPr/>
          <p:nvPr/>
        </p:nvGrpSpPr>
        <p:grpSpPr>
          <a:xfrm>
            <a:off x="2071670" y="5643578"/>
            <a:ext cx="1643074" cy="1000132"/>
            <a:chOff x="41565" y="3714752"/>
            <a:chExt cx="1643074" cy="1000132"/>
          </a:xfrm>
        </p:grpSpPr>
        <p:sp>
          <p:nvSpPr>
            <p:cNvPr id="34" name="Rounded Rectangular Callout 33"/>
            <p:cNvSpPr/>
            <p:nvPr/>
          </p:nvSpPr>
          <p:spPr>
            <a:xfrm>
              <a:off x="41565" y="3714752"/>
              <a:ext cx="1571636" cy="1000132"/>
            </a:xfrm>
            <a:prstGeom prst="wedgeRoundRectCallout">
              <a:avLst>
                <a:gd name="adj1" fmla="val -50805"/>
                <a:gd name="adj2" fmla="val 66540"/>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TextBox 34"/>
            <p:cNvSpPr txBox="1"/>
            <p:nvPr/>
          </p:nvSpPr>
          <p:spPr>
            <a:xfrm>
              <a:off x="41565" y="3786190"/>
              <a:ext cx="1643074" cy="923330"/>
            </a:xfrm>
            <a:prstGeom prst="rect">
              <a:avLst/>
            </a:prstGeom>
            <a:noFill/>
          </p:spPr>
          <p:txBody>
            <a:bodyPr wrap="square" rtlCol="0">
              <a:spAutoFit/>
            </a:bodyPr>
            <a:lstStyle/>
            <a:p>
              <a:pPr algn="ctr"/>
              <a:r>
                <a:rPr lang="en-GB" dirty="0" smtClean="0"/>
                <a:t>After the war! About eight years.</a:t>
              </a:r>
              <a:endParaRPr lang="en-GB" dirty="0"/>
            </a:p>
          </p:txBody>
        </p:sp>
      </p:grpSp>
      <p:grpSp>
        <p:nvGrpSpPr>
          <p:cNvPr id="39" name="Group 38"/>
          <p:cNvGrpSpPr/>
          <p:nvPr/>
        </p:nvGrpSpPr>
        <p:grpSpPr>
          <a:xfrm rot="1139649">
            <a:off x="7360307" y="-246879"/>
            <a:ext cx="1829775" cy="1636716"/>
            <a:chOff x="4500562" y="1071546"/>
            <a:chExt cx="2643206" cy="1714512"/>
          </a:xfrm>
          <a:solidFill>
            <a:srgbClr val="FFC000"/>
          </a:solidFill>
        </p:grpSpPr>
        <p:sp>
          <p:nvSpPr>
            <p:cNvPr id="40" name="5-Point Star 39"/>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36" name="Frame 35"/>
          <p:cNvSpPr/>
          <p:nvPr/>
        </p:nvSpPr>
        <p:spPr>
          <a:xfrm>
            <a:off x="2357422" y="1571612"/>
            <a:ext cx="3786214" cy="3429024"/>
          </a:xfrm>
          <a:prstGeom prst="fram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38" name="Picture 37" descr="IMG_1648.JPG"/>
          <p:cNvPicPr>
            <a:picLocks noChangeAspect="1"/>
          </p:cNvPicPr>
          <p:nvPr/>
        </p:nvPicPr>
        <p:blipFill>
          <a:blip r:embed="rId3" cstate="print"/>
          <a:stretch>
            <a:fillRect/>
          </a:stretch>
        </p:blipFill>
        <p:spPr>
          <a:xfrm>
            <a:off x="2786050" y="2000240"/>
            <a:ext cx="2928958" cy="2571768"/>
          </a:xfrm>
          <a:prstGeom prst="rect">
            <a:avLst/>
          </a:prstGeom>
        </p:spPr>
      </p:pic>
      <p:grpSp>
        <p:nvGrpSpPr>
          <p:cNvPr id="30" name="Group 29"/>
          <p:cNvGrpSpPr/>
          <p:nvPr/>
        </p:nvGrpSpPr>
        <p:grpSpPr>
          <a:xfrm>
            <a:off x="5072066" y="4929198"/>
            <a:ext cx="1643074" cy="1000132"/>
            <a:chOff x="-244187" y="3714752"/>
            <a:chExt cx="1643074" cy="1000132"/>
          </a:xfrm>
        </p:grpSpPr>
        <p:sp>
          <p:nvSpPr>
            <p:cNvPr id="31" name="Rounded Rectangular Callout 30"/>
            <p:cNvSpPr/>
            <p:nvPr/>
          </p:nvSpPr>
          <p:spPr>
            <a:xfrm>
              <a:off x="-172749" y="3714752"/>
              <a:ext cx="1571636" cy="1000132"/>
            </a:xfrm>
            <a:prstGeom prst="wedgeRoundRectCallout">
              <a:avLst>
                <a:gd name="adj1" fmla="val -64910"/>
                <a:gd name="adj2" fmla="val 81778"/>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p:cNvSpPr txBox="1"/>
            <p:nvPr/>
          </p:nvSpPr>
          <p:spPr>
            <a:xfrm>
              <a:off x="-244187" y="3786190"/>
              <a:ext cx="1643074" cy="923330"/>
            </a:xfrm>
            <a:prstGeom prst="rect">
              <a:avLst/>
            </a:prstGeom>
            <a:noFill/>
          </p:spPr>
          <p:txBody>
            <a:bodyPr wrap="square" rtlCol="0">
              <a:spAutoFit/>
            </a:bodyPr>
            <a:lstStyle/>
            <a:p>
              <a:pPr algn="ctr"/>
              <a:r>
                <a:rPr lang="en-GB" dirty="0" smtClean="0"/>
                <a:t>Did it happen before or after the war?</a:t>
              </a:r>
              <a:endParaRPr lang="en-GB" dirty="0"/>
            </a:p>
          </p:txBody>
        </p:sp>
      </p:gr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Hot seat</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016210"/>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Extension/Alternative ideas</a:t>
            </a:r>
            <a:endParaRPr lang="en-GB" sz="2800" b="1" dirty="0">
              <a:latin typeface="+mn-lt"/>
            </a:endParaRPr>
          </a:p>
          <a:p>
            <a:pPr marL="342900" indent="-342900">
              <a:defRPr/>
            </a:pPr>
            <a:endParaRPr lang="en-GB" b="1" dirty="0">
              <a:latin typeface="+mn-lt"/>
            </a:endParaRPr>
          </a:p>
          <a:p>
            <a:pPr marL="342900" indent="-342900">
              <a:buFont typeface="Arial" pitchFamily="34" charset="0"/>
              <a:buChar char="•"/>
              <a:defRPr/>
            </a:pPr>
            <a:r>
              <a:rPr lang="en-GB" sz="2400" dirty="0" smtClean="0"/>
              <a:t>The class can be split into teams, with each person taking the Hot Seat once.</a:t>
            </a:r>
          </a:p>
          <a:p>
            <a:pPr marL="342900" indent="-342900">
              <a:buFont typeface="Arial" pitchFamily="34" charset="0"/>
              <a:buChar char="•"/>
              <a:defRPr/>
            </a:pPr>
            <a:r>
              <a:rPr lang="en-GB" sz="2400" dirty="0" smtClean="0">
                <a:latin typeface="+mn-lt"/>
              </a:rPr>
              <a:t>Learners can be told to research pictures for the class/other team at home beforehand.</a:t>
            </a:r>
            <a:endParaRPr lang="en-GB" sz="2400" dirty="0"/>
          </a:p>
          <a:p>
            <a:pPr marL="342900" indent="-342900">
              <a:buFont typeface="Arial" pitchFamily="34" charset="0"/>
              <a:buChar char="•"/>
              <a:defRPr/>
            </a:pPr>
            <a:r>
              <a:rPr lang="en-GB" sz="2400" dirty="0" smtClean="0">
                <a:latin typeface="+mn-lt"/>
              </a:rPr>
              <a:t>Instead of pictures on the </a:t>
            </a:r>
            <a:r>
              <a:rPr lang="en-GB" sz="2400" dirty="0" err="1" smtClean="0">
                <a:latin typeface="+mn-lt"/>
              </a:rPr>
              <a:t>smartboard</a:t>
            </a:r>
            <a:r>
              <a:rPr lang="en-GB" sz="2400" dirty="0" smtClean="0">
                <a:latin typeface="+mn-lt"/>
              </a:rPr>
              <a:t> groups of learners can act out a scene, ala charades, for the person in the hot seat.</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7"/>
          <p:cNvSpPr txBox="1">
            <a:spLocks noChangeArrowheads="1"/>
          </p:cNvSpPr>
          <p:nvPr/>
        </p:nvSpPr>
        <p:spPr bwMode="auto">
          <a:xfrm>
            <a:off x="468313" y="1916113"/>
            <a:ext cx="8207375" cy="1754326"/>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Recorded with video provides a good opportunity for reviewing the learning towards the end of terms when something different is needed.</a:t>
            </a:r>
            <a:endParaRPr lang="en-GB" sz="2400" dirty="0">
              <a:latin typeface="+mn-lt"/>
            </a:endParaRPr>
          </a:p>
        </p:txBody>
      </p:sp>
      <p:sp>
        <p:nvSpPr>
          <p:cNvPr id="4"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100" dirty="0" smtClean="0">
                <a:solidFill>
                  <a:schemeClr val="bg1"/>
                </a:solidFill>
                <a:latin typeface="+mj-lt"/>
                <a:ea typeface="+mj-ea"/>
                <a:cs typeface="+mj-cs"/>
              </a:rPr>
              <a:t>Hot seat</a:t>
            </a:r>
            <a:endParaRPr lang="en-GB" sz="41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1">
              <a:lumMod val="40000"/>
              <a:lumOff val="60000"/>
            </a:schemeClr>
          </a:solidFill>
          <a:ln w="38100">
            <a:solidFill>
              <a:schemeClr val="accent1">
                <a:lumMod val="40000"/>
                <a:lumOff val="60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I know the scene</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077766"/>
          </a:xfrm>
          <a:prstGeom prst="rect">
            <a:avLst/>
          </a:prstGeom>
          <a:solidFill>
            <a:schemeClr val="accent1">
              <a:lumMod val="40000"/>
              <a:lumOff val="6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Much like charades, groups of learners have to guess the scene. Before they can shout out the answer, they have </a:t>
            </a:r>
            <a:r>
              <a:rPr lang="en-GB" sz="2400" dirty="0" smtClean="0"/>
              <a:t>to show they understand the scene. </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Understanding	     Applying	</a:t>
            </a:r>
            <a:r>
              <a:rPr lang="en-GB" sz="2400" dirty="0" smtClean="0">
                <a:latin typeface="+mn-lt"/>
              </a:rPr>
              <a:t>Analysing</a:t>
            </a:r>
            <a:endParaRPr lang="en-GB" sz="2400" dirty="0">
              <a:latin typeface="+mn-lt"/>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I know the scene</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4124206"/>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How it works</a:t>
            </a:r>
          </a:p>
          <a:p>
            <a:pPr marL="342900" indent="-342900">
              <a:defRPr/>
            </a:pPr>
            <a:endParaRPr lang="en-GB" b="1" dirty="0" smtClean="0">
              <a:latin typeface="+mn-lt"/>
            </a:endParaRPr>
          </a:p>
          <a:p>
            <a:pPr marL="342900" indent="-342900">
              <a:defRPr/>
            </a:pPr>
            <a:r>
              <a:rPr lang="en-GB" dirty="0" smtClean="0">
                <a:latin typeface="+mn-lt"/>
              </a:rPr>
              <a:t>	</a:t>
            </a:r>
            <a:r>
              <a:rPr lang="en-GB" sz="2400" dirty="0" smtClean="0"/>
              <a:t>1. Half of one team of learners are given a scenario they must act out in front of the other teams</a:t>
            </a:r>
            <a:r>
              <a:rPr lang="en-GB" sz="2400" dirty="0" smtClean="0">
                <a:latin typeface="+mn-lt"/>
              </a:rPr>
              <a:t>.</a:t>
            </a:r>
          </a:p>
          <a:p>
            <a:pPr marL="342900" indent="-342900">
              <a:defRPr/>
            </a:pPr>
            <a:r>
              <a:rPr lang="en-GB" sz="2400" dirty="0" smtClean="0"/>
              <a:t>	2. When the rest of their team think they know the scene, they must show their knowledge of the event being acted out by asking X questions of the teacher, all of which must end in “Yes”.</a:t>
            </a:r>
          </a:p>
          <a:p>
            <a:pPr marL="342900" indent="-342900">
              <a:defRPr/>
            </a:pPr>
            <a:r>
              <a:rPr lang="en-GB" sz="2400" dirty="0" smtClean="0"/>
              <a:t>	3. If they get them all right, or Y/X, their team wins.</a:t>
            </a:r>
          </a:p>
          <a:p>
            <a:pPr marL="342900" indent="-342900">
              <a:defRPr/>
            </a:pPr>
            <a:r>
              <a:rPr lang="en-GB" sz="2400" dirty="0" smtClean="0"/>
              <a:t>	4. If they don’t get enough questions right, the other team get a chance to ask the questions.</a:t>
            </a:r>
            <a:endParaRPr lang="en-GB" sz="2400" dirty="0">
              <a:latin typeface="+mn-lt"/>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I know the scene</a:t>
            </a:r>
            <a:endParaRPr lang="en-GB" sz="4100" dirty="0">
              <a:solidFill>
                <a:schemeClr val="bg1"/>
              </a:solidFill>
              <a:latin typeface="+mj-lt"/>
              <a:ea typeface="+mj-ea"/>
              <a:cs typeface="+mj-cs"/>
            </a:endParaRPr>
          </a:p>
        </p:txBody>
      </p:sp>
      <p:grpSp>
        <p:nvGrpSpPr>
          <p:cNvPr id="12" name="Group 11"/>
          <p:cNvGrpSpPr/>
          <p:nvPr/>
        </p:nvGrpSpPr>
        <p:grpSpPr>
          <a:xfrm>
            <a:off x="27710" y="4357694"/>
            <a:ext cx="1643074" cy="1000132"/>
            <a:chOff x="41565" y="3714752"/>
            <a:chExt cx="1643074" cy="1000132"/>
          </a:xfrm>
        </p:grpSpPr>
        <p:sp>
          <p:nvSpPr>
            <p:cNvPr id="13" name="Rounded Rectangular Callout 12"/>
            <p:cNvSpPr/>
            <p:nvPr/>
          </p:nvSpPr>
          <p:spPr>
            <a:xfrm>
              <a:off x="41565" y="3714752"/>
              <a:ext cx="1571636" cy="1000132"/>
            </a:xfrm>
            <a:prstGeom prst="wedgeRoundRectCallout">
              <a:avLst>
                <a:gd name="adj1" fmla="val -50805"/>
                <a:gd name="adj2" fmla="val 66540"/>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41565" y="3786190"/>
              <a:ext cx="1643074" cy="923330"/>
            </a:xfrm>
            <a:prstGeom prst="rect">
              <a:avLst/>
            </a:prstGeom>
            <a:noFill/>
          </p:spPr>
          <p:txBody>
            <a:bodyPr wrap="square" rtlCol="0">
              <a:spAutoFit/>
            </a:bodyPr>
            <a:lstStyle/>
            <a:p>
              <a:r>
                <a:rPr lang="en-GB" dirty="0" smtClean="0"/>
                <a:t>&lt;Students&gt;</a:t>
              </a:r>
              <a:br>
                <a:rPr lang="en-GB" dirty="0" smtClean="0"/>
              </a:br>
              <a:r>
                <a:rPr lang="en-GB" dirty="0" smtClean="0"/>
                <a:t>Did it happen in France?</a:t>
              </a:r>
              <a:endParaRPr lang="en-GB" dirty="0"/>
            </a:p>
          </p:txBody>
        </p:sp>
      </p:grpSp>
      <p:grpSp>
        <p:nvGrpSpPr>
          <p:cNvPr id="21" name="Group 20"/>
          <p:cNvGrpSpPr/>
          <p:nvPr/>
        </p:nvGrpSpPr>
        <p:grpSpPr>
          <a:xfrm>
            <a:off x="3857620" y="5282334"/>
            <a:ext cx="1571636" cy="1143008"/>
            <a:chOff x="327317" y="3786190"/>
            <a:chExt cx="1571636" cy="1000132"/>
          </a:xfrm>
          <a:solidFill>
            <a:schemeClr val="accent2">
              <a:lumMod val="60000"/>
              <a:lumOff val="40000"/>
            </a:schemeClr>
          </a:solidFill>
        </p:grpSpPr>
        <p:sp>
          <p:nvSpPr>
            <p:cNvPr id="22" name="Rounded Rectangular Callout 21"/>
            <p:cNvSpPr/>
            <p:nvPr/>
          </p:nvSpPr>
          <p:spPr>
            <a:xfrm>
              <a:off x="327317" y="3786190"/>
              <a:ext cx="1571636" cy="1000132"/>
            </a:xfrm>
            <a:prstGeom prst="wedgeRoundRectCallout">
              <a:avLst>
                <a:gd name="adj1" fmla="val 40875"/>
                <a:gd name="adj2" fmla="val 85934"/>
                <a:gd name="adj3" fmla="val 16667"/>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p:cNvSpPr txBox="1"/>
            <p:nvPr/>
          </p:nvSpPr>
          <p:spPr>
            <a:xfrm>
              <a:off x="398755" y="3832498"/>
              <a:ext cx="1428760" cy="923330"/>
            </a:xfrm>
            <a:prstGeom prst="rect">
              <a:avLst/>
            </a:prstGeom>
            <a:grpFill/>
          </p:spPr>
          <p:txBody>
            <a:bodyPr wrap="square" rtlCol="0">
              <a:spAutoFit/>
            </a:bodyPr>
            <a:lstStyle/>
            <a:p>
              <a:r>
                <a:rPr lang="en-GB" dirty="0" smtClean="0"/>
                <a:t>I need a more exact date!</a:t>
              </a:r>
              <a:endParaRPr lang="en-GB" dirty="0"/>
            </a:p>
          </p:txBody>
        </p:sp>
      </p:grpSp>
      <p:grpSp>
        <p:nvGrpSpPr>
          <p:cNvPr id="24" name="Group 23"/>
          <p:cNvGrpSpPr/>
          <p:nvPr/>
        </p:nvGrpSpPr>
        <p:grpSpPr>
          <a:xfrm>
            <a:off x="142844" y="5643578"/>
            <a:ext cx="1571636" cy="1000132"/>
            <a:chOff x="41565" y="3714752"/>
            <a:chExt cx="1571636" cy="1000132"/>
          </a:xfrm>
          <a:solidFill>
            <a:schemeClr val="accent2">
              <a:lumMod val="60000"/>
              <a:lumOff val="40000"/>
            </a:schemeClr>
          </a:solidFill>
        </p:grpSpPr>
        <p:sp>
          <p:nvSpPr>
            <p:cNvPr id="25" name="Rounded Rectangular Callout 24"/>
            <p:cNvSpPr/>
            <p:nvPr/>
          </p:nvSpPr>
          <p:spPr>
            <a:xfrm>
              <a:off x="41565" y="3714752"/>
              <a:ext cx="1571636" cy="1000132"/>
            </a:xfrm>
            <a:prstGeom prst="wedgeRoundRectCallout">
              <a:avLst>
                <a:gd name="adj1" fmla="val -53450"/>
                <a:gd name="adj2" fmla="val 69311"/>
                <a:gd name="adj3" fmla="val 16667"/>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p:cNvSpPr txBox="1"/>
            <p:nvPr/>
          </p:nvSpPr>
          <p:spPr>
            <a:xfrm>
              <a:off x="113003" y="3857628"/>
              <a:ext cx="1285884" cy="646331"/>
            </a:xfrm>
            <a:prstGeom prst="rect">
              <a:avLst/>
            </a:prstGeom>
            <a:grpFill/>
          </p:spPr>
          <p:txBody>
            <a:bodyPr wrap="square" rtlCol="0">
              <a:spAutoFit/>
            </a:bodyPr>
            <a:lstStyle/>
            <a:p>
              <a:r>
                <a:rPr lang="en-GB" dirty="0" smtClean="0"/>
                <a:t>&lt;Teacher&gt;</a:t>
              </a:r>
              <a:br>
                <a:rPr lang="en-GB" dirty="0" smtClean="0"/>
              </a:br>
              <a:r>
                <a:rPr lang="en-GB" dirty="0" smtClean="0"/>
                <a:t>Yes!</a:t>
              </a:r>
              <a:endParaRPr lang="en-GB" dirty="0"/>
            </a:p>
          </p:txBody>
        </p:sp>
      </p:grpSp>
      <p:grpSp>
        <p:nvGrpSpPr>
          <p:cNvPr id="27" name="Group 26"/>
          <p:cNvGrpSpPr/>
          <p:nvPr/>
        </p:nvGrpSpPr>
        <p:grpSpPr>
          <a:xfrm>
            <a:off x="2071670" y="5572140"/>
            <a:ext cx="1643074" cy="1000132"/>
            <a:chOff x="41565" y="3714752"/>
            <a:chExt cx="1643074" cy="1000132"/>
          </a:xfrm>
        </p:grpSpPr>
        <p:sp>
          <p:nvSpPr>
            <p:cNvPr id="28" name="Rounded Rectangular Callout 27"/>
            <p:cNvSpPr/>
            <p:nvPr/>
          </p:nvSpPr>
          <p:spPr>
            <a:xfrm>
              <a:off x="41565" y="3714752"/>
              <a:ext cx="1571636" cy="1000132"/>
            </a:xfrm>
            <a:prstGeom prst="wedgeRoundRectCallout">
              <a:avLst>
                <a:gd name="adj1" fmla="val 5613"/>
                <a:gd name="adj2" fmla="val 80393"/>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Box 28"/>
            <p:cNvSpPr txBox="1"/>
            <p:nvPr/>
          </p:nvSpPr>
          <p:spPr>
            <a:xfrm>
              <a:off x="41565" y="3857628"/>
              <a:ext cx="1643074" cy="646331"/>
            </a:xfrm>
            <a:prstGeom prst="rect">
              <a:avLst/>
            </a:prstGeom>
            <a:noFill/>
          </p:spPr>
          <p:txBody>
            <a:bodyPr wrap="square" rtlCol="0">
              <a:spAutoFit/>
            </a:bodyPr>
            <a:lstStyle/>
            <a:p>
              <a:r>
                <a:rPr lang="en-GB" dirty="0" smtClean="0"/>
                <a:t>Was it around 1916?</a:t>
              </a:r>
              <a:endParaRPr lang="en-GB" dirty="0"/>
            </a:p>
          </p:txBody>
        </p:sp>
      </p:grpSp>
      <p:grpSp>
        <p:nvGrpSpPr>
          <p:cNvPr id="33" name="Group 32"/>
          <p:cNvGrpSpPr/>
          <p:nvPr/>
        </p:nvGrpSpPr>
        <p:grpSpPr>
          <a:xfrm>
            <a:off x="7286644" y="4572007"/>
            <a:ext cx="1571636" cy="1071571"/>
            <a:chOff x="41565" y="3714752"/>
            <a:chExt cx="1571636" cy="1000132"/>
          </a:xfrm>
          <a:solidFill>
            <a:schemeClr val="accent2">
              <a:lumMod val="60000"/>
              <a:lumOff val="40000"/>
            </a:schemeClr>
          </a:solidFill>
        </p:grpSpPr>
        <p:sp>
          <p:nvSpPr>
            <p:cNvPr id="34" name="Rounded Rectangular Callout 33"/>
            <p:cNvSpPr/>
            <p:nvPr/>
          </p:nvSpPr>
          <p:spPr>
            <a:xfrm>
              <a:off x="41565" y="3714752"/>
              <a:ext cx="1571636" cy="1000132"/>
            </a:xfrm>
            <a:prstGeom prst="wedgeRoundRectCallout">
              <a:avLst>
                <a:gd name="adj1" fmla="val 67321"/>
                <a:gd name="adj2" fmla="val 36064"/>
                <a:gd name="adj3" fmla="val 16667"/>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TextBox 34"/>
            <p:cNvSpPr txBox="1"/>
            <p:nvPr/>
          </p:nvSpPr>
          <p:spPr>
            <a:xfrm>
              <a:off x="184441" y="3914779"/>
              <a:ext cx="1285884" cy="344710"/>
            </a:xfrm>
            <a:prstGeom prst="rect">
              <a:avLst/>
            </a:prstGeom>
            <a:grpFill/>
          </p:spPr>
          <p:txBody>
            <a:bodyPr wrap="square" rtlCol="0">
              <a:spAutoFit/>
            </a:bodyPr>
            <a:lstStyle/>
            <a:p>
              <a:r>
                <a:rPr lang="en-GB" dirty="0" smtClean="0"/>
                <a:t>Yes!</a:t>
              </a:r>
              <a:endParaRPr lang="en-GB" dirty="0"/>
            </a:p>
          </p:txBody>
        </p:sp>
      </p:grpSp>
      <p:sp>
        <p:nvSpPr>
          <p:cNvPr id="43" name="Rounded Rectangular Callout 42"/>
          <p:cNvSpPr/>
          <p:nvPr/>
        </p:nvSpPr>
        <p:spPr>
          <a:xfrm>
            <a:off x="5643570" y="4786322"/>
            <a:ext cx="1571636" cy="1571636"/>
          </a:xfrm>
          <a:prstGeom prst="wedgeRoundRectCallout">
            <a:avLst>
              <a:gd name="adj1" fmla="val 60269"/>
              <a:gd name="adj2" fmla="val 101172"/>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TextBox 43"/>
          <p:cNvSpPr txBox="1"/>
          <p:nvPr/>
        </p:nvSpPr>
        <p:spPr>
          <a:xfrm>
            <a:off x="5643570" y="4857760"/>
            <a:ext cx="1643074" cy="1477328"/>
          </a:xfrm>
          <a:prstGeom prst="rect">
            <a:avLst/>
          </a:prstGeom>
          <a:noFill/>
        </p:spPr>
        <p:txBody>
          <a:bodyPr wrap="square" rtlCol="0">
            <a:spAutoFit/>
          </a:bodyPr>
          <a:lstStyle/>
          <a:p>
            <a:r>
              <a:rPr lang="en-GB" dirty="0" smtClean="0"/>
              <a:t>Did it happen between July 1</a:t>
            </a:r>
            <a:r>
              <a:rPr lang="en-GB" baseline="30000" dirty="0" smtClean="0"/>
              <a:t>st</a:t>
            </a:r>
            <a:r>
              <a:rPr lang="en-GB" dirty="0" smtClean="0"/>
              <a:t> and November 16</a:t>
            </a:r>
            <a:r>
              <a:rPr lang="en-GB" baseline="30000" dirty="0" smtClean="0"/>
              <a:t>th</a:t>
            </a:r>
            <a:r>
              <a:rPr lang="en-GB" dirty="0" smtClean="0"/>
              <a:t>, 1916? </a:t>
            </a:r>
            <a:endParaRPr lang="en-GB" dirty="0"/>
          </a:p>
        </p:txBody>
      </p:sp>
      <p:sp>
        <p:nvSpPr>
          <p:cNvPr id="54" name="Cloud 53"/>
          <p:cNvSpPr/>
          <p:nvPr/>
        </p:nvSpPr>
        <p:spPr>
          <a:xfrm>
            <a:off x="1214414" y="1500174"/>
            <a:ext cx="6572296" cy="314327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Half of team A acting out a trench warfare battle, shooting over their desks, dying, cowering from mortaring etc.</a:t>
            </a:r>
            <a:endParaRPr lang="en-GB" dirty="0"/>
          </a:p>
        </p:txBody>
      </p:sp>
      <p:grpSp>
        <p:nvGrpSpPr>
          <p:cNvPr id="55" name="Group 54"/>
          <p:cNvGrpSpPr/>
          <p:nvPr/>
        </p:nvGrpSpPr>
        <p:grpSpPr>
          <a:xfrm rot="1139649">
            <a:off x="7360307" y="-246879"/>
            <a:ext cx="1829775" cy="1636716"/>
            <a:chOff x="4500562" y="1071546"/>
            <a:chExt cx="2643206" cy="1714512"/>
          </a:xfrm>
          <a:solidFill>
            <a:srgbClr val="FFC000"/>
          </a:solidFill>
        </p:grpSpPr>
        <p:sp>
          <p:nvSpPr>
            <p:cNvPr id="56" name="5-Point Star 55"/>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I know the scene</a:t>
            </a:r>
            <a:endParaRPr lang="en-GB" sz="4100" dirty="0">
              <a:solidFill>
                <a:schemeClr val="bg1"/>
              </a:solidFill>
              <a:latin typeface="+mj-lt"/>
              <a:ea typeface="+mj-ea"/>
              <a:cs typeface="+mj-cs"/>
            </a:endParaRPr>
          </a:p>
        </p:txBody>
      </p:sp>
      <p:grpSp>
        <p:nvGrpSpPr>
          <p:cNvPr id="6" name="Group 14"/>
          <p:cNvGrpSpPr/>
          <p:nvPr/>
        </p:nvGrpSpPr>
        <p:grpSpPr>
          <a:xfrm>
            <a:off x="0" y="2571745"/>
            <a:ext cx="1643074" cy="2526138"/>
            <a:chOff x="-4294" y="3714752"/>
            <a:chExt cx="1643074" cy="1000132"/>
          </a:xfrm>
        </p:grpSpPr>
        <p:sp>
          <p:nvSpPr>
            <p:cNvPr id="16" name="Rounded Rectangular Callout 15"/>
            <p:cNvSpPr/>
            <p:nvPr/>
          </p:nvSpPr>
          <p:spPr>
            <a:xfrm>
              <a:off x="41565" y="3714752"/>
              <a:ext cx="1571636" cy="1000132"/>
            </a:xfrm>
            <a:prstGeom prst="wedgeRoundRectCallout">
              <a:avLst>
                <a:gd name="adj1" fmla="val -50805"/>
                <a:gd name="adj2" fmla="val 66540"/>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4294" y="3771318"/>
              <a:ext cx="1643074" cy="804229"/>
            </a:xfrm>
            <a:prstGeom prst="rect">
              <a:avLst/>
            </a:prstGeom>
            <a:noFill/>
          </p:spPr>
          <p:txBody>
            <a:bodyPr wrap="square" rtlCol="0">
              <a:spAutoFit/>
            </a:bodyPr>
            <a:lstStyle/>
            <a:p>
              <a:r>
                <a:rPr lang="en-GB" dirty="0" smtClean="0"/>
                <a:t>Could it be argued that it epitomised the “lions led by donkeys” view Clark propagated?</a:t>
              </a:r>
              <a:endParaRPr lang="en-GB" dirty="0"/>
            </a:p>
          </p:txBody>
        </p:sp>
      </p:grpSp>
      <p:grpSp>
        <p:nvGrpSpPr>
          <p:cNvPr id="18" name="Group 32"/>
          <p:cNvGrpSpPr/>
          <p:nvPr/>
        </p:nvGrpSpPr>
        <p:grpSpPr>
          <a:xfrm>
            <a:off x="2071670" y="4286256"/>
            <a:ext cx="1643074" cy="2143140"/>
            <a:chOff x="41565" y="3714752"/>
            <a:chExt cx="1643074" cy="1343205"/>
          </a:xfrm>
        </p:grpSpPr>
        <p:sp>
          <p:nvSpPr>
            <p:cNvPr id="34" name="Rounded Rectangular Callout 33"/>
            <p:cNvSpPr/>
            <p:nvPr/>
          </p:nvSpPr>
          <p:spPr>
            <a:xfrm>
              <a:off x="41565" y="3714752"/>
              <a:ext cx="1571636" cy="1000132"/>
            </a:xfrm>
            <a:prstGeom prst="wedgeRoundRectCallout">
              <a:avLst>
                <a:gd name="adj1" fmla="val -15543"/>
                <a:gd name="adj2" fmla="val 108126"/>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TextBox 34"/>
            <p:cNvSpPr txBox="1"/>
            <p:nvPr/>
          </p:nvSpPr>
          <p:spPr>
            <a:xfrm>
              <a:off x="41565" y="3857628"/>
              <a:ext cx="1643074" cy="1200329"/>
            </a:xfrm>
            <a:prstGeom prst="rect">
              <a:avLst/>
            </a:prstGeom>
            <a:noFill/>
          </p:spPr>
          <p:txBody>
            <a:bodyPr wrap="square" rtlCol="0">
              <a:spAutoFit/>
            </a:bodyPr>
            <a:lstStyle/>
            <a:p>
              <a:r>
                <a:rPr lang="en-GB" dirty="0" smtClean="0"/>
                <a:t>Did it receive a negative reaction back home?</a:t>
              </a:r>
              <a:endParaRPr lang="en-GB" dirty="0"/>
            </a:p>
          </p:txBody>
        </p:sp>
      </p:grpSp>
      <p:grpSp>
        <p:nvGrpSpPr>
          <p:cNvPr id="19" name="Group 36"/>
          <p:cNvGrpSpPr/>
          <p:nvPr/>
        </p:nvGrpSpPr>
        <p:grpSpPr>
          <a:xfrm>
            <a:off x="6500826" y="3214686"/>
            <a:ext cx="2071702" cy="1714512"/>
            <a:chOff x="41565" y="3114672"/>
            <a:chExt cx="2507850" cy="1600211"/>
          </a:xfrm>
        </p:grpSpPr>
        <p:sp>
          <p:nvSpPr>
            <p:cNvPr id="38" name="Rounded Rectangular Callout 37"/>
            <p:cNvSpPr/>
            <p:nvPr/>
          </p:nvSpPr>
          <p:spPr>
            <a:xfrm>
              <a:off x="41565" y="3114672"/>
              <a:ext cx="2507850" cy="1600211"/>
            </a:xfrm>
            <a:prstGeom prst="wedgeRoundRectCallout">
              <a:avLst>
                <a:gd name="adj1" fmla="val 18888"/>
                <a:gd name="adj2" fmla="val 160439"/>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TextBox 38"/>
            <p:cNvSpPr txBox="1"/>
            <p:nvPr/>
          </p:nvSpPr>
          <p:spPr>
            <a:xfrm>
              <a:off x="41565" y="3248023"/>
              <a:ext cx="2421372" cy="1292662"/>
            </a:xfrm>
            <a:prstGeom prst="rect">
              <a:avLst/>
            </a:prstGeom>
            <a:noFill/>
          </p:spPr>
          <p:txBody>
            <a:bodyPr wrap="square" rtlCol="0">
              <a:spAutoFit/>
            </a:bodyPr>
            <a:lstStyle/>
            <a:p>
              <a:r>
                <a:rPr lang="en-GB" sz="2800" dirty="0" smtClean="0"/>
                <a:t>It was the Battle of the Somme!</a:t>
              </a:r>
              <a:endParaRPr lang="en-GB" sz="2800" dirty="0"/>
            </a:p>
          </p:txBody>
        </p:sp>
      </p:grpSp>
      <p:grpSp>
        <p:nvGrpSpPr>
          <p:cNvPr id="20" name="Group 39"/>
          <p:cNvGrpSpPr/>
          <p:nvPr/>
        </p:nvGrpSpPr>
        <p:grpSpPr>
          <a:xfrm>
            <a:off x="4000496" y="3286125"/>
            <a:ext cx="2357454" cy="1552276"/>
            <a:chOff x="277527" y="3832218"/>
            <a:chExt cx="1643074" cy="1000132"/>
          </a:xfrm>
        </p:grpSpPr>
        <p:sp>
          <p:nvSpPr>
            <p:cNvPr id="41" name="Rounded Rectangular Callout 40"/>
            <p:cNvSpPr/>
            <p:nvPr/>
          </p:nvSpPr>
          <p:spPr>
            <a:xfrm>
              <a:off x="277527" y="3832218"/>
              <a:ext cx="1571636" cy="1000132"/>
            </a:xfrm>
            <a:prstGeom prst="wedgeRoundRectCallout">
              <a:avLst>
                <a:gd name="adj1" fmla="val 24126"/>
                <a:gd name="adj2" fmla="val 178747"/>
                <a:gd name="adj3" fmla="val 16667"/>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TextBox 41"/>
            <p:cNvSpPr txBox="1"/>
            <p:nvPr/>
          </p:nvSpPr>
          <p:spPr>
            <a:xfrm>
              <a:off x="277527" y="3878246"/>
              <a:ext cx="1643074" cy="594902"/>
            </a:xfrm>
            <a:prstGeom prst="rect">
              <a:avLst/>
            </a:prstGeom>
            <a:noFill/>
          </p:spPr>
          <p:txBody>
            <a:bodyPr wrap="square" rtlCol="0">
              <a:spAutoFit/>
            </a:bodyPr>
            <a:lstStyle/>
            <a:p>
              <a:r>
                <a:rPr lang="en-GB" dirty="0" smtClean="0"/>
                <a:t>Yes! Well done team A, all of them right! Now what was the scene?</a:t>
              </a:r>
              <a:endParaRPr lang="en-GB" dirty="0"/>
            </a:p>
          </p:txBody>
        </p:sp>
      </p:grpSp>
      <p:grpSp>
        <p:nvGrpSpPr>
          <p:cNvPr id="33" name="Group 32"/>
          <p:cNvGrpSpPr/>
          <p:nvPr/>
        </p:nvGrpSpPr>
        <p:grpSpPr>
          <a:xfrm>
            <a:off x="142844" y="5643578"/>
            <a:ext cx="1571636" cy="1000132"/>
            <a:chOff x="41565" y="3714752"/>
            <a:chExt cx="1571636" cy="1000132"/>
          </a:xfrm>
          <a:solidFill>
            <a:schemeClr val="accent2">
              <a:lumMod val="60000"/>
              <a:lumOff val="40000"/>
            </a:schemeClr>
          </a:solidFill>
        </p:grpSpPr>
        <p:sp>
          <p:nvSpPr>
            <p:cNvPr id="36" name="Rounded Rectangular Callout 35"/>
            <p:cNvSpPr/>
            <p:nvPr/>
          </p:nvSpPr>
          <p:spPr>
            <a:xfrm>
              <a:off x="41565" y="3714752"/>
              <a:ext cx="1571636" cy="1000132"/>
            </a:xfrm>
            <a:prstGeom prst="wedgeRoundRectCallout">
              <a:avLst>
                <a:gd name="adj1" fmla="val -53450"/>
                <a:gd name="adj2" fmla="val 69311"/>
                <a:gd name="adj3" fmla="val 16667"/>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p:cNvSpPr txBox="1"/>
            <p:nvPr/>
          </p:nvSpPr>
          <p:spPr>
            <a:xfrm>
              <a:off x="113003" y="3857628"/>
              <a:ext cx="1285884" cy="646331"/>
            </a:xfrm>
            <a:prstGeom prst="rect">
              <a:avLst/>
            </a:prstGeom>
            <a:grpFill/>
          </p:spPr>
          <p:txBody>
            <a:bodyPr wrap="square" rtlCol="0">
              <a:spAutoFit/>
            </a:bodyPr>
            <a:lstStyle/>
            <a:p>
              <a:r>
                <a:rPr lang="en-GB" dirty="0" smtClean="0"/>
                <a:t>Yes! Excellent.</a:t>
              </a:r>
              <a:endParaRPr lang="en-GB" dirty="0"/>
            </a:p>
          </p:txBody>
        </p:sp>
      </p:grpSp>
      <p:grpSp>
        <p:nvGrpSpPr>
          <p:cNvPr id="24" name="Group 23"/>
          <p:cNvGrpSpPr/>
          <p:nvPr/>
        </p:nvGrpSpPr>
        <p:grpSpPr>
          <a:xfrm rot="1139649">
            <a:off x="7360307" y="-246879"/>
            <a:ext cx="1829775" cy="1636716"/>
            <a:chOff x="4500562" y="1071546"/>
            <a:chExt cx="2643206" cy="1714512"/>
          </a:xfrm>
          <a:solidFill>
            <a:srgbClr val="FFC000"/>
          </a:solidFill>
        </p:grpSpPr>
        <p:sp>
          <p:nvSpPr>
            <p:cNvPr id="25" name="5-Point Star 24"/>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I know the scene</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2646878"/>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Extension/Alternative ideas</a:t>
            </a:r>
          </a:p>
          <a:p>
            <a:pPr marL="342900" indent="-342900">
              <a:defRPr/>
            </a:pPr>
            <a:endParaRPr lang="en-GB" b="1" dirty="0" smtClean="0">
              <a:latin typeface="+mn-lt"/>
            </a:endParaRPr>
          </a:p>
          <a:p>
            <a:pPr marL="342900" indent="-342900">
              <a:buFont typeface="Arial" pitchFamily="34" charset="0"/>
              <a:buChar char="•"/>
              <a:defRPr/>
            </a:pPr>
            <a:r>
              <a:rPr lang="en-GB" sz="2400" dirty="0" smtClean="0"/>
              <a:t>The teacher can ask for more detailed, higher order questions from the learners.</a:t>
            </a:r>
          </a:p>
          <a:p>
            <a:pPr marL="342900" indent="-342900">
              <a:buFont typeface="Arial" pitchFamily="34" charset="0"/>
              <a:buChar char="•"/>
              <a:defRPr/>
            </a:pPr>
            <a:r>
              <a:rPr lang="en-GB" sz="2400" dirty="0" smtClean="0">
                <a:latin typeface="+mn-lt"/>
              </a:rPr>
              <a:t>The learners can guess the scene first, and if correct the teacher can ask them further higher order questions for more points/general revision.</a:t>
            </a:r>
            <a:endParaRPr lang="en-GB" sz="2400" dirty="0">
              <a:latin typeface="+mn-lt"/>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7"/>
          <p:cNvSpPr txBox="1">
            <a:spLocks noChangeArrowheads="1"/>
          </p:cNvSpPr>
          <p:nvPr/>
        </p:nvSpPr>
        <p:spPr bwMode="auto">
          <a:xfrm>
            <a:off x="468313" y="1916113"/>
            <a:ext cx="8207375" cy="1754326"/>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Recorded with video provides a good opportunity for reviewing the learning towards the end of terms when something different is needed.</a:t>
            </a:r>
            <a:endParaRPr lang="en-GB" sz="2400" dirty="0">
              <a:latin typeface="+mn-lt"/>
            </a:endParaRPr>
          </a:p>
        </p:txBody>
      </p:sp>
      <p:sp>
        <p:nvSpPr>
          <p:cNvPr id="4"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100" dirty="0" smtClean="0">
                <a:solidFill>
                  <a:schemeClr val="bg1"/>
                </a:solidFill>
                <a:latin typeface="+mj-lt"/>
                <a:ea typeface="+mj-ea"/>
                <a:cs typeface="+mj-cs"/>
              </a:rPr>
              <a:t>I know the scene</a:t>
            </a:r>
            <a:endParaRPr lang="en-GB" sz="41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0"/>
            <a:ext cx="9144000" cy="1143000"/>
          </a:xfrm>
          <a:prstGeom prst="rect">
            <a:avLst/>
          </a:prstGeom>
          <a:solidFill>
            <a:schemeClr val="tx2"/>
          </a:solidFill>
          <a:ln>
            <a:noFill/>
          </a:ln>
        </p:spPr>
        <p:txBody>
          <a:bodyPr anchor="ctr">
            <a:normAutofit/>
          </a:bodyPr>
          <a:lstStyle/>
          <a:p>
            <a:pPr algn="ctr" fontAlgn="auto">
              <a:spcAft>
                <a:spcPts val="0"/>
              </a:spcAft>
              <a:defRPr/>
            </a:pPr>
            <a:r>
              <a:rPr lang="en-GB" sz="4400" dirty="0" smtClean="0">
                <a:solidFill>
                  <a:schemeClr val="bg1"/>
                </a:solidFill>
                <a:latin typeface="+mj-lt"/>
                <a:ea typeface="+mj-ea"/>
                <a:cs typeface="+mj-cs"/>
              </a:rPr>
              <a:t>Recording Information</a:t>
            </a:r>
            <a:endParaRPr lang="en-GB" sz="4400" dirty="0">
              <a:solidFill>
                <a:schemeClr val="bg1"/>
              </a:solidFill>
              <a:latin typeface="+mj-lt"/>
              <a:ea typeface="+mj-ea"/>
              <a:cs typeface="+mj-cs"/>
            </a:endParaRPr>
          </a:p>
        </p:txBody>
      </p:sp>
      <p:sp>
        <p:nvSpPr>
          <p:cNvPr id="4" name="Content Placeholder 2"/>
          <p:cNvSpPr txBox="1">
            <a:spLocks/>
          </p:cNvSpPr>
          <p:nvPr/>
        </p:nvSpPr>
        <p:spPr>
          <a:xfrm>
            <a:off x="470800" y="1270694"/>
            <a:ext cx="8229600" cy="5429288"/>
          </a:xfrm>
          <a:prstGeom prst="rect">
            <a:avLst/>
          </a:prstGeom>
          <a:solidFill>
            <a:schemeClr val="accent1">
              <a:lumMod val="40000"/>
              <a:lumOff val="60000"/>
            </a:schemeClr>
          </a:solidFill>
        </p:spPr>
        <p:style>
          <a:lnRef idx="1">
            <a:schemeClr val="dk1"/>
          </a:lnRef>
          <a:fillRef idx="2">
            <a:schemeClr val="dk1"/>
          </a:fillRef>
          <a:effectRef idx="1">
            <a:schemeClr val="dk1"/>
          </a:effectRef>
          <a:fontRef idx="minor">
            <a:schemeClr val="dk1"/>
          </a:fontRef>
        </p:style>
        <p:txBody>
          <a:bodyPr vert="horz" lIns="91440" tIns="45720" rIns="91440" bIns="45720" rtlCol="0">
            <a:normAutofit fontScale="92500" lnSpcReduction="10000"/>
          </a:bodyPr>
          <a:lstStyle/>
          <a:p>
            <a:pPr>
              <a:lnSpc>
                <a:spcPct val="80000"/>
              </a:lnSpc>
              <a:defRPr/>
            </a:pPr>
            <a:endParaRPr lang="en-GB" sz="2800" dirty="0" smtClean="0">
              <a:solidFill>
                <a:srgbClr val="000000"/>
              </a:solidFill>
            </a:endParaRPr>
          </a:p>
          <a:p>
            <a:pPr>
              <a:lnSpc>
                <a:spcPct val="80000"/>
              </a:lnSpc>
              <a:defRPr/>
            </a:pPr>
            <a:endParaRPr lang="en-GB" sz="2700" dirty="0" smtClean="0">
              <a:solidFill>
                <a:srgbClr val="000000"/>
              </a:solidFill>
            </a:endParaRPr>
          </a:p>
          <a:p>
            <a:pPr>
              <a:lnSpc>
                <a:spcPct val="80000"/>
              </a:lnSpc>
              <a:defRPr/>
            </a:pPr>
            <a:r>
              <a:rPr lang="en-GB" sz="2800" b="1" dirty="0" smtClean="0">
                <a:solidFill>
                  <a:srgbClr val="000000"/>
                </a:solidFill>
              </a:rPr>
              <a:t>Video games </a:t>
            </a:r>
            <a:r>
              <a:rPr lang="en-GB" sz="2800" dirty="0" smtClean="0">
                <a:solidFill>
                  <a:srgbClr val="000000"/>
                </a:solidFill>
              </a:rPr>
              <a:t>– There are now many games that offer a level of creativity in exploring new ways to record information. Little Big Planet 1 &amp; 2 both provide creative opportunities for interactive information presentation, and some excellent examples can be found on </a:t>
            </a:r>
            <a:r>
              <a:rPr lang="en-GB" sz="2800" dirty="0" err="1" smtClean="0">
                <a:solidFill>
                  <a:srgbClr val="000000"/>
                </a:solidFill>
              </a:rPr>
              <a:t>google</a:t>
            </a:r>
            <a:r>
              <a:rPr lang="en-GB" sz="2800" dirty="0" smtClean="0">
                <a:solidFill>
                  <a:srgbClr val="000000"/>
                </a:solidFill>
              </a:rPr>
              <a:t>.</a:t>
            </a:r>
          </a:p>
          <a:p>
            <a:pPr>
              <a:lnSpc>
                <a:spcPct val="80000"/>
              </a:lnSpc>
              <a:defRPr/>
            </a:pPr>
            <a:endParaRPr lang="en-GB" sz="2800" dirty="0" smtClean="0">
              <a:solidFill>
                <a:srgbClr val="000000"/>
              </a:solidFill>
            </a:endParaRPr>
          </a:p>
          <a:p>
            <a:pPr>
              <a:lnSpc>
                <a:spcPct val="80000"/>
              </a:lnSpc>
              <a:defRPr/>
            </a:pPr>
            <a:r>
              <a:rPr lang="en-GB" sz="2800" dirty="0" smtClean="0">
                <a:solidFill>
                  <a:srgbClr val="000000"/>
                </a:solidFill>
                <a:hlinkClick r:id="rId2"/>
              </a:rPr>
              <a:t>Minecraft </a:t>
            </a:r>
            <a:r>
              <a:rPr lang="en-GB" sz="2800" dirty="0" smtClean="0">
                <a:solidFill>
                  <a:srgbClr val="000000"/>
                </a:solidFill>
              </a:rPr>
              <a:t>presents another unique creative platform for learners to interact with history. It has been used by teachers to build medieval villages (after lessons planning) and could be used to build trenches on the front line, Clyde shipyards, and other scenes from the period.</a:t>
            </a:r>
          </a:p>
          <a:p>
            <a:pPr>
              <a:lnSpc>
                <a:spcPct val="80000"/>
              </a:lnSpc>
              <a:defRPr/>
            </a:pPr>
            <a:endParaRPr lang="en-GB" sz="2800" dirty="0" smtClean="0">
              <a:solidFill>
                <a:srgbClr val="000000"/>
              </a:solidFill>
            </a:endParaRPr>
          </a:p>
          <a:p>
            <a:pPr>
              <a:lnSpc>
                <a:spcPct val="80000"/>
              </a:lnSpc>
              <a:defRPr/>
            </a:pPr>
            <a:r>
              <a:rPr lang="en-GB" sz="2800" b="1" dirty="0" smtClean="0">
                <a:solidFill>
                  <a:srgbClr val="000000"/>
                </a:solidFill>
              </a:rPr>
              <a:t>Photographs</a:t>
            </a:r>
            <a:r>
              <a:rPr lang="en-GB" sz="2800" dirty="0" smtClean="0">
                <a:solidFill>
                  <a:srgbClr val="000000"/>
                </a:solidFill>
              </a:rPr>
              <a:t> – digital cameras have made it easier than ever to quickly take photos, and they offer a great opportunity for recording evidence in the classroom (and without).</a:t>
            </a:r>
          </a:p>
          <a:p>
            <a:pPr>
              <a:lnSpc>
                <a:spcPct val="80000"/>
              </a:lnSpc>
              <a:defRPr/>
            </a:pPr>
            <a:endParaRPr kumimoji="0" lang="en-GB" sz="2800" b="0" i="0" u="none" strike="noStrike" kern="1200" cap="none" spc="0" normalizeH="0" baseline="0" noProof="0" dirty="0" smtClean="0">
              <a:ln>
                <a:noFill/>
              </a:ln>
              <a:solidFill>
                <a:srgbClr val="00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1">
              <a:lumMod val="40000"/>
              <a:lumOff val="60000"/>
            </a:schemeClr>
          </a:solidFill>
          <a:ln w="38100">
            <a:solidFill>
              <a:schemeClr val="accent1">
                <a:lumMod val="40000"/>
                <a:lumOff val="60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Physical maps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447098"/>
          </a:xfrm>
          <a:prstGeom prst="rect">
            <a:avLst/>
          </a:prstGeom>
          <a:solidFill>
            <a:schemeClr val="accent1">
              <a:lumMod val="40000"/>
              <a:lumOff val="6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This activity involves using the learners as locations on a map. This can help the learner understand scale or relation, or create a mental note of which of their classmates was what country/location.</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Understanding	     Applying	</a:t>
            </a:r>
            <a:r>
              <a:rPr lang="en-GB" sz="2400" dirty="0" smtClean="0">
                <a:latin typeface="+mn-lt"/>
              </a:rPr>
              <a:t>Analysing</a:t>
            </a:r>
            <a:endParaRPr lang="en-GB" sz="2400" dirty="0">
              <a:latin typeface="+mn-lt"/>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Physical maps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4493538"/>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1. After a space is cleared, a rough outline of the country or area may be “drawn” on the carpet, using rulers, chalk or tape (or other learners holding string).</a:t>
            </a:r>
          </a:p>
          <a:p>
            <a:pPr marL="342900" indent="-342900">
              <a:defRPr/>
            </a:pPr>
            <a:r>
              <a:rPr lang="en-GB" sz="2400" dirty="0" smtClean="0"/>
              <a:t>	2. Learners are assigned location and told to get into place.</a:t>
            </a:r>
            <a:r>
              <a:rPr lang="en-GB" sz="2400" dirty="0" smtClean="0">
                <a:latin typeface="+mn-lt"/>
              </a:rPr>
              <a:t> </a:t>
            </a:r>
          </a:p>
          <a:p>
            <a:pPr marL="342900" indent="-342900">
              <a:defRPr/>
            </a:pPr>
            <a:r>
              <a:rPr lang="en-GB" sz="2400" dirty="0" smtClean="0"/>
              <a:t>	3. Locations can have more learners to signify its manpower or strength during the period (for example, German troop population in France).</a:t>
            </a:r>
          </a:p>
          <a:p>
            <a:pPr marL="342900" indent="-342900">
              <a:defRPr/>
            </a:pPr>
            <a:r>
              <a:rPr lang="en-GB" sz="2400" dirty="0" smtClean="0">
                <a:latin typeface="+mn-lt"/>
              </a:rPr>
              <a:t>	4. Take a photo and place it next to the real map, it can help learners remember if they associate their classmates with the locations.</a:t>
            </a:r>
            <a:endParaRPr lang="en-GB" sz="2400" dirty="0">
              <a:latin typeface="+mn-lt"/>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7"/>
          <p:cNvSpPr txBox="1">
            <a:spLocks noChangeArrowheads="1"/>
          </p:cNvSpPr>
          <p:nvPr/>
        </p:nvSpPr>
        <p:spPr bwMode="auto">
          <a:xfrm>
            <a:off x="468313" y="1916113"/>
            <a:ext cx="8207375" cy="1754326"/>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Recorded with video provides a good opportunity for reviewing the learning towards the end of terms when something different is needed. Photographs also work well.</a:t>
            </a:r>
            <a:endParaRPr lang="en-GB" sz="2400" dirty="0">
              <a:latin typeface="+mn-lt"/>
            </a:endParaRPr>
          </a:p>
        </p:txBody>
      </p:sp>
      <p:sp>
        <p:nvSpPr>
          <p:cNvPr id="4"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100" dirty="0" smtClean="0">
                <a:solidFill>
                  <a:schemeClr val="bg1"/>
                </a:solidFill>
                <a:latin typeface="+mj-lt"/>
                <a:ea typeface="+mj-ea"/>
                <a:cs typeface="+mj-cs"/>
              </a:rPr>
              <a:t>Physical maps</a:t>
            </a:r>
            <a:endParaRPr lang="en-GB" sz="41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1">
              <a:lumMod val="40000"/>
              <a:lumOff val="60000"/>
            </a:schemeClr>
          </a:solidFill>
          <a:ln w="38100">
            <a:solidFill>
              <a:schemeClr val="accent1">
                <a:lumMod val="40000"/>
                <a:lumOff val="60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Physical Family trees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3447098"/>
          </a:xfrm>
          <a:prstGeom prst="rect">
            <a:avLst/>
          </a:prstGeom>
          <a:solidFill>
            <a:schemeClr val="accent1">
              <a:lumMod val="40000"/>
              <a:lumOff val="6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This activity involves using the learners as people in a family tree. They can help the learner understand relationships  better, or create a mental note of which of their classmates was which famous person.</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a:latin typeface="+mn-lt"/>
              </a:rPr>
              <a:t>Understanding	     Applying	</a:t>
            </a:r>
            <a:r>
              <a:rPr lang="en-GB" sz="2400" dirty="0" smtClean="0">
                <a:latin typeface="+mn-lt"/>
              </a:rPr>
              <a:t>Analysing</a:t>
            </a:r>
            <a:endParaRPr lang="en-GB" sz="2400" dirty="0">
              <a:latin typeface="+mn-lt"/>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Physical Family trees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470590"/>
            <a:ext cx="8207375" cy="4555093"/>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000" dirty="0" smtClean="0">
                <a:latin typeface="+mn-lt"/>
              </a:rPr>
              <a:t>1. </a:t>
            </a:r>
            <a:r>
              <a:rPr lang="en-GB" sz="2000" dirty="0" smtClean="0"/>
              <a:t>After a space is cleared, the lines of the family tree are “drawn” on the floor, with rulers, chalk or tape</a:t>
            </a:r>
            <a:r>
              <a:rPr lang="en-GB" sz="2000" dirty="0" smtClean="0">
                <a:latin typeface="+mn-lt"/>
              </a:rPr>
              <a:t>.</a:t>
            </a:r>
          </a:p>
          <a:p>
            <a:pPr marL="342900" indent="-342900">
              <a:defRPr/>
            </a:pPr>
            <a:r>
              <a:rPr lang="en-GB" sz="2000" dirty="0" smtClean="0"/>
              <a:t>	2. Learners are then assigned a character, and must work out where on the tree to go.</a:t>
            </a:r>
            <a:r>
              <a:rPr lang="en-GB" sz="2000" dirty="0" smtClean="0">
                <a:latin typeface="+mn-lt"/>
              </a:rPr>
              <a:t> </a:t>
            </a:r>
          </a:p>
          <a:p>
            <a:pPr marL="342900" indent="-342900">
              <a:defRPr/>
            </a:pPr>
            <a:r>
              <a:rPr lang="en-GB" sz="2000" dirty="0" smtClean="0"/>
              <a:t>	3. The family tree does not have to be drawn – the learners can have more fun trying to organise themselves into the correct positions.</a:t>
            </a:r>
          </a:p>
          <a:p>
            <a:pPr marL="342900" indent="-342900">
              <a:defRPr/>
            </a:pPr>
            <a:r>
              <a:rPr lang="en-GB" sz="2000" dirty="0" smtClean="0">
                <a:latin typeface="+mn-lt"/>
              </a:rPr>
              <a:t>	4. Two teams can compete against each other if there is enough space.</a:t>
            </a:r>
          </a:p>
          <a:p>
            <a:pPr marL="342900" indent="-342900">
              <a:defRPr/>
            </a:pPr>
            <a:r>
              <a:rPr lang="en-GB" sz="2000" dirty="0" smtClean="0"/>
              <a:t>	5. Physical family trees can be good for acting out situations that arose in the period as well, to remind the learners of the relationships between the antagonists.</a:t>
            </a:r>
          </a:p>
          <a:p>
            <a:pPr marL="342900" indent="-342900">
              <a:defRPr/>
            </a:pPr>
            <a:r>
              <a:rPr lang="en-GB" sz="2000" dirty="0" smtClean="0">
                <a:latin typeface="+mn-lt"/>
              </a:rPr>
              <a:t>	6. </a:t>
            </a:r>
            <a:r>
              <a:rPr lang="en-GB" sz="2000" dirty="0" smtClean="0"/>
              <a:t>Take a photo and place it next to the real map, it can help learners remember if they associate their classmates with the locations.</a:t>
            </a:r>
            <a:endParaRPr lang="en-GB" sz="2000" dirty="0">
              <a:latin typeface="+mn-lt"/>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7"/>
          <p:cNvSpPr txBox="1">
            <a:spLocks noChangeArrowheads="1"/>
          </p:cNvSpPr>
          <p:nvPr/>
        </p:nvSpPr>
        <p:spPr bwMode="auto">
          <a:xfrm>
            <a:off x="468313" y="1916113"/>
            <a:ext cx="8207375" cy="1754326"/>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Recorded with video provides a good opportunity for reviewing the learning towards the end of terms when something different is needed. Photographs also work well.</a:t>
            </a:r>
            <a:endParaRPr lang="en-GB" sz="2400" dirty="0">
              <a:latin typeface="+mn-lt"/>
            </a:endParaRPr>
          </a:p>
        </p:txBody>
      </p:sp>
      <p:sp>
        <p:nvSpPr>
          <p:cNvPr id="4"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100" dirty="0" smtClean="0">
                <a:solidFill>
                  <a:schemeClr val="bg1"/>
                </a:solidFill>
                <a:latin typeface="+mj-lt"/>
                <a:ea typeface="+mj-ea"/>
                <a:cs typeface="+mj-cs"/>
              </a:rPr>
              <a:t>Physical Family trees</a:t>
            </a:r>
            <a:endParaRPr lang="en-GB" sz="41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1">
              <a:lumMod val="40000"/>
              <a:lumOff val="60000"/>
            </a:schemeClr>
          </a:solidFill>
        </p:spPr>
        <p:txBody>
          <a:bodyPr anchor="ctr"/>
          <a:lstStyle/>
          <a:p>
            <a:pPr algn="ctr" fontAlgn="auto">
              <a:spcAft>
                <a:spcPts val="0"/>
              </a:spcAft>
              <a:defRPr/>
            </a:pPr>
            <a:r>
              <a:rPr lang="en-GB" sz="4100" dirty="0" smtClean="0">
                <a:solidFill>
                  <a:schemeClr val="bg1"/>
                </a:solidFill>
                <a:latin typeface="+mj-lt"/>
                <a:ea typeface="+mj-ea"/>
                <a:cs typeface="+mj-cs"/>
              </a:rPr>
              <a:t>The Five Ws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2708434"/>
          </a:xfrm>
          <a:prstGeom prst="rect">
            <a:avLst/>
          </a:prstGeom>
          <a:solidFill>
            <a:schemeClr val="accent1">
              <a:lumMod val="40000"/>
              <a:lumOff val="6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In this exercise, learners examine the source for the Five Ws, to increase their understanding of the source.</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smtClean="0">
                <a:latin typeface="+mn-lt"/>
              </a:rPr>
              <a:t>Understanding	</a:t>
            </a:r>
            <a:r>
              <a:rPr lang="en-GB" sz="2400" dirty="0">
                <a:latin typeface="+mn-lt"/>
              </a:rPr>
              <a:t>	</a:t>
            </a:r>
            <a:r>
              <a:rPr lang="en-GB" sz="2400" dirty="0" smtClean="0">
                <a:latin typeface="+mn-lt"/>
              </a:rPr>
              <a:t>Analysing	Evaluating</a:t>
            </a:r>
            <a:endParaRPr lang="en-GB" sz="2400" dirty="0">
              <a:latin typeface="+mn-lt"/>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1143000"/>
          </a:xfrm>
          <a:prstGeom prst="rect">
            <a:avLst/>
          </a:prstGeom>
          <a:solidFill>
            <a:schemeClr val="tx2"/>
          </a:solidFill>
          <a:ln>
            <a:noFill/>
          </a:ln>
        </p:spPr>
        <p:txBody>
          <a:bodyPr anchor="ctr"/>
          <a:lstStyle/>
          <a:p>
            <a:pPr algn="ctr" fontAlgn="auto">
              <a:spcAft>
                <a:spcPts val="0"/>
              </a:spcAft>
              <a:defRPr/>
            </a:pPr>
            <a:r>
              <a:rPr lang="en-GB" sz="4100" dirty="0" smtClean="0">
                <a:solidFill>
                  <a:schemeClr val="bg1"/>
                </a:solidFill>
                <a:latin typeface="+mj-lt"/>
                <a:ea typeface="+mj-ea"/>
                <a:cs typeface="+mj-cs"/>
              </a:rPr>
              <a:t>The Five Ws</a:t>
            </a:r>
            <a:endParaRPr lang="en-GB" sz="4100" dirty="0">
              <a:solidFill>
                <a:schemeClr val="bg1"/>
              </a:solidFill>
              <a:latin typeface="+mj-lt"/>
              <a:ea typeface="+mj-ea"/>
              <a:cs typeface="+mj-cs"/>
            </a:endParaRPr>
          </a:p>
        </p:txBody>
      </p:sp>
      <p:sp>
        <p:nvSpPr>
          <p:cNvPr id="7" name="Content Placeholder 2"/>
          <p:cNvSpPr txBox="1">
            <a:spLocks/>
          </p:cNvSpPr>
          <p:nvPr/>
        </p:nvSpPr>
        <p:spPr>
          <a:xfrm>
            <a:off x="457200" y="1428736"/>
            <a:ext cx="8229600" cy="3071834"/>
          </a:xfrm>
          <a:prstGeom prst="rect">
            <a:avLst/>
          </a:prstGeom>
          <a:solidFill>
            <a:schemeClr val="accent1">
              <a:lumMod val="20000"/>
              <a:lumOff val="80000"/>
            </a:schemeClr>
          </a:solidFill>
          <a:ln w="38100" cap="flat" cmpd="sng" algn="ctr">
            <a:solidFill>
              <a:schemeClr val="bg2">
                <a:lumMod val="75000"/>
              </a:schemeClr>
            </a:solidFill>
            <a:prstDash val="solid"/>
          </a:ln>
        </p:spPr>
        <p:style>
          <a:lnRef idx="1">
            <a:schemeClr val="dk1"/>
          </a:lnRef>
          <a:fillRef idx="2">
            <a:schemeClr val="dk1"/>
          </a:fillRef>
          <a:effectRef idx="1">
            <a:schemeClr val="dk1"/>
          </a:effectRef>
          <a:fontRef idx="minor">
            <a:schemeClr val="dk1"/>
          </a:fontRef>
        </p:style>
        <p:txBody>
          <a:bodyPr>
            <a:normAutofit/>
          </a:bodyPr>
          <a:lstStyle/>
          <a:p>
            <a:pPr marL="514350" marR="0" lvl="0" indent="-514350" algn="l" defTabSz="914400" rtl="0" eaLnBrk="1" fontAlgn="auto" latinLnBrk="0" hangingPunct="1">
              <a:lnSpc>
                <a:spcPct val="80000"/>
              </a:lnSpc>
              <a:spcBef>
                <a:spcPct val="20000"/>
              </a:spcBef>
              <a:spcAft>
                <a:spcPts val="0"/>
              </a:spcAft>
              <a:buClrTx/>
              <a:buSzTx/>
              <a:tabLst/>
              <a:defRPr/>
            </a:pPr>
            <a:r>
              <a:rPr kumimoji="0" lang="en-GB" sz="2400" b="0" i="0" u="none" strike="noStrike" kern="1200" cap="none" spc="0" normalizeH="0" baseline="0" noProof="0" dirty="0" smtClean="0">
                <a:ln>
                  <a:noFill/>
                </a:ln>
                <a:solidFill>
                  <a:srgbClr val="000000"/>
                </a:solidFill>
                <a:effectLst/>
                <a:uLnTx/>
                <a:uFillTx/>
                <a:latin typeface="+mn-lt"/>
                <a:ea typeface="+mn-ea"/>
                <a:cs typeface="+mn-cs"/>
              </a:rPr>
              <a:t>How</a:t>
            </a:r>
            <a:r>
              <a:rPr kumimoji="0" lang="en-GB" sz="2400" b="0" i="0" u="none" strike="noStrike" kern="1200" cap="none" spc="0" normalizeH="0" noProof="0" dirty="0" smtClean="0">
                <a:ln>
                  <a:noFill/>
                </a:ln>
                <a:solidFill>
                  <a:srgbClr val="000000"/>
                </a:solidFill>
                <a:effectLst/>
                <a:uLnTx/>
                <a:uFillTx/>
                <a:latin typeface="+mn-lt"/>
                <a:ea typeface="+mn-ea"/>
                <a:cs typeface="+mn-cs"/>
              </a:rPr>
              <a:t> it works</a:t>
            </a:r>
          </a:p>
          <a:p>
            <a:pPr marL="514350" marR="0" lvl="0" indent="-514350" algn="l" defTabSz="914400" rtl="0" eaLnBrk="1" fontAlgn="auto" latinLnBrk="0" hangingPunct="1">
              <a:lnSpc>
                <a:spcPct val="80000"/>
              </a:lnSpc>
              <a:spcBef>
                <a:spcPct val="20000"/>
              </a:spcBef>
              <a:spcAft>
                <a:spcPts val="0"/>
              </a:spcAft>
              <a:buClrTx/>
              <a:buSzTx/>
              <a:tabLst/>
              <a:defRPr/>
            </a:pPr>
            <a:endParaRPr lang="en-GB" sz="2400" baseline="0" dirty="0" smtClean="0">
              <a:solidFill>
                <a:srgbClr val="000000"/>
              </a:solidFill>
            </a:endParaRPr>
          </a:p>
          <a:p>
            <a:pPr marL="514350" marR="0" lvl="0" indent="-514350" algn="l" defTabSz="914400" rtl="0" eaLnBrk="1" fontAlgn="auto" latinLnBrk="0" hangingPunct="1">
              <a:lnSpc>
                <a:spcPct val="80000"/>
              </a:lnSpc>
              <a:spcBef>
                <a:spcPct val="20000"/>
              </a:spcBef>
              <a:spcAft>
                <a:spcPts val="0"/>
              </a:spcAft>
              <a:buClrTx/>
              <a:buSzTx/>
              <a:buFont typeface="+mj-lt"/>
              <a:buAutoNum type="arabicPeriod"/>
              <a:tabLst/>
              <a:defRPr/>
            </a:pPr>
            <a:r>
              <a:rPr kumimoji="0" lang="en-GB" sz="2400" b="0" i="0" u="none" strike="noStrike" kern="1200" cap="none" spc="0" normalizeH="0" noProof="0" dirty="0" smtClean="0">
                <a:ln>
                  <a:noFill/>
                </a:ln>
                <a:solidFill>
                  <a:srgbClr val="000000"/>
                </a:solidFill>
                <a:effectLst/>
                <a:uLnTx/>
                <a:uFillTx/>
                <a:latin typeface="+mn-lt"/>
                <a:ea typeface="+mn-ea"/>
                <a:cs typeface="+mn-cs"/>
              </a:rPr>
              <a:t>Learners are given a handout with the Five Ws guide on it.</a:t>
            </a:r>
          </a:p>
          <a:p>
            <a:pPr marL="514350" marR="0" lvl="0" indent="-514350" algn="l" defTabSz="914400" rtl="0" eaLnBrk="1" fontAlgn="auto" latinLnBrk="0" hangingPunct="1">
              <a:lnSpc>
                <a:spcPct val="80000"/>
              </a:lnSpc>
              <a:spcBef>
                <a:spcPct val="20000"/>
              </a:spcBef>
              <a:spcAft>
                <a:spcPts val="0"/>
              </a:spcAft>
              <a:buClrTx/>
              <a:buSzTx/>
              <a:buFont typeface="+mj-lt"/>
              <a:buAutoNum type="arabicPeriod"/>
              <a:tabLst/>
              <a:defRPr/>
            </a:pPr>
            <a:r>
              <a:rPr lang="en-GB" sz="2400" baseline="0" dirty="0" smtClean="0">
                <a:solidFill>
                  <a:srgbClr val="000000"/>
                </a:solidFill>
              </a:rPr>
              <a:t>Using the source, they </a:t>
            </a:r>
            <a:r>
              <a:rPr lang="en-GB" sz="2400" dirty="0" smtClean="0">
                <a:solidFill>
                  <a:srgbClr val="000000"/>
                </a:solidFill>
              </a:rPr>
              <a:t>must fill in the Five Ws sphere, providing as much detail as possible.</a:t>
            </a:r>
          </a:p>
          <a:p>
            <a:pPr marL="514350" marR="0" lvl="0" indent="-514350" algn="l" defTabSz="914400" rtl="0" eaLnBrk="1" fontAlgn="auto" latinLnBrk="0" hangingPunct="1">
              <a:lnSpc>
                <a:spcPct val="80000"/>
              </a:lnSpc>
              <a:spcBef>
                <a:spcPct val="20000"/>
              </a:spcBef>
              <a:spcAft>
                <a:spcPts val="0"/>
              </a:spcAft>
              <a:buClrTx/>
              <a:buSzTx/>
              <a:buFont typeface="+mj-lt"/>
              <a:buAutoNum type="arabicPeriod"/>
              <a:tabLst/>
              <a:defRPr/>
            </a:pPr>
            <a:r>
              <a:rPr kumimoji="0" lang="en-GB" sz="2400" b="0" i="0" u="none" strike="noStrike" kern="1200" cap="none" spc="0" normalizeH="0" baseline="0" noProof="0" dirty="0" smtClean="0">
                <a:ln>
                  <a:noFill/>
                </a:ln>
                <a:solidFill>
                  <a:srgbClr val="000000"/>
                </a:solidFill>
                <a:effectLst/>
                <a:uLnTx/>
                <a:uFillTx/>
                <a:latin typeface="+mn-lt"/>
                <a:ea typeface="+mn-ea"/>
                <a:cs typeface="+mn-cs"/>
              </a:rPr>
              <a:t>The guide can be </a:t>
            </a:r>
            <a:r>
              <a:rPr kumimoji="0" lang="en-GB" sz="2400" b="0" i="0" u="none" strike="noStrike" kern="1200" cap="none" spc="0" normalizeH="0" baseline="0" noProof="0" dirty="0" err="1" smtClean="0">
                <a:ln>
                  <a:noFill/>
                </a:ln>
                <a:solidFill>
                  <a:srgbClr val="000000"/>
                </a:solidFill>
                <a:effectLst/>
                <a:uLnTx/>
                <a:uFillTx/>
                <a:latin typeface="+mn-lt"/>
                <a:ea typeface="+mn-ea"/>
                <a:cs typeface="+mn-cs"/>
              </a:rPr>
              <a:t>poste</a:t>
            </a:r>
            <a:r>
              <a:rPr lang="en-GB" sz="2400" dirty="0" smtClean="0">
                <a:solidFill>
                  <a:srgbClr val="000000"/>
                </a:solidFill>
              </a:rPr>
              <a:t>d on the wall for ease of access, or copied in their jotters for help remembering.</a:t>
            </a:r>
            <a:endParaRPr kumimoji="0" lang="en-GB" sz="2400" b="0" i="0" u="none" strike="noStrike" kern="1200" cap="none" spc="0" normalizeH="0" baseline="0" noProof="0" dirty="0" smtClean="0">
              <a:ln>
                <a:noFill/>
              </a:ln>
              <a:solidFill>
                <a:srgbClr val="00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1143000"/>
          </a:xfrm>
          <a:prstGeom prst="rect">
            <a:avLst/>
          </a:prstGeom>
          <a:solidFill>
            <a:schemeClr val="tx2"/>
          </a:solidFill>
          <a:ln>
            <a:solidFill>
              <a:schemeClr val="accent4">
                <a:lumMod val="50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The Five Ws</a:t>
            </a:r>
            <a:endParaRPr lang="en-GB" sz="4100" dirty="0">
              <a:solidFill>
                <a:schemeClr val="bg1"/>
              </a:solidFill>
              <a:latin typeface="+mj-lt"/>
              <a:ea typeface="+mj-ea"/>
              <a:cs typeface="+mj-cs"/>
            </a:endParaRPr>
          </a:p>
        </p:txBody>
      </p:sp>
      <p:sp>
        <p:nvSpPr>
          <p:cNvPr id="7" name="Content Placeholder 2"/>
          <p:cNvSpPr txBox="1">
            <a:spLocks/>
          </p:cNvSpPr>
          <p:nvPr/>
        </p:nvSpPr>
        <p:spPr>
          <a:xfrm>
            <a:off x="457200" y="1428736"/>
            <a:ext cx="8229600" cy="5286412"/>
          </a:xfrm>
          <a:prstGeom prst="rect">
            <a:avLst/>
          </a:prstGeom>
          <a:solidFill>
            <a:schemeClr val="accent1">
              <a:lumMod val="20000"/>
              <a:lumOff val="80000"/>
            </a:schemeClr>
          </a:solidFill>
          <a:ln w="38100" cap="flat" cmpd="sng" algn="ctr">
            <a:solidFill>
              <a:schemeClr val="bg2">
                <a:lumMod val="75000"/>
              </a:schemeClr>
            </a:solidFill>
            <a:prstDash val="solid"/>
          </a:ln>
        </p:spPr>
        <p:style>
          <a:lnRef idx="1">
            <a:schemeClr val="dk1"/>
          </a:lnRef>
          <a:fillRef idx="2">
            <a:schemeClr val="dk1"/>
          </a:fillRef>
          <a:effectRef idx="1">
            <a:schemeClr val="dk1"/>
          </a:effectRef>
          <a:fontRef idx="minor">
            <a:schemeClr val="dk1"/>
          </a:fontRef>
        </p:style>
        <p:txBody>
          <a:bodyPr>
            <a:normAutofit lnSpcReduction="10000"/>
          </a:bodyPr>
          <a:lstStyle/>
          <a:p>
            <a:pPr marL="514350" marR="0" lvl="0" indent="-514350" algn="l" defTabSz="914400" rtl="0" eaLnBrk="1" fontAlgn="auto" latinLnBrk="0" hangingPunct="1">
              <a:lnSpc>
                <a:spcPct val="80000"/>
              </a:lnSpc>
              <a:spcBef>
                <a:spcPct val="20000"/>
              </a:spcBef>
              <a:spcAft>
                <a:spcPts val="0"/>
              </a:spcAft>
              <a:buClrTx/>
              <a:buSzTx/>
              <a:buFont typeface="+mj-lt"/>
              <a:buAutoNum type="arabicPeriod"/>
              <a:tabLst/>
              <a:defRPr/>
            </a:pPr>
            <a:endParaRPr kumimoji="0" lang="en-GB" sz="2400" b="0" i="0" u="none" strike="noStrike" kern="1200" cap="none" spc="0" normalizeH="0" baseline="0" noProof="0" dirty="0" smtClean="0">
              <a:ln>
                <a:noFill/>
              </a:ln>
              <a:solidFill>
                <a:srgbClr val="000000"/>
              </a:solidFill>
              <a:effectLst/>
              <a:uLnTx/>
              <a:uFillTx/>
              <a:latin typeface="+mn-lt"/>
              <a:ea typeface="+mn-ea"/>
              <a:cs typeface="+mn-cs"/>
            </a:endParaRPr>
          </a:p>
          <a:p>
            <a:pPr marL="514350" marR="0" lvl="0" indent="-514350" algn="l" defTabSz="914400" rtl="0" eaLnBrk="1" fontAlgn="auto" latinLnBrk="0" hangingPunct="1">
              <a:lnSpc>
                <a:spcPct val="80000"/>
              </a:lnSpc>
              <a:spcBef>
                <a:spcPct val="20000"/>
              </a:spcBef>
              <a:spcAft>
                <a:spcPts val="0"/>
              </a:spcAft>
              <a:buClrTx/>
              <a:buSzTx/>
              <a:buFont typeface="+mj-lt"/>
              <a:buAutoNum type="arabicPeriod"/>
              <a:tabLst/>
              <a:defRPr/>
            </a:pPr>
            <a:r>
              <a:rPr kumimoji="0" lang="en-GB" sz="2400" b="0" i="0" u="none" strike="noStrike" kern="1200" cap="none" spc="0" normalizeH="0" baseline="0" noProof="0" dirty="0" smtClean="0">
                <a:ln>
                  <a:noFill/>
                </a:ln>
                <a:solidFill>
                  <a:srgbClr val="000000"/>
                </a:solidFill>
                <a:effectLst/>
                <a:uLnTx/>
                <a:uFillTx/>
                <a:latin typeface="+mn-lt"/>
                <a:ea typeface="+mn-ea"/>
                <a:cs typeface="+mn-cs"/>
              </a:rPr>
              <a:t>Who</a:t>
            </a:r>
            <a:r>
              <a:rPr kumimoji="0" lang="en-GB" sz="2400" b="0" i="0" u="none" strike="noStrike" kern="1200" cap="none" spc="0" normalizeH="0" noProof="0" dirty="0" smtClean="0">
                <a:ln>
                  <a:noFill/>
                </a:ln>
                <a:solidFill>
                  <a:srgbClr val="000000"/>
                </a:solidFill>
                <a:effectLst/>
                <a:uLnTx/>
                <a:uFillTx/>
                <a:latin typeface="+mn-lt"/>
                <a:ea typeface="+mn-ea"/>
                <a:cs typeface="+mn-cs"/>
              </a:rPr>
              <a:t> – who has created the source? Who have they created for? Who is it aimed at? What clues are there to tell us this?</a:t>
            </a:r>
          </a:p>
          <a:p>
            <a:pPr marL="514350" marR="0" lvl="0" indent="-514350" algn="l" defTabSz="914400" rtl="0" eaLnBrk="1" fontAlgn="auto" latinLnBrk="0" hangingPunct="1">
              <a:lnSpc>
                <a:spcPct val="80000"/>
              </a:lnSpc>
              <a:spcBef>
                <a:spcPct val="20000"/>
              </a:spcBef>
              <a:spcAft>
                <a:spcPts val="0"/>
              </a:spcAft>
              <a:buClrTx/>
              <a:buSzTx/>
              <a:buFont typeface="+mj-lt"/>
              <a:buAutoNum type="arabicPeriod"/>
              <a:tabLst/>
              <a:defRPr/>
            </a:pPr>
            <a:endParaRPr kumimoji="0" lang="en-GB" sz="2400" b="0" i="0" u="none" strike="noStrike" kern="1200" cap="none" spc="0" normalizeH="0" baseline="0" noProof="0" dirty="0" smtClean="0">
              <a:ln>
                <a:noFill/>
              </a:ln>
              <a:solidFill>
                <a:srgbClr val="000000"/>
              </a:solidFill>
              <a:effectLst/>
              <a:uLnTx/>
              <a:uFillTx/>
              <a:latin typeface="+mn-lt"/>
              <a:ea typeface="+mn-ea"/>
              <a:cs typeface="+mn-cs"/>
            </a:endParaRPr>
          </a:p>
          <a:p>
            <a:pPr marL="514350" marR="0" lvl="0" indent="-514350" algn="l" defTabSz="914400" rtl="0" eaLnBrk="1" fontAlgn="auto" latinLnBrk="0" hangingPunct="1">
              <a:lnSpc>
                <a:spcPct val="80000"/>
              </a:lnSpc>
              <a:spcBef>
                <a:spcPct val="20000"/>
              </a:spcBef>
              <a:spcAft>
                <a:spcPts val="0"/>
              </a:spcAft>
              <a:buClrTx/>
              <a:buSzTx/>
              <a:buFont typeface="+mj-lt"/>
              <a:buAutoNum type="arabicPeriod"/>
              <a:tabLst/>
              <a:defRPr/>
            </a:pPr>
            <a:r>
              <a:rPr lang="en-GB" sz="2400" dirty="0" smtClean="0">
                <a:solidFill>
                  <a:srgbClr val="000000"/>
                </a:solidFill>
              </a:rPr>
              <a:t>What – what is the source? Newspaper article, photograph, engraving, diary entry? Pamphlet, poster, political cartoon, speech, letter?</a:t>
            </a:r>
          </a:p>
          <a:p>
            <a:pPr marL="514350" marR="0" lvl="0" indent="-514350" algn="l" defTabSz="914400" rtl="0" eaLnBrk="1" fontAlgn="auto" latinLnBrk="0" hangingPunct="1">
              <a:lnSpc>
                <a:spcPct val="80000"/>
              </a:lnSpc>
              <a:spcBef>
                <a:spcPct val="20000"/>
              </a:spcBef>
              <a:spcAft>
                <a:spcPts val="0"/>
              </a:spcAft>
              <a:buClrTx/>
              <a:buSzTx/>
              <a:buFont typeface="+mj-lt"/>
              <a:buAutoNum type="arabicPeriod"/>
              <a:tabLst/>
              <a:defRPr/>
            </a:pPr>
            <a:endParaRPr lang="en-GB" sz="2400" dirty="0" smtClean="0">
              <a:solidFill>
                <a:srgbClr val="000000"/>
              </a:solidFill>
            </a:endParaRPr>
          </a:p>
          <a:p>
            <a:pPr marL="514350" marR="0" lvl="0" indent="-514350" algn="l" defTabSz="914400" rtl="0" eaLnBrk="1" fontAlgn="auto" latinLnBrk="0" hangingPunct="1">
              <a:lnSpc>
                <a:spcPct val="80000"/>
              </a:lnSpc>
              <a:spcBef>
                <a:spcPct val="20000"/>
              </a:spcBef>
              <a:spcAft>
                <a:spcPts val="0"/>
              </a:spcAft>
              <a:buClrTx/>
              <a:buSzTx/>
              <a:buFont typeface="+mj-lt"/>
              <a:buAutoNum type="arabicPeriod"/>
              <a:tabLst/>
              <a:defRPr/>
            </a:pPr>
            <a:r>
              <a:rPr kumimoji="0" lang="en-GB" sz="2400" b="0" i="0" u="none" strike="noStrike" kern="1200" cap="none" spc="0" normalizeH="0" baseline="0" noProof="0" dirty="0" smtClean="0">
                <a:ln>
                  <a:noFill/>
                </a:ln>
                <a:solidFill>
                  <a:srgbClr val="000000"/>
                </a:solidFill>
                <a:effectLst/>
                <a:uLnTx/>
                <a:uFillTx/>
                <a:latin typeface="+mn-lt"/>
                <a:ea typeface="+mn-ea"/>
                <a:cs typeface="+mn-cs"/>
              </a:rPr>
              <a:t>Where – where is the source from? Where is it set? Does</a:t>
            </a:r>
            <a:r>
              <a:rPr kumimoji="0" lang="en-GB" sz="2400" b="0" i="0" u="none" strike="noStrike" kern="1200" cap="none" spc="0" normalizeH="0" noProof="0" dirty="0" smtClean="0">
                <a:ln>
                  <a:noFill/>
                </a:ln>
                <a:solidFill>
                  <a:srgbClr val="000000"/>
                </a:solidFill>
                <a:effectLst/>
                <a:uLnTx/>
                <a:uFillTx/>
                <a:latin typeface="+mn-lt"/>
                <a:ea typeface="+mn-ea"/>
                <a:cs typeface="+mn-cs"/>
              </a:rPr>
              <a:t> this influence any of the information presented?</a:t>
            </a:r>
            <a:endParaRPr kumimoji="0" lang="en-GB" sz="2400" b="0" i="0" u="none" strike="noStrike" kern="1200" cap="none" spc="0" normalizeH="0" baseline="0" noProof="0" dirty="0" smtClean="0">
              <a:ln>
                <a:noFill/>
              </a:ln>
              <a:solidFill>
                <a:srgbClr val="000000"/>
              </a:solidFill>
              <a:effectLst/>
              <a:uLnTx/>
              <a:uFillTx/>
              <a:latin typeface="+mn-lt"/>
              <a:ea typeface="+mn-ea"/>
              <a:cs typeface="+mn-cs"/>
            </a:endParaRPr>
          </a:p>
          <a:p>
            <a:pPr marL="514350" marR="0" lvl="0" indent="-514350" algn="l" defTabSz="914400" rtl="0" eaLnBrk="1" fontAlgn="auto" latinLnBrk="0" hangingPunct="1">
              <a:lnSpc>
                <a:spcPct val="80000"/>
              </a:lnSpc>
              <a:spcBef>
                <a:spcPct val="20000"/>
              </a:spcBef>
              <a:spcAft>
                <a:spcPts val="0"/>
              </a:spcAft>
              <a:buClrTx/>
              <a:buSzTx/>
              <a:buFont typeface="+mj-lt"/>
              <a:buAutoNum type="arabicPeriod"/>
              <a:tabLst/>
              <a:defRPr/>
            </a:pPr>
            <a:endParaRPr kumimoji="0" lang="en-GB" sz="2400" b="0" i="0" u="none" strike="noStrike" kern="1200" cap="none" spc="0" normalizeH="0" baseline="0" noProof="0" dirty="0" smtClean="0">
              <a:ln>
                <a:noFill/>
              </a:ln>
              <a:solidFill>
                <a:srgbClr val="000000"/>
              </a:solidFill>
              <a:effectLst/>
              <a:uLnTx/>
              <a:uFillTx/>
              <a:latin typeface="+mn-lt"/>
              <a:ea typeface="+mn-ea"/>
              <a:cs typeface="+mn-cs"/>
            </a:endParaRPr>
          </a:p>
          <a:p>
            <a:pPr marL="514350" marR="0" lvl="0" indent="-514350" algn="l" defTabSz="914400" rtl="0" eaLnBrk="1" fontAlgn="auto" latinLnBrk="0" hangingPunct="1">
              <a:lnSpc>
                <a:spcPct val="80000"/>
              </a:lnSpc>
              <a:spcBef>
                <a:spcPct val="20000"/>
              </a:spcBef>
              <a:spcAft>
                <a:spcPts val="0"/>
              </a:spcAft>
              <a:buClrTx/>
              <a:buSzTx/>
              <a:buFont typeface="+mj-lt"/>
              <a:buAutoNum type="arabicPeriod"/>
              <a:tabLst/>
              <a:defRPr/>
            </a:pPr>
            <a:r>
              <a:rPr lang="en-GB" sz="2400" dirty="0" smtClean="0">
                <a:solidFill>
                  <a:srgbClr val="000000"/>
                </a:solidFill>
              </a:rPr>
              <a:t>When – when is the source from? Primary or secondary? What was going on at this time that may be relevant?</a:t>
            </a:r>
          </a:p>
          <a:p>
            <a:pPr marL="514350" marR="0" lvl="0" indent="-514350" algn="l" defTabSz="914400" rtl="0" eaLnBrk="1" fontAlgn="auto" latinLnBrk="0" hangingPunct="1">
              <a:lnSpc>
                <a:spcPct val="80000"/>
              </a:lnSpc>
              <a:spcBef>
                <a:spcPct val="20000"/>
              </a:spcBef>
              <a:spcAft>
                <a:spcPts val="0"/>
              </a:spcAft>
              <a:buClrTx/>
              <a:buSzTx/>
              <a:buFont typeface="+mj-lt"/>
              <a:buAutoNum type="arabicPeriod"/>
              <a:tabLst/>
              <a:defRPr/>
            </a:pPr>
            <a:endParaRPr lang="en-GB" sz="2400" dirty="0">
              <a:solidFill>
                <a:srgbClr val="000000"/>
              </a:solidFill>
            </a:endParaRPr>
          </a:p>
          <a:p>
            <a:pPr marL="514350" marR="0" lvl="0" indent="-514350" algn="l" defTabSz="914400" rtl="0" eaLnBrk="1" fontAlgn="auto" latinLnBrk="0" hangingPunct="1">
              <a:lnSpc>
                <a:spcPct val="80000"/>
              </a:lnSpc>
              <a:spcBef>
                <a:spcPct val="20000"/>
              </a:spcBef>
              <a:spcAft>
                <a:spcPts val="0"/>
              </a:spcAft>
              <a:buClrTx/>
              <a:buSzTx/>
              <a:buFont typeface="+mj-lt"/>
              <a:buAutoNum type="arabicPeriod"/>
              <a:tabLst/>
              <a:defRPr/>
            </a:pPr>
            <a:r>
              <a:rPr kumimoji="0" lang="en-GB" sz="2400" b="0" i="0" u="none" strike="noStrike" kern="1200" cap="none" spc="0" normalizeH="0" baseline="0" noProof="0" dirty="0" smtClean="0">
                <a:ln>
                  <a:noFill/>
                </a:ln>
                <a:solidFill>
                  <a:srgbClr val="000000"/>
                </a:solidFill>
                <a:effectLst/>
                <a:uLnTx/>
                <a:uFillTx/>
                <a:latin typeface="+mn-lt"/>
                <a:ea typeface="+mn-ea"/>
                <a:cs typeface="+mn-cs"/>
              </a:rPr>
              <a:t>Why – why was the source created? What were the author’s intentions? To persuade, educate, inform, debate, discuss, challenge?</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1143000"/>
          </a:xfrm>
          <a:prstGeom prst="rect">
            <a:avLst/>
          </a:prstGeom>
          <a:solidFill>
            <a:schemeClr val="tx2"/>
          </a:solidFill>
          <a:ln>
            <a:noFill/>
          </a:ln>
        </p:spPr>
        <p:txBody>
          <a:bodyPr anchor="ctr"/>
          <a:lstStyle/>
          <a:p>
            <a:pPr algn="ctr" fontAlgn="auto">
              <a:spcAft>
                <a:spcPts val="0"/>
              </a:spcAft>
              <a:defRPr/>
            </a:pPr>
            <a:r>
              <a:rPr lang="en-GB" sz="4100" dirty="0" smtClean="0">
                <a:solidFill>
                  <a:schemeClr val="bg1"/>
                </a:solidFill>
                <a:latin typeface="+mj-lt"/>
                <a:ea typeface="+mj-ea"/>
                <a:cs typeface="+mj-cs"/>
              </a:rPr>
              <a:t>The Five Ws</a:t>
            </a:r>
            <a:endParaRPr lang="en-GB" sz="4100" dirty="0">
              <a:solidFill>
                <a:schemeClr val="bg1"/>
              </a:solidFill>
              <a:latin typeface="+mj-lt"/>
              <a:ea typeface="+mj-ea"/>
              <a:cs typeface="+mj-cs"/>
            </a:endParaRPr>
          </a:p>
        </p:txBody>
      </p:sp>
      <p:sp>
        <p:nvSpPr>
          <p:cNvPr id="4" name="Oval 3"/>
          <p:cNvSpPr/>
          <p:nvPr/>
        </p:nvSpPr>
        <p:spPr>
          <a:xfrm>
            <a:off x="0" y="1142984"/>
            <a:ext cx="9144000" cy="5715016"/>
          </a:xfrm>
          <a:prstGeom prst="ellipse">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3714744" y="1214422"/>
            <a:ext cx="925253" cy="461665"/>
          </a:xfrm>
          <a:prstGeom prst="rect">
            <a:avLst/>
          </a:prstGeom>
          <a:noFill/>
        </p:spPr>
        <p:txBody>
          <a:bodyPr wrap="none" rtlCol="0">
            <a:spAutoFit/>
          </a:bodyPr>
          <a:lstStyle/>
          <a:p>
            <a:r>
              <a:rPr lang="en-GB" sz="2400" dirty="0" smtClean="0"/>
              <a:t>Who?</a:t>
            </a:r>
            <a:endParaRPr lang="en-GB" sz="2400" dirty="0"/>
          </a:p>
        </p:txBody>
      </p:sp>
      <p:sp>
        <p:nvSpPr>
          <p:cNvPr id="9" name="TextBox 8"/>
          <p:cNvSpPr txBox="1"/>
          <p:nvPr/>
        </p:nvSpPr>
        <p:spPr>
          <a:xfrm>
            <a:off x="7572396" y="2643182"/>
            <a:ext cx="1010533" cy="461665"/>
          </a:xfrm>
          <a:prstGeom prst="rect">
            <a:avLst/>
          </a:prstGeom>
          <a:noFill/>
        </p:spPr>
        <p:txBody>
          <a:bodyPr wrap="none" rtlCol="0">
            <a:spAutoFit/>
          </a:bodyPr>
          <a:lstStyle/>
          <a:p>
            <a:r>
              <a:rPr lang="en-GB" sz="2400" dirty="0" smtClean="0"/>
              <a:t>What?</a:t>
            </a:r>
            <a:endParaRPr lang="en-GB" sz="2400" dirty="0"/>
          </a:p>
        </p:txBody>
      </p:sp>
      <p:sp>
        <p:nvSpPr>
          <p:cNvPr id="10" name="TextBox 9"/>
          <p:cNvSpPr txBox="1"/>
          <p:nvPr/>
        </p:nvSpPr>
        <p:spPr>
          <a:xfrm>
            <a:off x="6357950" y="5715016"/>
            <a:ext cx="1174489" cy="461665"/>
          </a:xfrm>
          <a:prstGeom prst="rect">
            <a:avLst/>
          </a:prstGeom>
          <a:noFill/>
        </p:spPr>
        <p:txBody>
          <a:bodyPr wrap="none" rtlCol="0">
            <a:spAutoFit/>
          </a:bodyPr>
          <a:lstStyle/>
          <a:p>
            <a:r>
              <a:rPr lang="en-GB" sz="2400" dirty="0" smtClean="0"/>
              <a:t>Where?</a:t>
            </a:r>
            <a:endParaRPr lang="en-GB" sz="2400" dirty="0"/>
          </a:p>
        </p:txBody>
      </p:sp>
      <p:sp>
        <p:nvSpPr>
          <p:cNvPr id="11" name="TextBox 10"/>
          <p:cNvSpPr txBox="1"/>
          <p:nvPr/>
        </p:nvSpPr>
        <p:spPr>
          <a:xfrm>
            <a:off x="2071670" y="5929330"/>
            <a:ext cx="1079142" cy="461665"/>
          </a:xfrm>
          <a:prstGeom prst="rect">
            <a:avLst/>
          </a:prstGeom>
          <a:noFill/>
        </p:spPr>
        <p:txBody>
          <a:bodyPr wrap="none" rtlCol="0">
            <a:spAutoFit/>
          </a:bodyPr>
          <a:lstStyle/>
          <a:p>
            <a:r>
              <a:rPr lang="en-GB" sz="2400" dirty="0" smtClean="0"/>
              <a:t>When?</a:t>
            </a:r>
            <a:endParaRPr lang="en-GB" sz="2400" dirty="0"/>
          </a:p>
        </p:txBody>
      </p:sp>
      <p:sp>
        <p:nvSpPr>
          <p:cNvPr id="12" name="TextBox 11"/>
          <p:cNvSpPr txBox="1"/>
          <p:nvPr/>
        </p:nvSpPr>
        <p:spPr>
          <a:xfrm>
            <a:off x="214282" y="3429000"/>
            <a:ext cx="897105" cy="461665"/>
          </a:xfrm>
          <a:prstGeom prst="rect">
            <a:avLst/>
          </a:prstGeom>
          <a:noFill/>
        </p:spPr>
        <p:txBody>
          <a:bodyPr wrap="none" rtlCol="0">
            <a:spAutoFit/>
          </a:bodyPr>
          <a:lstStyle/>
          <a:p>
            <a:r>
              <a:rPr lang="en-GB" sz="2400" dirty="0" smtClean="0"/>
              <a:t>Why?</a:t>
            </a:r>
            <a:endParaRPr lang="en-GB" sz="2400" dirty="0"/>
          </a:p>
        </p:txBody>
      </p:sp>
      <p:cxnSp>
        <p:nvCxnSpPr>
          <p:cNvPr id="14" name="Straight Connector 13"/>
          <p:cNvCxnSpPr>
            <a:stCxn id="5" idx="1"/>
          </p:cNvCxnSpPr>
          <p:nvPr/>
        </p:nvCxnSpPr>
        <p:spPr>
          <a:xfrm rot="16200000" flipV="1">
            <a:off x="1878279" y="1264935"/>
            <a:ext cx="1636202" cy="2963936"/>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flipH="1" flipV="1">
            <a:off x="5036347" y="1616855"/>
            <a:ext cx="2081226" cy="199074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5" idx="6"/>
          </p:cNvCxnSpPr>
          <p:nvPr/>
        </p:nvCxnSpPr>
        <p:spPr>
          <a:xfrm>
            <a:off x="5214942" y="3893347"/>
            <a:ext cx="3929058" cy="892975"/>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4" idx="4"/>
            <a:endCxn id="5" idx="4"/>
          </p:cNvCxnSpPr>
          <p:nvPr/>
        </p:nvCxnSpPr>
        <p:spPr>
          <a:xfrm rot="5400000" flipH="1" flipV="1">
            <a:off x="3339706" y="5589987"/>
            <a:ext cx="2500306" cy="35719"/>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endCxn id="5" idx="2"/>
          </p:cNvCxnSpPr>
          <p:nvPr/>
        </p:nvCxnSpPr>
        <p:spPr>
          <a:xfrm flipV="1">
            <a:off x="428596" y="3893347"/>
            <a:ext cx="3571900" cy="1607355"/>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Oval 4"/>
          <p:cNvSpPr/>
          <p:nvPr/>
        </p:nvSpPr>
        <p:spPr>
          <a:xfrm>
            <a:off x="4000496" y="3429000"/>
            <a:ext cx="1214446" cy="928694"/>
          </a:xfrm>
          <a:prstGeom prst="ellipse">
            <a:avLst/>
          </a:prstGeom>
          <a:solidFill>
            <a:schemeClr val="accent4">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Source A</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6"/>
          <p:cNvSpPr txBox="1">
            <a:spLocks noChangeArrowheads="1"/>
          </p:cNvSpPr>
          <p:nvPr/>
        </p:nvSpPr>
        <p:spPr bwMode="auto">
          <a:xfrm>
            <a:off x="285720" y="1357298"/>
            <a:ext cx="8572560" cy="4857783"/>
          </a:xfrm>
          <a:prstGeom prst="rect">
            <a:avLst/>
          </a:prstGeom>
          <a:solidFill>
            <a:schemeClr val="accent1">
              <a:lumMod val="40000"/>
              <a:lumOff val="60000"/>
            </a:schemeClr>
          </a:solidFill>
          <a:ln w="38100">
            <a:solidFill>
              <a:schemeClr val="bg2">
                <a:lumMod val="75000"/>
              </a:schemeClr>
            </a:solidFill>
            <a:miter lim="800000"/>
            <a:headEnd/>
            <a:tailEnd/>
          </a:ln>
        </p:spPr>
        <p:txBody>
          <a:bodyPr wrap="square" numCol="2">
            <a:spAutoFit/>
          </a:bodyPr>
          <a:lstStyle/>
          <a:p>
            <a:pPr marL="514350" indent="-514350">
              <a:buAutoNum type="arabicPeriod"/>
            </a:pPr>
            <a:r>
              <a:rPr lang="en-GB" sz="2800" dirty="0" smtClean="0"/>
              <a:t>Answer for Questions</a:t>
            </a:r>
          </a:p>
          <a:p>
            <a:pPr marL="514350" indent="-514350">
              <a:buAutoNum type="arabicPeriod"/>
            </a:pPr>
            <a:r>
              <a:rPr lang="en-GB" sz="2800" dirty="0" smtClean="0"/>
              <a:t>Consequence map</a:t>
            </a:r>
          </a:p>
          <a:p>
            <a:pPr marL="514350" indent="-514350">
              <a:buAutoNum type="arabicPeriod"/>
            </a:pPr>
            <a:r>
              <a:rPr lang="en-GB" sz="2800" dirty="0" smtClean="0"/>
              <a:t>Note taking</a:t>
            </a:r>
          </a:p>
          <a:p>
            <a:pPr marL="514350" indent="-514350">
              <a:buAutoNum type="arabicPeriod"/>
            </a:pPr>
            <a:r>
              <a:rPr lang="en-GB" sz="2800" dirty="0" smtClean="0"/>
              <a:t>Stand and deliver</a:t>
            </a:r>
          </a:p>
          <a:p>
            <a:pPr marL="514350" indent="-514350">
              <a:buAutoNum type="arabicPeriod"/>
            </a:pPr>
            <a:r>
              <a:rPr lang="en-GB" sz="2800" dirty="0" smtClean="0"/>
              <a:t>Card swap</a:t>
            </a:r>
          </a:p>
          <a:p>
            <a:pPr marL="514350" indent="-514350">
              <a:buAutoNum type="arabicPeriod"/>
            </a:pPr>
            <a:r>
              <a:rPr lang="en-GB" sz="2800" dirty="0" smtClean="0"/>
              <a:t>We are pleased to announce</a:t>
            </a:r>
          </a:p>
          <a:p>
            <a:pPr marL="514350" indent="-514350">
              <a:buAutoNum type="arabicPeriod"/>
            </a:pPr>
            <a:r>
              <a:rPr lang="en-GB" sz="2800" dirty="0" smtClean="0"/>
              <a:t>Consequences</a:t>
            </a:r>
            <a:endParaRPr lang="en-GB" sz="2800" dirty="0" smtClean="0"/>
          </a:p>
          <a:p>
            <a:pPr marL="514350" indent="-514350">
              <a:buAutoNum type="arabicPeriod"/>
            </a:pPr>
            <a:r>
              <a:rPr lang="en-GB" sz="2800" dirty="0" smtClean="0"/>
              <a:t>Timelines</a:t>
            </a:r>
          </a:p>
          <a:p>
            <a:pPr marL="514350" indent="-514350">
              <a:buAutoNum type="arabicPeriod"/>
            </a:pPr>
            <a:r>
              <a:rPr lang="en-GB" sz="2800" dirty="0" smtClean="0"/>
              <a:t>KWL &amp; QUAD</a:t>
            </a:r>
          </a:p>
          <a:p>
            <a:pPr marL="514350" indent="-514350">
              <a:buAutoNum type="arabicPeriod"/>
            </a:pPr>
            <a:r>
              <a:rPr lang="en-GB" sz="2800" dirty="0" smtClean="0"/>
              <a:t>Hot Seat</a:t>
            </a:r>
          </a:p>
          <a:p>
            <a:pPr marL="514350" indent="-514350">
              <a:buAutoNum type="arabicPeriod"/>
            </a:pPr>
            <a:r>
              <a:rPr lang="en-GB" sz="2800" dirty="0" smtClean="0"/>
              <a:t>I know the scene</a:t>
            </a:r>
          </a:p>
          <a:p>
            <a:pPr marL="514350" indent="-514350">
              <a:buAutoNum type="arabicPeriod"/>
            </a:pPr>
            <a:r>
              <a:rPr lang="en-GB" sz="2800" dirty="0" smtClean="0"/>
              <a:t>Physical maps</a:t>
            </a:r>
          </a:p>
          <a:p>
            <a:pPr marL="514350" indent="-514350">
              <a:buAutoNum type="arabicPeriod"/>
            </a:pPr>
            <a:r>
              <a:rPr lang="en-GB" sz="2800" dirty="0" smtClean="0"/>
              <a:t>Physical Family trees</a:t>
            </a:r>
          </a:p>
          <a:p>
            <a:pPr marL="514350" indent="-514350">
              <a:buAutoNum type="arabicPeriod"/>
            </a:pPr>
            <a:r>
              <a:rPr lang="en-GB" sz="2800" dirty="0" smtClean="0"/>
              <a:t>The Five Ws</a:t>
            </a:r>
          </a:p>
          <a:p>
            <a:pPr marL="514350" indent="-514350">
              <a:buAutoNum type="arabicPeriod"/>
            </a:pPr>
            <a:r>
              <a:rPr lang="en-GB" sz="2800" dirty="0" smtClean="0"/>
              <a:t>Dissecting the Argument</a:t>
            </a:r>
          </a:p>
          <a:p>
            <a:pPr marL="514350" indent="-514350">
              <a:buAutoNum type="arabicPeriod"/>
            </a:pPr>
            <a:r>
              <a:rPr lang="en-GB" sz="2800" dirty="0" smtClean="0"/>
              <a:t>Extended writing</a:t>
            </a:r>
          </a:p>
        </p:txBody>
      </p:sp>
      <p:sp>
        <p:nvSpPr>
          <p:cNvPr id="3" name="Title 1"/>
          <p:cNvSpPr txBox="1">
            <a:spLocks/>
          </p:cNvSpPr>
          <p:nvPr/>
        </p:nvSpPr>
        <p:spPr>
          <a:xfrm>
            <a:off x="0" y="0"/>
            <a:ext cx="9144000" cy="1143000"/>
          </a:xfrm>
          <a:prstGeom prst="rect">
            <a:avLst/>
          </a:prstGeom>
          <a:solidFill>
            <a:schemeClr val="tx2"/>
          </a:solidFill>
          <a:ln w="38100">
            <a:noFill/>
          </a:ln>
        </p:spPr>
        <p:txBody>
          <a:bodyPr anchor="ctr">
            <a:normAutofit/>
          </a:bodyPr>
          <a:lstStyle/>
          <a:p>
            <a:pPr algn="ctr" fontAlgn="auto">
              <a:spcAft>
                <a:spcPts val="0"/>
              </a:spcAft>
              <a:defRPr/>
            </a:pPr>
            <a:r>
              <a:rPr lang="en-GB" sz="4400" dirty="0" smtClean="0">
                <a:solidFill>
                  <a:schemeClr val="bg1"/>
                </a:solidFill>
                <a:latin typeface="+mj-lt"/>
                <a:ea typeface="+mj-ea"/>
                <a:cs typeface="+mj-cs"/>
              </a:rPr>
              <a:t>List of activities</a:t>
            </a:r>
            <a:endParaRPr lang="en-GB" sz="44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1143000"/>
          </a:xfrm>
          <a:prstGeom prst="rect">
            <a:avLst/>
          </a:prstGeom>
          <a:solidFill>
            <a:schemeClr val="tx2"/>
          </a:solidFill>
          <a:ln>
            <a:solidFill>
              <a:schemeClr val="accent4">
                <a:lumMod val="50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The Five Ws</a:t>
            </a:r>
            <a:endParaRPr lang="en-GB" sz="4100" dirty="0">
              <a:solidFill>
                <a:schemeClr val="bg1"/>
              </a:solidFill>
              <a:latin typeface="+mj-lt"/>
              <a:ea typeface="+mj-ea"/>
              <a:cs typeface="+mj-cs"/>
            </a:endParaRPr>
          </a:p>
        </p:txBody>
      </p:sp>
      <p:sp>
        <p:nvSpPr>
          <p:cNvPr id="7" name="Content Placeholder 2"/>
          <p:cNvSpPr txBox="1">
            <a:spLocks/>
          </p:cNvSpPr>
          <p:nvPr/>
        </p:nvSpPr>
        <p:spPr>
          <a:xfrm>
            <a:off x="457200" y="1428736"/>
            <a:ext cx="8229600" cy="3000396"/>
          </a:xfrm>
          <a:prstGeom prst="rect">
            <a:avLst/>
          </a:prstGeom>
          <a:solidFill>
            <a:schemeClr val="accent1">
              <a:lumMod val="20000"/>
              <a:lumOff val="80000"/>
            </a:schemeClr>
          </a:solidFill>
          <a:ln w="38100" cap="flat" cmpd="sng" algn="ctr">
            <a:solidFill>
              <a:schemeClr val="bg2">
                <a:lumMod val="75000"/>
              </a:schemeClr>
            </a:solidFill>
            <a:prstDash val="solid"/>
          </a:ln>
        </p:spPr>
        <p:style>
          <a:lnRef idx="1">
            <a:schemeClr val="dk1"/>
          </a:lnRef>
          <a:fillRef idx="2">
            <a:schemeClr val="dk1"/>
          </a:fillRef>
          <a:effectRef idx="1">
            <a:schemeClr val="dk1"/>
          </a:effectRef>
          <a:fontRef idx="minor">
            <a:schemeClr val="dk1"/>
          </a:fontRef>
        </p:style>
        <p:txBody>
          <a:bodyPr>
            <a:normAutofit/>
          </a:bodyPr>
          <a:lstStyle/>
          <a:p>
            <a:pPr marL="342900" indent="-342900">
              <a:defRPr/>
            </a:pPr>
            <a:r>
              <a:rPr lang="en-GB" sz="2800" b="1" dirty="0" smtClean="0"/>
              <a:t>Extension/Alternative ideas</a:t>
            </a:r>
          </a:p>
          <a:p>
            <a:pPr marL="342900" indent="-342900">
              <a:defRPr/>
            </a:pPr>
            <a:endParaRPr lang="en-GB" sz="2400" b="1" dirty="0" smtClean="0"/>
          </a:p>
          <a:p>
            <a:pPr marL="342900" indent="-342900">
              <a:buFont typeface="Arial" pitchFamily="34" charset="0"/>
              <a:buChar char="•"/>
              <a:defRPr/>
            </a:pPr>
            <a:r>
              <a:rPr lang="en-GB" sz="2400" dirty="0" smtClean="0"/>
              <a:t>The Five Ws shape could be created in the middle of the classroom, with a different group of learners in each section. Display the source (on the </a:t>
            </a:r>
            <a:r>
              <a:rPr lang="en-GB" sz="2400" dirty="0" err="1" smtClean="0"/>
              <a:t>smartboard</a:t>
            </a:r>
            <a:r>
              <a:rPr lang="en-GB" sz="2400" dirty="0" smtClean="0"/>
              <a:t>, or hand it round), and each group (and possibly each learner) has to contribute something relevant to their section.</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7"/>
          <p:cNvSpPr txBox="1">
            <a:spLocks noChangeArrowheads="1"/>
          </p:cNvSpPr>
          <p:nvPr/>
        </p:nvSpPr>
        <p:spPr bwMode="auto">
          <a:xfrm>
            <a:off x="468313" y="1916113"/>
            <a:ext cx="8207375" cy="2492990"/>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Tweeting a short summary of each W could be one solution to the recording of evidence. When discussing as a class, aurally recording is a good idea. Learners could present their finished spheres over a podcast, especially when the source can be read out.</a:t>
            </a:r>
            <a:endParaRPr lang="en-GB" sz="2400" dirty="0">
              <a:latin typeface="+mn-lt"/>
            </a:endParaRPr>
          </a:p>
        </p:txBody>
      </p:sp>
      <p:sp>
        <p:nvSpPr>
          <p:cNvPr id="4"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100" dirty="0" smtClean="0">
                <a:solidFill>
                  <a:schemeClr val="bg1"/>
                </a:solidFill>
                <a:latin typeface="+mj-lt"/>
                <a:ea typeface="+mj-ea"/>
                <a:cs typeface="+mj-cs"/>
              </a:rPr>
              <a:t>The Five Ws</a:t>
            </a:r>
            <a:endParaRPr lang="en-GB" sz="41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1">
              <a:lumMod val="40000"/>
              <a:lumOff val="60000"/>
            </a:schemeClr>
          </a:solidFill>
        </p:spPr>
        <p:txBody>
          <a:bodyPr anchor="ctr"/>
          <a:lstStyle/>
          <a:p>
            <a:pPr algn="ctr" fontAlgn="auto">
              <a:spcAft>
                <a:spcPts val="0"/>
              </a:spcAft>
              <a:defRPr/>
            </a:pPr>
            <a:r>
              <a:rPr lang="en-GB" sz="4100" dirty="0" smtClean="0">
                <a:solidFill>
                  <a:schemeClr val="bg1"/>
                </a:solidFill>
              </a:rPr>
              <a:t>Dissecting the Argument</a:t>
            </a:r>
            <a:endParaRPr lang="en-GB" sz="4100" dirty="0">
              <a:solidFill>
                <a:schemeClr val="bg1"/>
              </a:solidFill>
            </a:endParaRPr>
          </a:p>
        </p:txBody>
      </p:sp>
      <p:sp>
        <p:nvSpPr>
          <p:cNvPr id="4" name="Text Box 5"/>
          <p:cNvSpPr txBox="1">
            <a:spLocks noChangeArrowheads="1"/>
          </p:cNvSpPr>
          <p:nvPr/>
        </p:nvSpPr>
        <p:spPr bwMode="auto">
          <a:xfrm>
            <a:off x="468313" y="1844675"/>
            <a:ext cx="8207375" cy="2708434"/>
          </a:xfrm>
          <a:prstGeom prst="rect">
            <a:avLst/>
          </a:prstGeom>
          <a:solidFill>
            <a:schemeClr val="accent1">
              <a:lumMod val="40000"/>
              <a:lumOff val="6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In this exercise, learners examine a text/source to establish the argument proposed, </a:t>
            </a:r>
            <a:r>
              <a:rPr lang="en-GB" sz="2400" dirty="0" smtClean="0"/>
              <a:t>and critically evaluate </a:t>
            </a:r>
            <a:r>
              <a:rPr lang="en-GB" sz="2400" dirty="0" smtClean="0">
                <a:latin typeface="+mn-lt"/>
              </a:rPr>
              <a:t>its quality.</a:t>
            </a:r>
            <a:endParaRPr lang="en-GB" sz="2400" dirty="0">
              <a:latin typeface="+mn-lt"/>
            </a:endParaRPr>
          </a:p>
          <a:p>
            <a:pPr marL="342900" indent="-342900">
              <a:defRPr/>
            </a:pPr>
            <a:endParaRPr lang="en-GB" sz="2400" dirty="0">
              <a:latin typeface="+mn-lt"/>
            </a:endParaRPr>
          </a:p>
          <a:p>
            <a:pPr marL="342900" indent="-342900">
              <a:defRPr/>
            </a:pPr>
            <a:r>
              <a:rPr lang="en-GB" sz="2800" b="1" dirty="0">
                <a:latin typeface="+mn-lt"/>
              </a:rPr>
              <a:t>Skills</a:t>
            </a:r>
          </a:p>
          <a:p>
            <a:pPr marL="342900" indent="-342900" algn="ctr">
              <a:defRPr/>
            </a:pPr>
            <a:r>
              <a:rPr lang="en-GB" sz="2400" dirty="0" smtClean="0">
                <a:latin typeface="+mn-lt"/>
              </a:rPr>
              <a:t>Understanding	</a:t>
            </a:r>
            <a:r>
              <a:rPr lang="en-GB" sz="2400" dirty="0">
                <a:latin typeface="+mn-lt"/>
              </a:rPr>
              <a:t>	</a:t>
            </a:r>
            <a:r>
              <a:rPr lang="en-GB" sz="2400" dirty="0" smtClean="0">
                <a:latin typeface="+mn-lt"/>
              </a:rPr>
              <a:t>Analysing	Evaluating</a:t>
            </a:r>
            <a:endParaRPr lang="en-GB" sz="2400" dirty="0">
              <a:latin typeface="+mn-lt"/>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72072"/>
          </a:xfrm>
          <a:solidFill>
            <a:schemeClr val="accent1">
              <a:lumMod val="20000"/>
              <a:lumOff val="80000"/>
            </a:schemeClr>
          </a:solidFill>
          <a:ln w="38100">
            <a:solidFill>
              <a:schemeClr val="bg2">
                <a:lumMod val="75000"/>
              </a:schemeClr>
            </a:solidFill>
          </a:ln>
        </p:spPr>
        <p:style>
          <a:lnRef idx="1">
            <a:schemeClr val="dk1"/>
          </a:lnRef>
          <a:fillRef idx="2">
            <a:schemeClr val="dk1"/>
          </a:fillRef>
          <a:effectRef idx="1">
            <a:schemeClr val="dk1"/>
          </a:effectRef>
          <a:fontRef idx="minor">
            <a:schemeClr val="dk1"/>
          </a:fontRef>
        </p:style>
        <p:txBody>
          <a:bodyPr>
            <a:normAutofit/>
          </a:bodyPr>
          <a:lstStyle/>
          <a:p>
            <a:pPr marL="514350" indent="-514350" eaLnBrk="1" hangingPunct="1">
              <a:lnSpc>
                <a:spcPct val="80000"/>
              </a:lnSpc>
              <a:buNone/>
              <a:defRPr/>
            </a:pPr>
            <a:r>
              <a:rPr lang="en-GB" sz="3000" b="1" dirty="0" smtClean="0">
                <a:solidFill>
                  <a:srgbClr val="000000"/>
                </a:solidFill>
              </a:rPr>
              <a:t>How it works</a:t>
            </a:r>
          </a:p>
          <a:p>
            <a:pPr marL="514350" indent="-514350" eaLnBrk="1" hangingPunct="1">
              <a:lnSpc>
                <a:spcPct val="80000"/>
              </a:lnSpc>
              <a:buFont typeface="+mj-lt"/>
              <a:buAutoNum type="arabicPeriod"/>
              <a:defRPr/>
            </a:pPr>
            <a:r>
              <a:rPr lang="en-GB" sz="2400" dirty="0" smtClean="0">
                <a:solidFill>
                  <a:srgbClr val="000000"/>
                </a:solidFill>
              </a:rPr>
              <a:t>Learners are presented with a text/source for investigation.</a:t>
            </a:r>
          </a:p>
          <a:p>
            <a:pPr marL="514350" indent="-514350" eaLnBrk="1" hangingPunct="1">
              <a:lnSpc>
                <a:spcPct val="80000"/>
              </a:lnSpc>
              <a:buFont typeface="+mj-lt"/>
              <a:buAutoNum type="arabicPeriod"/>
              <a:defRPr/>
            </a:pPr>
            <a:r>
              <a:rPr lang="en-GB" sz="2400" dirty="0" smtClean="0">
                <a:solidFill>
                  <a:srgbClr val="000000"/>
                </a:solidFill>
              </a:rPr>
              <a:t>They are given a few minutes to read over the passage and think about what argument the text/source is providing.</a:t>
            </a:r>
          </a:p>
          <a:p>
            <a:pPr marL="514350" indent="-514350" eaLnBrk="1" hangingPunct="1">
              <a:lnSpc>
                <a:spcPct val="80000"/>
              </a:lnSpc>
              <a:buFont typeface="+mj-lt"/>
              <a:buAutoNum type="arabicPeriod"/>
              <a:defRPr/>
            </a:pPr>
            <a:r>
              <a:rPr lang="en-GB" sz="2400" dirty="0" smtClean="0">
                <a:solidFill>
                  <a:srgbClr val="000000"/>
                </a:solidFill>
              </a:rPr>
              <a:t>The class discuss the various aspects of the text/or source – what is the author’s main point(s)? What is his/her point of view? Is the argument sound? What are the implications of the argument?</a:t>
            </a:r>
          </a:p>
          <a:p>
            <a:pPr marL="514350" indent="-514350" eaLnBrk="1" hangingPunct="1">
              <a:lnSpc>
                <a:spcPct val="80000"/>
              </a:lnSpc>
              <a:buFont typeface="+mj-lt"/>
              <a:buAutoNum type="arabicPeriod"/>
              <a:defRPr/>
            </a:pPr>
            <a:r>
              <a:rPr lang="en-GB" sz="2400" dirty="0" smtClean="0">
                <a:solidFill>
                  <a:srgbClr val="000000"/>
                </a:solidFill>
              </a:rPr>
              <a:t>This process continues until all the pieces for discussion have been covered.</a:t>
            </a:r>
          </a:p>
          <a:p>
            <a:pPr marL="514350" indent="-514350" eaLnBrk="1" hangingPunct="1">
              <a:lnSpc>
                <a:spcPct val="80000"/>
              </a:lnSpc>
              <a:buFont typeface="+mj-lt"/>
              <a:buAutoNum type="arabicPeriod"/>
              <a:defRPr/>
            </a:pPr>
            <a:r>
              <a:rPr lang="en-GB" sz="2400" dirty="0" smtClean="0">
                <a:solidFill>
                  <a:srgbClr val="000000"/>
                </a:solidFill>
              </a:rPr>
              <a:t>Apart from using historical sources, learners could examine contemporary newspaper articles, broadsheet or online.</a:t>
            </a:r>
          </a:p>
        </p:txBody>
      </p:sp>
      <p:sp>
        <p:nvSpPr>
          <p:cNvPr id="4" name="Title 1"/>
          <p:cNvSpPr txBox="1">
            <a:spLocks/>
          </p:cNvSpPr>
          <p:nvPr/>
        </p:nvSpPr>
        <p:spPr>
          <a:xfrm>
            <a:off x="0" y="0"/>
            <a:ext cx="9144000" cy="1143000"/>
          </a:xfrm>
          <a:prstGeom prst="rect">
            <a:avLst/>
          </a:prstGeom>
          <a:solidFill>
            <a:schemeClr val="tx2"/>
          </a:solidFill>
          <a:ln>
            <a:noFill/>
          </a:ln>
        </p:spPr>
        <p:txBody>
          <a:bodyPr anchor="ctr"/>
          <a:lstStyle/>
          <a:p>
            <a:pPr algn="ctr" fontAlgn="auto">
              <a:spcAft>
                <a:spcPts val="0"/>
              </a:spcAft>
              <a:defRPr/>
            </a:pPr>
            <a:r>
              <a:rPr lang="en-GB" sz="4100" dirty="0" smtClean="0">
                <a:solidFill>
                  <a:schemeClr val="bg1"/>
                </a:solidFill>
              </a:rPr>
              <a:t>Dissecting the Argument</a:t>
            </a:r>
            <a:endParaRPr lang="en-GB" sz="4100" dirty="0">
              <a:solidFill>
                <a:schemeClr val="bg1"/>
              </a:solidFill>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1143000"/>
          </a:xfrm>
          <a:prstGeom prst="rect">
            <a:avLst/>
          </a:prstGeom>
          <a:solidFill>
            <a:schemeClr val="tx2"/>
          </a:solidFill>
          <a:ln>
            <a:noFill/>
          </a:ln>
        </p:spPr>
        <p:txBody>
          <a:bodyPr anchor="ctr"/>
          <a:lstStyle/>
          <a:p>
            <a:pPr algn="ctr" fontAlgn="auto">
              <a:spcAft>
                <a:spcPts val="0"/>
              </a:spcAft>
              <a:defRPr/>
            </a:pPr>
            <a:r>
              <a:rPr lang="en-GB" sz="4100" dirty="0" smtClean="0">
                <a:solidFill>
                  <a:schemeClr val="bg1"/>
                </a:solidFill>
                <a:latin typeface="+mj-lt"/>
                <a:ea typeface="+mj-ea"/>
                <a:cs typeface="+mj-cs"/>
              </a:rPr>
              <a:t>Dissecting the Argument</a:t>
            </a:r>
            <a:endParaRPr lang="en-GB" sz="4100" dirty="0">
              <a:solidFill>
                <a:schemeClr val="bg1"/>
              </a:solidFill>
              <a:latin typeface="+mj-lt"/>
              <a:ea typeface="+mj-ea"/>
              <a:cs typeface="+mj-cs"/>
            </a:endParaRPr>
          </a:p>
        </p:txBody>
      </p:sp>
      <p:sp>
        <p:nvSpPr>
          <p:cNvPr id="4" name="Oval 3"/>
          <p:cNvSpPr/>
          <p:nvPr/>
        </p:nvSpPr>
        <p:spPr>
          <a:xfrm>
            <a:off x="0" y="1142984"/>
            <a:ext cx="9144000" cy="5715016"/>
          </a:xfrm>
          <a:prstGeom prst="ellipse">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3714744" y="1214422"/>
            <a:ext cx="1672574" cy="461665"/>
          </a:xfrm>
          <a:prstGeom prst="rect">
            <a:avLst/>
          </a:prstGeom>
          <a:noFill/>
        </p:spPr>
        <p:txBody>
          <a:bodyPr wrap="none" rtlCol="0">
            <a:spAutoFit/>
          </a:bodyPr>
          <a:lstStyle/>
          <a:p>
            <a:r>
              <a:rPr lang="en-GB" sz="2400" dirty="0" smtClean="0"/>
              <a:t>Main points</a:t>
            </a:r>
            <a:endParaRPr lang="en-GB" sz="2400" dirty="0"/>
          </a:p>
        </p:txBody>
      </p:sp>
      <p:sp>
        <p:nvSpPr>
          <p:cNvPr id="9" name="TextBox 8"/>
          <p:cNvSpPr txBox="1"/>
          <p:nvPr/>
        </p:nvSpPr>
        <p:spPr>
          <a:xfrm>
            <a:off x="7572396" y="2643182"/>
            <a:ext cx="1037335" cy="584775"/>
          </a:xfrm>
          <a:prstGeom prst="rect">
            <a:avLst/>
          </a:prstGeom>
          <a:noFill/>
        </p:spPr>
        <p:txBody>
          <a:bodyPr wrap="none" rtlCol="0">
            <a:spAutoFit/>
          </a:bodyPr>
          <a:lstStyle/>
          <a:p>
            <a:r>
              <a:rPr lang="en-GB" sz="1600" dirty="0" smtClean="0"/>
              <a:t>Evaluating</a:t>
            </a:r>
            <a:br>
              <a:rPr lang="en-GB" sz="1600" dirty="0" smtClean="0"/>
            </a:br>
            <a:r>
              <a:rPr lang="en-GB" sz="1600" dirty="0" smtClean="0"/>
              <a:t>evidence</a:t>
            </a:r>
            <a:endParaRPr lang="en-GB" sz="1600" dirty="0"/>
          </a:p>
        </p:txBody>
      </p:sp>
      <p:sp>
        <p:nvSpPr>
          <p:cNvPr id="10" name="TextBox 9"/>
          <p:cNvSpPr txBox="1"/>
          <p:nvPr/>
        </p:nvSpPr>
        <p:spPr>
          <a:xfrm>
            <a:off x="6357950" y="5572140"/>
            <a:ext cx="1238994" cy="584775"/>
          </a:xfrm>
          <a:prstGeom prst="rect">
            <a:avLst/>
          </a:prstGeom>
          <a:noFill/>
        </p:spPr>
        <p:txBody>
          <a:bodyPr wrap="none" rtlCol="0">
            <a:spAutoFit/>
          </a:bodyPr>
          <a:lstStyle/>
          <a:p>
            <a:r>
              <a:rPr lang="en-GB" sz="1600" dirty="0" smtClean="0"/>
              <a:t>Implications </a:t>
            </a:r>
            <a:br>
              <a:rPr lang="en-GB" sz="1600" dirty="0" smtClean="0"/>
            </a:br>
            <a:r>
              <a:rPr lang="en-GB" sz="1600" dirty="0" smtClean="0"/>
              <a:t>of argument</a:t>
            </a:r>
            <a:endParaRPr lang="en-GB" sz="1600" dirty="0"/>
          </a:p>
        </p:txBody>
      </p:sp>
      <p:sp>
        <p:nvSpPr>
          <p:cNvPr id="11" name="TextBox 10"/>
          <p:cNvSpPr txBox="1"/>
          <p:nvPr/>
        </p:nvSpPr>
        <p:spPr>
          <a:xfrm>
            <a:off x="2071670" y="5857892"/>
            <a:ext cx="1213858" cy="584775"/>
          </a:xfrm>
          <a:prstGeom prst="rect">
            <a:avLst/>
          </a:prstGeom>
          <a:noFill/>
        </p:spPr>
        <p:txBody>
          <a:bodyPr wrap="none" rtlCol="0">
            <a:spAutoFit/>
          </a:bodyPr>
          <a:lstStyle/>
          <a:p>
            <a:r>
              <a:rPr lang="en-GB" sz="1600" dirty="0" smtClean="0"/>
              <a:t>Soundness</a:t>
            </a:r>
            <a:br>
              <a:rPr lang="en-GB" sz="1600" dirty="0" smtClean="0"/>
            </a:br>
            <a:r>
              <a:rPr lang="en-GB" sz="1600" dirty="0" smtClean="0"/>
              <a:t>of argument</a:t>
            </a:r>
            <a:endParaRPr lang="en-GB" sz="1600" dirty="0"/>
          </a:p>
        </p:txBody>
      </p:sp>
      <p:sp>
        <p:nvSpPr>
          <p:cNvPr id="12" name="TextBox 11"/>
          <p:cNvSpPr txBox="1"/>
          <p:nvPr/>
        </p:nvSpPr>
        <p:spPr>
          <a:xfrm>
            <a:off x="214282" y="3286124"/>
            <a:ext cx="662746" cy="830997"/>
          </a:xfrm>
          <a:prstGeom prst="rect">
            <a:avLst/>
          </a:prstGeom>
          <a:noFill/>
        </p:spPr>
        <p:txBody>
          <a:bodyPr wrap="none" rtlCol="0">
            <a:spAutoFit/>
          </a:bodyPr>
          <a:lstStyle/>
          <a:p>
            <a:r>
              <a:rPr lang="en-GB" sz="1600" dirty="0" smtClean="0"/>
              <a:t>Point </a:t>
            </a:r>
            <a:br>
              <a:rPr lang="en-GB" sz="1600" dirty="0" smtClean="0"/>
            </a:br>
            <a:r>
              <a:rPr lang="en-GB" sz="1600" dirty="0" smtClean="0"/>
              <a:t>of</a:t>
            </a:r>
            <a:br>
              <a:rPr lang="en-GB" sz="1600" dirty="0" smtClean="0"/>
            </a:br>
            <a:r>
              <a:rPr lang="en-GB" sz="1600" dirty="0" smtClean="0"/>
              <a:t>View</a:t>
            </a:r>
            <a:endParaRPr lang="en-GB" sz="1600" dirty="0"/>
          </a:p>
        </p:txBody>
      </p:sp>
      <p:cxnSp>
        <p:nvCxnSpPr>
          <p:cNvPr id="14" name="Straight Connector 13"/>
          <p:cNvCxnSpPr>
            <a:stCxn id="5" idx="1"/>
          </p:cNvCxnSpPr>
          <p:nvPr/>
        </p:nvCxnSpPr>
        <p:spPr>
          <a:xfrm rot="16200000" flipV="1">
            <a:off x="1878279" y="1264935"/>
            <a:ext cx="1636202" cy="2963936"/>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flipH="1" flipV="1">
            <a:off x="5036347" y="1616855"/>
            <a:ext cx="2081226" cy="199074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5" idx="6"/>
          </p:cNvCxnSpPr>
          <p:nvPr/>
        </p:nvCxnSpPr>
        <p:spPr>
          <a:xfrm>
            <a:off x="5214942" y="3893347"/>
            <a:ext cx="3929058" cy="892975"/>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4" idx="4"/>
            <a:endCxn id="5" idx="4"/>
          </p:cNvCxnSpPr>
          <p:nvPr/>
        </p:nvCxnSpPr>
        <p:spPr>
          <a:xfrm rot="5400000" flipH="1" flipV="1">
            <a:off x="3339706" y="5589987"/>
            <a:ext cx="2500306" cy="35719"/>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endCxn id="5" idx="2"/>
          </p:cNvCxnSpPr>
          <p:nvPr/>
        </p:nvCxnSpPr>
        <p:spPr>
          <a:xfrm flipV="1">
            <a:off x="428596" y="3893347"/>
            <a:ext cx="3571900" cy="1607355"/>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Oval 4"/>
          <p:cNvSpPr/>
          <p:nvPr/>
        </p:nvSpPr>
        <p:spPr>
          <a:xfrm>
            <a:off x="4000496" y="3429000"/>
            <a:ext cx="1214446" cy="928694"/>
          </a:xfrm>
          <a:prstGeom prst="ellipse">
            <a:avLst/>
          </a:prstGeom>
          <a:solidFill>
            <a:schemeClr val="accent4">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Source A</a:t>
            </a:r>
            <a:endParaRPr lang="en-GB"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143000"/>
          </a:xfrm>
          <a:prstGeom prst="rect">
            <a:avLst/>
          </a:prstGeom>
          <a:solidFill>
            <a:schemeClr val="tx2"/>
          </a:solidFill>
          <a:ln>
            <a:noFill/>
          </a:ln>
        </p:spPr>
        <p:txBody>
          <a:bodyPr anchor="ctr"/>
          <a:lstStyle/>
          <a:p>
            <a:pPr algn="ctr" fontAlgn="auto">
              <a:spcAft>
                <a:spcPts val="0"/>
              </a:spcAft>
              <a:defRPr/>
            </a:pPr>
            <a:r>
              <a:rPr lang="en-GB" sz="4100" dirty="0" smtClean="0">
                <a:solidFill>
                  <a:schemeClr val="bg1"/>
                </a:solidFill>
              </a:rPr>
              <a:t>Dissecting the Argument</a:t>
            </a:r>
            <a:endParaRPr lang="en-GB" sz="4100" dirty="0">
              <a:solidFill>
                <a:schemeClr val="bg1"/>
              </a:solidFill>
            </a:endParaRPr>
          </a:p>
        </p:txBody>
      </p:sp>
      <p:sp>
        <p:nvSpPr>
          <p:cNvPr id="6" name="Content Placeholder 2"/>
          <p:cNvSpPr txBox="1">
            <a:spLocks/>
          </p:cNvSpPr>
          <p:nvPr/>
        </p:nvSpPr>
        <p:spPr>
          <a:xfrm>
            <a:off x="457200" y="1428736"/>
            <a:ext cx="8229600" cy="3000396"/>
          </a:xfrm>
          <a:prstGeom prst="rect">
            <a:avLst/>
          </a:prstGeom>
          <a:solidFill>
            <a:schemeClr val="accent1">
              <a:lumMod val="20000"/>
              <a:lumOff val="80000"/>
            </a:schemeClr>
          </a:solidFill>
          <a:ln w="38100" cap="flat" cmpd="sng" algn="ctr">
            <a:solidFill>
              <a:schemeClr val="bg2">
                <a:lumMod val="75000"/>
              </a:schemeClr>
            </a:solidFill>
            <a:prstDash val="solid"/>
          </a:ln>
        </p:spPr>
        <p:style>
          <a:lnRef idx="1">
            <a:schemeClr val="dk1"/>
          </a:lnRef>
          <a:fillRef idx="2">
            <a:schemeClr val="dk1"/>
          </a:fillRef>
          <a:effectRef idx="1">
            <a:schemeClr val="dk1"/>
          </a:effectRef>
          <a:fontRef idx="minor">
            <a:schemeClr val="dk1"/>
          </a:fontRef>
        </p:style>
        <p:txBody>
          <a:bodyPr>
            <a:normAutofit/>
          </a:bodyPr>
          <a:lstStyle/>
          <a:p>
            <a:pPr marL="342900" indent="-342900">
              <a:defRPr/>
            </a:pPr>
            <a:r>
              <a:rPr lang="en-GB" sz="2800" b="1" dirty="0" smtClean="0"/>
              <a:t>Extension/Alternative ideas</a:t>
            </a:r>
          </a:p>
          <a:p>
            <a:pPr marL="342900" indent="-342900">
              <a:defRPr/>
            </a:pPr>
            <a:endParaRPr lang="en-GB" sz="2400" b="1" dirty="0" smtClean="0"/>
          </a:p>
          <a:p>
            <a:pPr marL="342900" indent="-342900">
              <a:buFont typeface="Arial" pitchFamily="34" charset="0"/>
              <a:buChar char="•"/>
              <a:defRPr/>
            </a:pPr>
            <a:r>
              <a:rPr lang="en-GB" sz="2400" dirty="0" smtClean="0"/>
              <a:t>Dissecting the Argument’s shape can be recreated in the middle of the classroom, with a different group of learners in each section. Display the source (on the </a:t>
            </a:r>
            <a:r>
              <a:rPr lang="en-GB" sz="2400" dirty="0" err="1" smtClean="0"/>
              <a:t>smartboard</a:t>
            </a:r>
            <a:r>
              <a:rPr lang="en-GB" sz="2400" dirty="0" smtClean="0"/>
              <a:t>, or hand it round), and each group (and possibly each learner) has to contribute something relevant to their section.</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7"/>
          <p:cNvSpPr txBox="1">
            <a:spLocks noChangeArrowheads="1"/>
          </p:cNvSpPr>
          <p:nvPr/>
        </p:nvSpPr>
        <p:spPr bwMode="auto">
          <a:xfrm>
            <a:off x="468313" y="1916113"/>
            <a:ext cx="8207375" cy="2862322"/>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a:spcBef>
                <a:spcPct val="50000"/>
              </a:spcBef>
              <a:defRPr/>
            </a:pPr>
            <a:r>
              <a:rPr lang="en-GB" sz="2400" b="1" dirty="0" smtClean="0">
                <a:latin typeface="+mn-lt"/>
              </a:rPr>
              <a:t>Recording information</a:t>
            </a:r>
          </a:p>
          <a:p>
            <a:pPr>
              <a:spcBef>
                <a:spcPct val="50000"/>
              </a:spcBef>
              <a:defRPr/>
            </a:pPr>
            <a:r>
              <a:rPr lang="en-GB" sz="2400" dirty="0" smtClean="0">
                <a:latin typeface="+mn-lt"/>
              </a:rPr>
              <a:t>Tweeting a short summary of each section could be one solution to the recording of evidence. When discussing as a class, aurally recording is a good idea. Learners could present their finished spheres over a podcast, especially when the source can be read out. They could also record a discussion over the source, or highlight their opinion on a blog.</a:t>
            </a:r>
            <a:endParaRPr lang="en-GB" sz="2400" dirty="0">
              <a:latin typeface="+mn-lt"/>
            </a:endParaRPr>
          </a:p>
        </p:txBody>
      </p:sp>
      <p:sp>
        <p:nvSpPr>
          <p:cNvPr id="4" name="Title 1"/>
          <p:cNvSpPr txBox="1">
            <a:spLocks/>
          </p:cNvSpPr>
          <p:nvPr/>
        </p:nvSpPr>
        <p:spPr>
          <a:xfrm>
            <a:off x="0" y="0"/>
            <a:ext cx="9144000" cy="1143000"/>
          </a:xfrm>
          <a:prstGeom prst="rect">
            <a:avLst/>
          </a:prstGeom>
          <a:solidFill>
            <a:schemeClr val="tx2"/>
          </a:solidFill>
        </p:spPr>
        <p:txBody>
          <a:bodyPr anchor="ctr">
            <a:normAutofit/>
          </a:bodyPr>
          <a:lstStyle/>
          <a:p>
            <a:pPr algn="ctr" fontAlgn="auto">
              <a:spcAft>
                <a:spcPts val="0"/>
              </a:spcAft>
              <a:defRPr/>
            </a:pPr>
            <a:r>
              <a:rPr lang="en-GB" sz="4100" dirty="0" smtClean="0">
                <a:solidFill>
                  <a:schemeClr val="bg1"/>
                </a:solidFill>
                <a:latin typeface="+mj-lt"/>
                <a:ea typeface="+mj-ea"/>
                <a:cs typeface="+mj-cs"/>
              </a:rPr>
              <a:t>Dissecting the Argument</a:t>
            </a:r>
            <a:endParaRPr lang="en-GB" sz="41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accent1">
              <a:lumMod val="40000"/>
              <a:lumOff val="60000"/>
            </a:schemeClr>
          </a:solidFill>
          <a:ln w="38100">
            <a:solidFill>
              <a:schemeClr val="accent1">
                <a:lumMod val="40000"/>
                <a:lumOff val="60000"/>
              </a:schemeClr>
            </a:solidFill>
          </a:ln>
        </p:spPr>
        <p:txBody>
          <a:bodyPr anchor="ctr"/>
          <a:lstStyle/>
          <a:p>
            <a:pPr algn="ctr" fontAlgn="auto">
              <a:spcAft>
                <a:spcPts val="0"/>
              </a:spcAft>
              <a:defRPr/>
            </a:pPr>
            <a:r>
              <a:rPr lang="en-GB" sz="4100" dirty="0" smtClean="0">
                <a:solidFill>
                  <a:schemeClr val="bg1"/>
                </a:solidFill>
                <a:latin typeface="+mj-lt"/>
                <a:ea typeface="+mj-ea"/>
                <a:cs typeface="+mj-cs"/>
              </a:rPr>
              <a:t>Extended Writing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844675"/>
            <a:ext cx="8207375" cy="4001095"/>
          </a:xfrm>
          <a:prstGeom prst="rect">
            <a:avLst/>
          </a:prstGeom>
          <a:solidFill>
            <a:schemeClr val="accent1">
              <a:lumMod val="40000"/>
              <a:lumOff val="60000"/>
            </a:schemeClr>
          </a:solidFill>
          <a:ln w="38100">
            <a:solidFill>
              <a:schemeClr val="bg2">
                <a:lumMod val="75000"/>
              </a:schemeClr>
            </a:solidFill>
            <a:miter lim="800000"/>
            <a:headEnd/>
            <a:tailEnd/>
          </a:ln>
        </p:spPr>
        <p:txBody>
          <a:bodyPr>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smtClean="0">
                <a:latin typeface="+mn-lt"/>
              </a:rPr>
              <a:t>These activities are aimed at helping the learner understand how writing should be structured.</a:t>
            </a:r>
            <a:r>
              <a:rPr lang="en-GB" sz="2400" b="1" dirty="0" smtClean="0"/>
              <a:t> </a:t>
            </a:r>
            <a:r>
              <a:rPr lang="en-GB" sz="2400" dirty="0" smtClean="0"/>
              <a:t>It is important that the learners, especially at higher levels, do more than just describe when given a extended writing piece to complete. </a:t>
            </a:r>
          </a:p>
          <a:p>
            <a:pPr marL="342900" indent="-342900">
              <a:defRPr/>
            </a:pPr>
            <a:endParaRPr lang="en-GB" sz="2400" dirty="0">
              <a:latin typeface="+mn-lt"/>
            </a:endParaRPr>
          </a:p>
          <a:p>
            <a:pPr marL="342900" indent="-342900">
              <a:defRPr/>
            </a:pPr>
            <a:endParaRPr lang="en-GB" sz="2400" dirty="0">
              <a:latin typeface="+mn-lt"/>
            </a:endParaRPr>
          </a:p>
          <a:p>
            <a:pPr marL="342900" indent="-342900">
              <a:defRPr/>
            </a:pPr>
            <a:r>
              <a:rPr lang="en-GB" sz="2800" b="1" dirty="0" smtClean="0">
                <a:latin typeface="+mn-lt"/>
              </a:rPr>
              <a:t>Skills</a:t>
            </a:r>
          </a:p>
          <a:p>
            <a:pPr marL="342900" indent="-342900">
              <a:defRPr/>
            </a:pPr>
            <a:endParaRPr lang="en-GB" dirty="0" smtClean="0">
              <a:latin typeface="+mn-lt"/>
            </a:endParaRPr>
          </a:p>
          <a:p>
            <a:pPr marL="342900" indent="-342900">
              <a:defRPr/>
            </a:pPr>
            <a:r>
              <a:rPr lang="en-GB" dirty="0" smtClean="0">
                <a:latin typeface="+mn-lt"/>
              </a:rPr>
              <a:t>Understanding</a:t>
            </a:r>
            <a:r>
              <a:rPr lang="en-GB" dirty="0">
                <a:latin typeface="+mn-lt"/>
              </a:rPr>
              <a:t>	     Applying	</a:t>
            </a:r>
            <a:r>
              <a:rPr lang="en-GB" dirty="0" smtClean="0">
                <a:latin typeface="+mn-lt"/>
              </a:rPr>
              <a:t>Analysing		Evaluating               Creating</a:t>
            </a:r>
            <a:endParaRPr lang="en-GB" dirty="0">
              <a:latin typeface="+mn-lt"/>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Extended Writing framework</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470590"/>
            <a:ext cx="8207375" cy="5109091"/>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000" dirty="0" smtClean="0"/>
              <a:t>Learners should be introduced to the extended writing task, and the framework, which should follow the outline of:</a:t>
            </a:r>
          </a:p>
          <a:p>
            <a:pPr marL="342900" indent="-342900">
              <a:defRPr/>
            </a:pPr>
            <a:endParaRPr lang="en-GB" sz="2000" dirty="0" smtClean="0">
              <a:latin typeface="+mn-lt"/>
            </a:endParaRPr>
          </a:p>
          <a:p>
            <a:pPr marL="342900" indent="-342900" algn="ctr">
              <a:defRPr/>
            </a:pPr>
            <a:r>
              <a:rPr lang="en-GB" sz="2000" dirty="0" smtClean="0"/>
              <a:t>	</a:t>
            </a:r>
          </a:p>
          <a:p>
            <a:pPr marL="342900" indent="-342900" algn="ctr">
              <a:defRPr/>
            </a:pPr>
            <a:endParaRPr lang="en-GB" sz="2000" b="1" dirty="0" smtClean="0">
              <a:latin typeface="+mn-lt"/>
            </a:endParaRPr>
          </a:p>
          <a:p>
            <a:pPr marL="342900" indent="-342900" algn="ctr">
              <a:defRPr/>
            </a:pPr>
            <a:endParaRPr lang="en-GB" sz="2000" b="1" dirty="0" smtClean="0"/>
          </a:p>
          <a:p>
            <a:pPr marL="342900" indent="-342900" algn="ctr">
              <a:defRPr/>
            </a:pPr>
            <a:endParaRPr lang="en-GB" sz="2000" b="1" dirty="0" smtClean="0">
              <a:latin typeface="+mn-lt"/>
            </a:endParaRPr>
          </a:p>
          <a:p>
            <a:pPr marL="342900" indent="-342900" algn="ctr">
              <a:defRPr/>
            </a:pPr>
            <a:endParaRPr lang="en-GB" sz="2000" b="1" dirty="0" smtClean="0"/>
          </a:p>
          <a:p>
            <a:pPr marL="342900" indent="-342900" algn="ctr">
              <a:defRPr/>
            </a:pPr>
            <a:endParaRPr lang="en-GB" sz="2000" b="1" dirty="0" smtClean="0">
              <a:latin typeface="+mn-lt"/>
            </a:endParaRPr>
          </a:p>
          <a:p>
            <a:pPr marL="342900" indent="-342900" algn="ctr">
              <a:defRPr/>
            </a:pPr>
            <a:endParaRPr lang="en-GB" sz="2000" b="1" dirty="0" smtClean="0"/>
          </a:p>
          <a:p>
            <a:pPr marL="342900" indent="-342900" algn="ctr">
              <a:defRPr/>
            </a:pPr>
            <a:endParaRPr lang="en-GB" sz="2000" b="1" dirty="0" smtClean="0">
              <a:latin typeface="+mn-lt"/>
            </a:endParaRPr>
          </a:p>
          <a:p>
            <a:pPr marL="342900" indent="-342900" algn="ctr">
              <a:defRPr/>
            </a:pPr>
            <a:endParaRPr lang="en-GB" sz="2000" b="1" dirty="0" smtClean="0"/>
          </a:p>
          <a:p>
            <a:pPr marL="342900" indent="-342900" algn="ctr">
              <a:defRPr/>
            </a:pPr>
            <a:endParaRPr lang="en-GB" sz="2000" b="1" dirty="0" smtClean="0">
              <a:latin typeface="+mn-lt"/>
            </a:endParaRPr>
          </a:p>
          <a:p>
            <a:pPr marL="342900" indent="-342900" algn="ctr">
              <a:defRPr/>
            </a:pPr>
            <a:endParaRPr lang="en-GB" sz="2000" b="1" dirty="0">
              <a:latin typeface="+mn-lt"/>
            </a:endParaRPr>
          </a:p>
        </p:txBody>
      </p:sp>
      <p:sp>
        <p:nvSpPr>
          <p:cNvPr id="5" name="Down Arrow 4"/>
          <p:cNvSpPr/>
          <p:nvPr/>
        </p:nvSpPr>
        <p:spPr>
          <a:xfrm>
            <a:off x="4143372" y="3214686"/>
            <a:ext cx="357190" cy="2143140"/>
          </a:xfrm>
          <a:prstGeom prst="downArrow">
            <a:avLst>
              <a:gd name="adj1" fmla="val 42358"/>
              <a:gd name="adj2" fmla="val 50000"/>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3030858" y="3017218"/>
            <a:ext cx="2613537" cy="2585323"/>
          </a:xfrm>
          <a:prstGeom prst="rect">
            <a:avLst/>
          </a:prstGeom>
          <a:noFill/>
        </p:spPr>
        <p:txBody>
          <a:bodyPr wrap="none" rtlCol="0">
            <a:spAutoFit/>
          </a:bodyPr>
          <a:lstStyle/>
          <a:p>
            <a:pPr marL="342900" indent="-342900" algn="ctr">
              <a:defRPr/>
            </a:pPr>
            <a:r>
              <a:rPr lang="en-GB" b="1" dirty="0" smtClean="0"/>
              <a:t>Brainstorming &amp; research</a:t>
            </a:r>
          </a:p>
          <a:p>
            <a:pPr marL="342900" indent="-342900" algn="ctr">
              <a:defRPr/>
            </a:pPr>
            <a:endParaRPr lang="en-GB" dirty="0" smtClean="0"/>
          </a:p>
          <a:p>
            <a:pPr marL="342900" indent="-342900" algn="ctr">
              <a:defRPr/>
            </a:pPr>
            <a:r>
              <a:rPr lang="en-GB" b="1" dirty="0" smtClean="0"/>
              <a:t>Planning</a:t>
            </a:r>
          </a:p>
          <a:p>
            <a:pPr marL="342900" indent="-342900" algn="ctr">
              <a:defRPr/>
            </a:pPr>
            <a:endParaRPr lang="en-GB" dirty="0" smtClean="0"/>
          </a:p>
          <a:p>
            <a:pPr marL="342900" indent="-342900" algn="ctr">
              <a:defRPr/>
            </a:pPr>
            <a:r>
              <a:rPr lang="en-GB" b="1" dirty="0" smtClean="0"/>
              <a:t>Drafting</a:t>
            </a:r>
          </a:p>
          <a:p>
            <a:pPr marL="342900" indent="-342900" algn="ctr">
              <a:defRPr/>
            </a:pPr>
            <a:endParaRPr lang="en-GB" dirty="0" smtClean="0"/>
          </a:p>
          <a:p>
            <a:pPr marL="342900" indent="-342900" algn="ctr">
              <a:defRPr/>
            </a:pPr>
            <a:r>
              <a:rPr lang="en-GB" b="1" dirty="0" smtClean="0"/>
              <a:t>Revising and editing</a:t>
            </a:r>
          </a:p>
          <a:p>
            <a:pPr marL="342900" indent="-342900" algn="ctr">
              <a:defRPr/>
            </a:pPr>
            <a:endParaRPr lang="en-GB" b="1" dirty="0" smtClean="0"/>
          </a:p>
          <a:p>
            <a:pPr marL="342900" indent="-342900" algn="ctr">
              <a:defRPr/>
            </a:pPr>
            <a:r>
              <a:rPr lang="en-GB" b="1" dirty="0" smtClean="0"/>
              <a:t>Publish</a:t>
            </a:r>
            <a:endParaRPr lang="en-GB"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Extended Writing framework</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470590"/>
            <a:ext cx="8207375" cy="5047536"/>
          </a:xfrm>
          <a:prstGeom prst="rect">
            <a:avLst/>
          </a:prstGeom>
          <a:solidFill>
            <a:schemeClr val="accent1">
              <a:lumMod val="20000"/>
              <a:lumOff val="80000"/>
            </a:schemeClr>
          </a:solidFill>
          <a:ln w="38100">
            <a:solidFill>
              <a:schemeClr val="bg2">
                <a:lumMod val="75000"/>
              </a:schemeClr>
            </a:solidFill>
            <a:miter lim="800000"/>
            <a:headEnd/>
            <a:tailEnd/>
          </a:ln>
        </p:spPr>
        <p:txBody>
          <a:bodyPr wrap="square">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sz="2000" dirty="0">
                <a:latin typeface="+mn-lt"/>
              </a:rPr>
              <a:t>	</a:t>
            </a:r>
            <a:r>
              <a:rPr lang="en-GB" sz="2000" dirty="0" smtClean="0">
                <a:latin typeface="+mn-lt"/>
              </a:rPr>
              <a:t>Learners should follow the guidelines set out by SQA when undertaking the extended essay. The essay is designed to permit each candidate to </a:t>
            </a:r>
            <a:r>
              <a:rPr lang="en-GB" sz="2000" i="1" dirty="0" smtClean="0">
                <a:latin typeface="+mn-lt"/>
              </a:rPr>
              <a:t>research and produce an </a:t>
            </a:r>
            <a:r>
              <a:rPr lang="en-GB" sz="2000" b="1" i="1" dirty="0" smtClean="0">
                <a:latin typeface="+mn-lt"/>
              </a:rPr>
              <a:t>independent</a:t>
            </a:r>
            <a:r>
              <a:rPr lang="en-GB" sz="2000" i="1" dirty="0" smtClean="0">
                <a:latin typeface="+mn-lt"/>
              </a:rPr>
              <a:t> piece of work in which he/she:</a:t>
            </a:r>
            <a:endParaRPr lang="en-GB" sz="2000" dirty="0" smtClean="0">
              <a:latin typeface="+mn-lt"/>
            </a:endParaRPr>
          </a:p>
          <a:p>
            <a:pPr marL="342900" indent="-342900">
              <a:defRPr/>
            </a:pPr>
            <a:endParaRPr lang="en-GB" sz="2000" dirty="0" smtClean="0"/>
          </a:p>
          <a:p>
            <a:pPr marL="342900" indent="-342900">
              <a:buFont typeface="Arial" pitchFamily="34" charset="0"/>
              <a:buChar char="•"/>
              <a:defRPr/>
            </a:pPr>
            <a:r>
              <a:rPr lang="en-GB" sz="2000" dirty="0" smtClean="0"/>
              <a:t>identifies clearly a suitable issue</a:t>
            </a:r>
          </a:p>
          <a:p>
            <a:pPr marL="342900" indent="-342900">
              <a:buFont typeface="Arial" pitchFamily="34" charset="0"/>
              <a:buChar char="•"/>
              <a:defRPr/>
            </a:pPr>
            <a:r>
              <a:rPr lang="en-GB" sz="2000" dirty="0" smtClean="0"/>
              <a:t>demonstrates knowledge and understanding of the issue, its context and related concepts</a:t>
            </a:r>
          </a:p>
          <a:p>
            <a:pPr marL="342900" indent="-342900">
              <a:buFont typeface="Arial" pitchFamily="34" charset="0"/>
              <a:buChar char="•"/>
              <a:defRPr/>
            </a:pPr>
            <a:r>
              <a:rPr lang="en-GB" sz="2000" dirty="0" smtClean="0"/>
              <a:t>selects, organises and presents relevant evidence from a variety of sources</a:t>
            </a:r>
          </a:p>
          <a:p>
            <a:pPr marL="342900" indent="-342900">
              <a:buFont typeface="Arial" pitchFamily="34" charset="0"/>
              <a:buChar char="•"/>
              <a:defRPr/>
            </a:pPr>
            <a:r>
              <a:rPr lang="en-GB" sz="2000" dirty="0" smtClean="0"/>
              <a:t>develops the line(s) of argument and substantiates these with evidence</a:t>
            </a:r>
          </a:p>
          <a:p>
            <a:pPr marL="342900" indent="-342900">
              <a:buFont typeface="Arial" pitchFamily="34" charset="0"/>
              <a:buChar char="•"/>
              <a:defRPr/>
            </a:pPr>
            <a:r>
              <a:rPr lang="en-GB" sz="2000" dirty="0" smtClean="0"/>
              <a:t>reaches an appropriate conclusion based on the evidence and argument presented.</a:t>
            </a:r>
          </a:p>
          <a:p>
            <a:pPr marL="342900" indent="-342900">
              <a:defRPr/>
            </a:pPr>
            <a:r>
              <a:rPr lang="en-GB" sz="2000" dirty="0" smtClean="0">
                <a:latin typeface="+mn-lt"/>
              </a:rPr>
              <a:t>				</a:t>
            </a:r>
            <a:r>
              <a:rPr lang="en-GB" sz="1600" i="1" dirty="0" smtClean="0">
                <a:latin typeface="+mn-lt"/>
              </a:rPr>
              <a:t>- Drawn from SQA Higher History extended essay marking 			instructions</a:t>
            </a:r>
            <a:endParaRPr lang="en-GB" sz="2000" b="1" dirty="0">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6"/>
          <p:cNvSpPr txBox="1">
            <a:spLocks noChangeArrowheads="1"/>
          </p:cNvSpPr>
          <p:nvPr/>
        </p:nvSpPr>
        <p:spPr bwMode="auto">
          <a:xfrm>
            <a:off x="468313" y="1500174"/>
            <a:ext cx="8207375" cy="4370427"/>
          </a:xfrm>
          <a:prstGeom prst="rect">
            <a:avLst/>
          </a:prstGeom>
          <a:solidFill>
            <a:schemeClr val="accent1">
              <a:lumMod val="40000"/>
              <a:lumOff val="60000"/>
            </a:schemeClr>
          </a:solidFill>
          <a:ln w="38100">
            <a:solidFill>
              <a:schemeClr val="bg2">
                <a:lumMod val="75000"/>
              </a:schemeClr>
            </a:solidFill>
            <a:miter lim="800000"/>
            <a:headEnd/>
            <a:tailEnd/>
          </a:ln>
        </p:spPr>
        <p:txBody>
          <a:bodyPr wrap="square">
            <a:spAutoFit/>
          </a:bodyPr>
          <a:lstStyle/>
          <a:p>
            <a:pPr marL="342900" indent="-342900">
              <a:defRPr/>
            </a:pPr>
            <a:r>
              <a:rPr lang="en-GB" sz="2800" b="1" dirty="0">
                <a:latin typeface="+mn-lt"/>
              </a:rPr>
              <a:t>Overview</a:t>
            </a:r>
          </a:p>
          <a:p>
            <a:pPr marL="342900" indent="-342900">
              <a:defRPr/>
            </a:pPr>
            <a:endParaRPr lang="en-GB" b="1" dirty="0">
              <a:latin typeface="+mn-lt"/>
            </a:endParaRPr>
          </a:p>
          <a:p>
            <a:pPr marL="342900" indent="-342900">
              <a:defRPr/>
            </a:pPr>
            <a:r>
              <a:rPr lang="en-GB" dirty="0">
                <a:latin typeface="+mn-lt"/>
              </a:rPr>
              <a:t>	</a:t>
            </a:r>
            <a:r>
              <a:rPr lang="en-GB" sz="2400" dirty="0">
                <a:latin typeface="+mn-lt"/>
              </a:rPr>
              <a:t>This activity encourages learners to think about questions that may lead to a particular answer. It has the potential to challenge learners, who may think creatively about possible alternative questions, and encourages thinking about different interpretations and understandings within a historical context.</a:t>
            </a:r>
          </a:p>
          <a:p>
            <a:pPr marL="342900" indent="-342900">
              <a:defRPr/>
            </a:pPr>
            <a:endParaRPr lang="en-GB" dirty="0">
              <a:latin typeface="+mn-lt"/>
            </a:endParaRPr>
          </a:p>
          <a:p>
            <a:pPr marL="342900" indent="-342900">
              <a:defRPr/>
            </a:pPr>
            <a:r>
              <a:rPr lang="en-GB" sz="2800" b="1" dirty="0">
                <a:latin typeface="+mn-lt"/>
              </a:rPr>
              <a:t>Skills</a:t>
            </a:r>
          </a:p>
          <a:p>
            <a:pPr marL="342900" indent="-342900" algn="ctr">
              <a:defRPr/>
            </a:pPr>
            <a:r>
              <a:rPr lang="en-GB" sz="2400" dirty="0">
                <a:latin typeface="+mn-lt"/>
              </a:rPr>
              <a:t>	Remembering	Understanding		</a:t>
            </a:r>
            <a:r>
              <a:rPr lang="en-GB" sz="2400" dirty="0" smtClean="0">
                <a:latin typeface="+mn-lt"/>
              </a:rPr>
              <a:t>Applying</a:t>
            </a:r>
            <a:endParaRPr lang="en-GB" sz="2400" dirty="0">
              <a:latin typeface="+mn-lt"/>
            </a:endParaRPr>
          </a:p>
          <a:p>
            <a:pPr marL="342900" indent="-342900">
              <a:defRPr/>
            </a:pPr>
            <a:endParaRPr lang="en-GB" dirty="0">
              <a:latin typeface="+mn-lt"/>
            </a:endParaRPr>
          </a:p>
        </p:txBody>
      </p:sp>
      <p:sp>
        <p:nvSpPr>
          <p:cNvPr id="3" name="Title 1"/>
          <p:cNvSpPr txBox="1">
            <a:spLocks/>
          </p:cNvSpPr>
          <p:nvPr/>
        </p:nvSpPr>
        <p:spPr>
          <a:xfrm>
            <a:off x="0" y="0"/>
            <a:ext cx="9144000" cy="1143000"/>
          </a:xfrm>
          <a:prstGeom prst="rect">
            <a:avLst/>
          </a:prstGeom>
          <a:solidFill>
            <a:schemeClr val="accent1">
              <a:lumMod val="40000"/>
              <a:lumOff val="60000"/>
            </a:schemeClr>
          </a:solidFill>
          <a:ln w="38100">
            <a:solidFill>
              <a:schemeClr val="accent1">
                <a:lumMod val="40000"/>
                <a:lumOff val="60000"/>
              </a:schemeClr>
            </a:solidFill>
          </a:ln>
        </p:spPr>
        <p:txBody>
          <a:bodyPr anchor="ctr">
            <a:normAutofit/>
          </a:bodyPr>
          <a:lstStyle/>
          <a:p>
            <a:pPr algn="ctr" fontAlgn="auto">
              <a:spcAft>
                <a:spcPts val="0"/>
              </a:spcAft>
              <a:defRPr/>
            </a:pPr>
            <a:r>
              <a:rPr lang="en-GB" sz="4400" dirty="0">
                <a:solidFill>
                  <a:schemeClr val="bg1"/>
                </a:solidFill>
                <a:latin typeface="+mj-lt"/>
                <a:ea typeface="+mj-ea"/>
                <a:cs typeface="+mj-cs"/>
              </a:rPr>
              <a:t>Answers for </a:t>
            </a:r>
            <a:r>
              <a:rPr lang="en-GB" sz="4400" dirty="0" smtClean="0">
                <a:solidFill>
                  <a:schemeClr val="bg1"/>
                </a:solidFill>
                <a:latin typeface="+mj-lt"/>
                <a:ea typeface="+mj-ea"/>
                <a:cs typeface="+mj-cs"/>
              </a:rPr>
              <a:t>Questions</a:t>
            </a:r>
            <a:endParaRPr lang="en-GB" sz="4400"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a:stretch>
            <a:fillRect/>
          </a:stretch>
        </p:blipFill>
        <p:spPr bwMode="auto">
          <a:xfrm>
            <a:off x="0" y="2588590"/>
            <a:ext cx="9144000" cy="3990975"/>
          </a:xfrm>
          <a:prstGeom prst="rect">
            <a:avLst/>
          </a:prstGeom>
          <a:noFill/>
          <a:ln w="9525">
            <a:noFill/>
            <a:miter lim="800000"/>
            <a:headEnd/>
            <a:tailEnd/>
          </a:ln>
          <a:effectLst/>
        </p:spPr>
      </p:pic>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Extended Writing marking scheme</a:t>
            </a:r>
            <a:endParaRPr lang="en-GB" sz="4100" dirty="0">
              <a:solidFill>
                <a:schemeClr val="bg1"/>
              </a:solidFill>
              <a:latin typeface="+mj-lt"/>
              <a:ea typeface="+mj-ea"/>
              <a:cs typeface="+mj-cs"/>
            </a:endParaRPr>
          </a:p>
        </p:txBody>
      </p:sp>
      <p:sp>
        <p:nvSpPr>
          <p:cNvPr id="6" name="Text Box 5"/>
          <p:cNvSpPr txBox="1">
            <a:spLocks noChangeArrowheads="1"/>
          </p:cNvSpPr>
          <p:nvPr/>
        </p:nvSpPr>
        <p:spPr bwMode="auto">
          <a:xfrm>
            <a:off x="428596" y="1217621"/>
            <a:ext cx="8207375" cy="1415772"/>
          </a:xfrm>
          <a:prstGeom prst="rect">
            <a:avLst/>
          </a:prstGeom>
          <a:solidFill>
            <a:schemeClr val="accent1">
              <a:lumMod val="20000"/>
              <a:lumOff val="80000"/>
            </a:schemeClr>
          </a:solidFill>
          <a:ln w="38100">
            <a:solidFill>
              <a:schemeClr val="bg2">
                <a:lumMod val="75000"/>
              </a:schemeClr>
            </a:solidFill>
            <a:miter lim="800000"/>
            <a:headEnd/>
            <a:tailEnd/>
          </a:ln>
        </p:spPr>
        <p:txBody>
          <a:bodyPr wrap="square">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000" dirty="0" smtClean="0">
                <a:latin typeface="+mn-lt"/>
              </a:rPr>
              <a:t>L</a:t>
            </a:r>
            <a:r>
              <a:rPr lang="en-GB" sz="2000" dirty="0" smtClean="0"/>
              <a:t>earners should be made aware of the SQA marking grid for the extended essay, so they have an awareness of how their essay is getting marked.</a:t>
            </a:r>
            <a:endParaRPr lang="en-GB" sz="2000" dirty="0">
              <a:latin typeface="+mn-lt"/>
            </a:endParaRPr>
          </a:p>
        </p:txBody>
      </p:sp>
      <p:sp>
        <p:nvSpPr>
          <p:cNvPr id="7" name="TextBox 6"/>
          <p:cNvSpPr txBox="1"/>
          <p:nvPr/>
        </p:nvSpPr>
        <p:spPr>
          <a:xfrm>
            <a:off x="3843280" y="6529612"/>
            <a:ext cx="5357364" cy="307777"/>
          </a:xfrm>
          <a:prstGeom prst="rect">
            <a:avLst/>
          </a:prstGeom>
          <a:noFill/>
        </p:spPr>
        <p:txBody>
          <a:bodyPr wrap="none" rtlCol="0">
            <a:spAutoFit/>
          </a:bodyPr>
          <a:lstStyle/>
          <a:p>
            <a:r>
              <a:rPr lang="en-GB" sz="1400" i="1" dirty="0" smtClean="0"/>
              <a:t>- Drawn from the SQA 2011 Extended Essay Marking Instructions paper</a:t>
            </a:r>
            <a:endParaRPr lang="en-GB" sz="1400" i="1"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Brainstorming and research</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470590"/>
            <a:ext cx="8207375" cy="3877985"/>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000" dirty="0" smtClean="0">
                <a:latin typeface="+mn-lt"/>
              </a:rPr>
              <a:t>L</a:t>
            </a:r>
            <a:r>
              <a:rPr lang="en-GB" sz="2000" dirty="0" smtClean="0"/>
              <a:t>earners, working by themselves, in pairs, or in groups, discuss the topic of their essay, carry out some research, undertake relevant reading and examine relevant sources.</a:t>
            </a:r>
          </a:p>
          <a:p>
            <a:pPr marL="342900" indent="-342900">
              <a:defRPr/>
            </a:pPr>
            <a:endParaRPr lang="en-GB" sz="2000" dirty="0" smtClean="0">
              <a:latin typeface="+mn-lt"/>
            </a:endParaRPr>
          </a:p>
          <a:p>
            <a:pPr marL="342900" indent="-342900">
              <a:buFontTx/>
              <a:buChar char="-"/>
              <a:defRPr/>
            </a:pPr>
            <a:r>
              <a:rPr lang="en-GB" sz="2000" dirty="0" smtClean="0"/>
              <a:t>A five minute class discussion on the topic of each learner’s essay may prove highly instructive for the learner, though it should be guided by the practitioner</a:t>
            </a:r>
          </a:p>
          <a:p>
            <a:pPr marL="342900" indent="-342900">
              <a:buFontTx/>
              <a:buChar char="-"/>
              <a:defRPr/>
            </a:pPr>
            <a:r>
              <a:rPr lang="en-GB" sz="2000" dirty="0" smtClean="0"/>
              <a:t>Working in groups will help learners share their knowledge on a subject, which can lead to a more productive planning stage</a:t>
            </a:r>
          </a:p>
          <a:p>
            <a:pPr marL="342900" indent="-342900">
              <a:buFontTx/>
              <a:buChar char="-"/>
              <a:defRPr/>
            </a:pPr>
            <a:endParaRPr lang="en-GB" sz="2000" dirty="0">
              <a:latin typeface="+mn-lt"/>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Planning and organising arguments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470590"/>
            <a:ext cx="8207375" cy="3816429"/>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800" dirty="0" smtClean="0">
                <a:latin typeface="+mn-lt"/>
              </a:rPr>
              <a:t>L</a:t>
            </a:r>
            <a:r>
              <a:rPr lang="en-GB" sz="2800" dirty="0" smtClean="0"/>
              <a:t>earners use a variety of aids to help them plan essays and organise arguments – writing frameworks, essay plans, mind maps or charts.</a:t>
            </a:r>
          </a:p>
          <a:p>
            <a:pPr marL="342900" indent="-342900">
              <a:defRPr/>
            </a:pPr>
            <a:endParaRPr lang="en-GB" sz="2800" dirty="0" smtClean="0">
              <a:latin typeface="+mn-lt"/>
            </a:endParaRPr>
          </a:p>
          <a:p>
            <a:pPr marL="342900" indent="-342900">
              <a:defRPr/>
            </a:pPr>
            <a:r>
              <a:rPr lang="en-GB" sz="2800" dirty="0" smtClean="0"/>
              <a:t>	It is important that learners are aware that for the extended lesson they are allowed to bring in a plan of no more than 200 words for Higher.</a:t>
            </a:r>
            <a:endParaRPr lang="en-GB" sz="2800" dirty="0">
              <a:latin typeface="+mn-lt"/>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Planning – mind maps</a:t>
            </a:r>
            <a:endParaRPr lang="en-GB" sz="4100" dirty="0">
              <a:solidFill>
                <a:schemeClr val="bg1"/>
              </a:solidFill>
              <a:latin typeface="+mj-lt"/>
              <a:ea typeface="+mj-ea"/>
              <a:cs typeface="+mj-cs"/>
            </a:endParaRPr>
          </a:p>
        </p:txBody>
      </p:sp>
      <p:grpSp>
        <p:nvGrpSpPr>
          <p:cNvPr id="5" name="Group 4"/>
          <p:cNvGrpSpPr/>
          <p:nvPr/>
        </p:nvGrpSpPr>
        <p:grpSpPr>
          <a:xfrm rot="1139649">
            <a:off x="7360307" y="-246879"/>
            <a:ext cx="1829775" cy="1636716"/>
            <a:chOff x="4500562" y="1071546"/>
            <a:chExt cx="2643206" cy="1714512"/>
          </a:xfrm>
          <a:solidFill>
            <a:srgbClr val="FFC000"/>
          </a:solidFill>
        </p:grpSpPr>
        <p:sp>
          <p:nvSpPr>
            <p:cNvPr id="6" name="5-Point Star 5"/>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8" name="Oval 7"/>
          <p:cNvSpPr/>
          <p:nvPr/>
        </p:nvSpPr>
        <p:spPr>
          <a:xfrm>
            <a:off x="357158" y="1571612"/>
            <a:ext cx="2571768" cy="12858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Essay title</a:t>
            </a:r>
            <a:endParaRPr lang="en-GB" dirty="0"/>
          </a:p>
        </p:txBody>
      </p:sp>
      <p:sp>
        <p:nvSpPr>
          <p:cNvPr id="9" name="Oval 8"/>
          <p:cNvSpPr/>
          <p:nvPr/>
        </p:nvSpPr>
        <p:spPr>
          <a:xfrm>
            <a:off x="5072066" y="4572008"/>
            <a:ext cx="1643074" cy="1000132"/>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Fourth paragraph</a:t>
            </a:r>
            <a:endParaRPr lang="en-GB" dirty="0"/>
          </a:p>
        </p:txBody>
      </p:sp>
      <p:sp>
        <p:nvSpPr>
          <p:cNvPr id="10" name="Oval 9"/>
          <p:cNvSpPr/>
          <p:nvPr/>
        </p:nvSpPr>
        <p:spPr>
          <a:xfrm>
            <a:off x="6572264" y="1857364"/>
            <a:ext cx="1714512" cy="1000132"/>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Second</a:t>
            </a:r>
            <a:br>
              <a:rPr lang="en-GB" dirty="0" smtClean="0"/>
            </a:br>
            <a:r>
              <a:rPr lang="en-GB" dirty="0" smtClean="0"/>
              <a:t>paragraph</a:t>
            </a:r>
            <a:endParaRPr lang="en-GB" dirty="0"/>
          </a:p>
        </p:txBody>
      </p:sp>
      <p:sp>
        <p:nvSpPr>
          <p:cNvPr id="11" name="Oval 10"/>
          <p:cNvSpPr/>
          <p:nvPr/>
        </p:nvSpPr>
        <p:spPr>
          <a:xfrm>
            <a:off x="6929454" y="3786190"/>
            <a:ext cx="1714512" cy="1143008"/>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Third paragraph</a:t>
            </a:r>
            <a:endParaRPr lang="en-GB" dirty="0"/>
          </a:p>
        </p:txBody>
      </p:sp>
      <p:sp>
        <p:nvSpPr>
          <p:cNvPr id="13" name="Oval 12"/>
          <p:cNvSpPr/>
          <p:nvPr/>
        </p:nvSpPr>
        <p:spPr>
          <a:xfrm>
            <a:off x="285720" y="5286388"/>
            <a:ext cx="1571636" cy="1000132"/>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Other ideas</a:t>
            </a:r>
            <a:endParaRPr lang="en-GB" dirty="0"/>
          </a:p>
        </p:txBody>
      </p:sp>
      <p:sp>
        <p:nvSpPr>
          <p:cNvPr id="14" name="Oval 13"/>
          <p:cNvSpPr/>
          <p:nvPr/>
        </p:nvSpPr>
        <p:spPr>
          <a:xfrm>
            <a:off x="2000232" y="3286124"/>
            <a:ext cx="1785950" cy="1000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Conclusion</a:t>
            </a:r>
            <a:endParaRPr lang="en-GB" dirty="0"/>
          </a:p>
        </p:txBody>
      </p:sp>
      <p:sp>
        <p:nvSpPr>
          <p:cNvPr id="15" name="Oval 14"/>
          <p:cNvSpPr/>
          <p:nvPr/>
        </p:nvSpPr>
        <p:spPr>
          <a:xfrm>
            <a:off x="3929058" y="1785926"/>
            <a:ext cx="2071702" cy="1000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Introduction</a:t>
            </a:r>
            <a:endParaRPr lang="en-GB" dirty="0"/>
          </a:p>
        </p:txBody>
      </p:sp>
      <p:sp>
        <p:nvSpPr>
          <p:cNvPr id="16" name="Oval 15"/>
          <p:cNvSpPr/>
          <p:nvPr/>
        </p:nvSpPr>
        <p:spPr>
          <a:xfrm>
            <a:off x="2285984" y="5643578"/>
            <a:ext cx="928694" cy="571504"/>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Point</a:t>
            </a:r>
            <a:endParaRPr lang="en-GB" sz="1600" dirty="0"/>
          </a:p>
        </p:txBody>
      </p:sp>
      <p:sp>
        <p:nvSpPr>
          <p:cNvPr id="17" name="Oval 16"/>
          <p:cNvSpPr/>
          <p:nvPr/>
        </p:nvSpPr>
        <p:spPr>
          <a:xfrm>
            <a:off x="3000364" y="4714884"/>
            <a:ext cx="1643074" cy="1000132"/>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Fifth paragraph</a:t>
            </a:r>
            <a:endParaRPr lang="en-GB" dirty="0"/>
          </a:p>
        </p:txBody>
      </p:sp>
      <p:cxnSp>
        <p:nvCxnSpPr>
          <p:cNvPr id="23" name="Straight Arrow Connector 22"/>
          <p:cNvCxnSpPr>
            <a:stCxn id="8" idx="6"/>
            <a:endCxn id="15" idx="2"/>
          </p:cNvCxnSpPr>
          <p:nvPr/>
        </p:nvCxnSpPr>
        <p:spPr>
          <a:xfrm>
            <a:off x="2928926" y="2214554"/>
            <a:ext cx="1000132"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5" idx="6"/>
            <a:endCxn id="10" idx="2"/>
          </p:cNvCxnSpPr>
          <p:nvPr/>
        </p:nvCxnSpPr>
        <p:spPr>
          <a:xfrm>
            <a:off x="6000760" y="2285992"/>
            <a:ext cx="571504" cy="7143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0" idx="4"/>
            <a:endCxn id="11" idx="0"/>
          </p:cNvCxnSpPr>
          <p:nvPr/>
        </p:nvCxnSpPr>
        <p:spPr>
          <a:xfrm rot="16200000" flipH="1">
            <a:off x="7143768" y="3143248"/>
            <a:ext cx="928694" cy="35719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11" idx="3"/>
            <a:endCxn id="9" idx="6"/>
          </p:cNvCxnSpPr>
          <p:nvPr/>
        </p:nvCxnSpPr>
        <p:spPr>
          <a:xfrm rot="5400000">
            <a:off x="6792707" y="4684242"/>
            <a:ext cx="310266" cy="465399"/>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9" idx="2"/>
            <a:endCxn id="17" idx="6"/>
          </p:cNvCxnSpPr>
          <p:nvPr/>
        </p:nvCxnSpPr>
        <p:spPr>
          <a:xfrm rot="10800000" flipV="1">
            <a:off x="4643438" y="5072074"/>
            <a:ext cx="428628" cy="14287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8" idx="3"/>
            <a:endCxn id="13" idx="0"/>
          </p:cNvCxnSpPr>
          <p:nvPr/>
        </p:nvCxnSpPr>
        <p:spPr>
          <a:xfrm rot="16200000" flipH="1">
            <a:off x="-405941" y="3808908"/>
            <a:ext cx="2617205" cy="3377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17" idx="1"/>
            <a:endCxn id="14" idx="4"/>
          </p:cNvCxnSpPr>
          <p:nvPr/>
        </p:nvCxnSpPr>
        <p:spPr>
          <a:xfrm rot="16200000" flipV="1">
            <a:off x="2779550" y="4399913"/>
            <a:ext cx="575094" cy="347780"/>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10" idx="3"/>
          </p:cNvCxnSpPr>
          <p:nvPr/>
        </p:nvCxnSpPr>
        <p:spPr>
          <a:xfrm rot="5400000">
            <a:off x="4767185" y="1658590"/>
            <a:ext cx="1003724" cy="3108605"/>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11" idx="2"/>
            <a:endCxn id="14" idx="6"/>
          </p:cNvCxnSpPr>
          <p:nvPr/>
        </p:nvCxnSpPr>
        <p:spPr>
          <a:xfrm rot="10800000">
            <a:off x="3786182" y="3786190"/>
            <a:ext cx="3143272" cy="571504"/>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9" idx="1"/>
            <a:endCxn id="14" idx="6"/>
          </p:cNvCxnSpPr>
          <p:nvPr/>
        </p:nvCxnSpPr>
        <p:spPr>
          <a:xfrm rot="16200000" flipV="1">
            <a:off x="4083294" y="3489078"/>
            <a:ext cx="932284" cy="1526507"/>
          </a:xfrm>
          <a:prstGeom prst="straightConnector1">
            <a:avLst/>
          </a:prstGeom>
          <a:ln w="28575">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69" name="Oval 68"/>
          <p:cNvSpPr/>
          <p:nvPr/>
        </p:nvSpPr>
        <p:spPr>
          <a:xfrm>
            <a:off x="3071802" y="6286496"/>
            <a:ext cx="1071570" cy="571504"/>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t>Evidence</a:t>
            </a:r>
            <a:br>
              <a:rPr lang="en-GB" sz="1100" dirty="0" smtClean="0"/>
            </a:br>
            <a:r>
              <a:rPr lang="en-GB" sz="1100" dirty="0" smtClean="0"/>
              <a:t>1</a:t>
            </a:r>
            <a:endParaRPr lang="en-GB" sz="1100" dirty="0"/>
          </a:p>
        </p:txBody>
      </p:sp>
      <p:sp>
        <p:nvSpPr>
          <p:cNvPr id="70" name="Oval 69"/>
          <p:cNvSpPr/>
          <p:nvPr/>
        </p:nvSpPr>
        <p:spPr>
          <a:xfrm>
            <a:off x="4214810" y="5929330"/>
            <a:ext cx="1071570" cy="571504"/>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t>Evidence</a:t>
            </a:r>
            <a:br>
              <a:rPr lang="en-GB" sz="1100" dirty="0" smtClean="0"/>
            </a:br>
            <a:r>
              <a:rPr lang="en-GB" sz="1100" dirty="0" smtClean="0"/>
              <a:t>2</a:t>
            </a:r>
            <a:endParaRPr lang="en-GB" sz="1100" dirty="0"/>
          </a:p>
        </p:txBody>
      </p:sp>
      <p:cxnSp>
        <p:nvCxnSpPr>
          <p:cNvPr id="71" name="Straight Arrow Connector 70"/>
          <p:cNvCxnSpPr>
            <a:stCxn id="14" idx="0"/>
            <a:endCxn id="15" idx="3"/>
          </p:cNvCxnSpPr>
          <p:nvPr/>
        </p:nvCxnSpPr>
        <p:spPr>
          <a:xfrm rot="5400000" flipH="1" flipV="1">
            <a:off x="3239563" y="2293236"/>
            <a:ext cx="646532" cy="13392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15" idx="3"/>
            <a:endCxn id="14" idx="0"/>
          </p:cNvCxnSpPr>
          <p:nvPr/>
        </p:nvCxnSpPr>
        <p:spPr>
          <a:xfrm rot="5400000">
            <a:off x="3239564" y="2293236"/>
            <a:ext cx="646532" cy="13392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a:stCxn id="17" idx="3"/>
            <a:endCxn id="16" idx="7"/>
          </p:cNvCxnSpPr>
          <p:nvPr/>
        </p:nvCxnSpPr>
        <p:spPr>
          <a:xfrm rot="5400000">
            <a:off x="3080470" y="5566755"/>
            <a:ext cx="158723" cy="162313"/>
          </a:xfrm>
          <a:prstGeom prst="straightConnector1">
            <a:avLst/>
          </a:prstGeom>
          <a:ln w="38100">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a:stCxn id="16" idx="5"/>
            <a:endCxn id="69" idx="1"/>
          </p:cNvCxnSpPr>
          <p:nvPr/>
        </p:nvCxnSpPr>
        <p:spPr>
          <a:xfrm rot="16200000" flipH="1">
            <a:off x="3034300" y="6175761"/>
            <a:ext cx="238804" cy="150056"/>
          </a:xfrm>
          <a:prstGeom prst="straightConnector1">
            <a:avLst/>
          </a:prstGeom>
          <a:ln w="38100">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a:stCxn id="16" idx="6"/>
            <a:endCxn id="70" idx="2"/>
          </p:cNvCxnSpPr>
          <p:nvPr/>
        </p:nvCxnSpPr>
        <p:spPr>
          <a:xfrm>
            <a:off x="3214678" y="5929330"/>
            <a:ext cx="1000132" cy="285752"/>
          </a:xfrm>
          <a:prstGeom prst="straightConnector1">
            <a:avLst/>
          </a:prstGeom>
          <a:ln w="38100">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81888" y="60963"/>
          <a:ext cx="9062112" cy="6660722"/>
        </p:xfrm>
        <a:graphic>
          <a:graphicData uri="http://schemas.openxmlformats.org/drawingml/2006/table">
            <a:tbl>
              <a:tblPr/>
              <a:tblGrid>
                <a:gridCol w="1643619"/>
                <a:gridCol w="7418493"/>
              </a:tblGrid>
              <a:tr h="1164953">
                <a:tc>
                  <a:txBody>
                    <a:bodyPr/>
                    <a:lstStyle/>
                    <a:p>
                      <a:pPr>
                        <a:spcAft>
                          <a:spcPts val="0"/>
                        </a:spcAft>
                      </a:pPr>
                      <a:r>
                        <a:rPr lang="en-US" sz="1400" dirty="0">
                          <a:latin typeface="Times"/>
                          <a:ea typeface="Times"/>
                          <a:cs typeface="Times New Roman"/>
                        </a:rPr>
                        <a:t>Thesis (this is what you are going to prove.  It is similar to a topic sentence.</a:t>
                      </a:r>
                      <a:endParaRPr lang="en-GB" sz="1400" dirty="0">
                        <a:latin typeface="Times"/>
                        <a:ea typeface="Times"/>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000">
                        <a:latin typeface="Times"/>
                        <a:ea typeface="Times"/>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2886">
                <a:tc>
                  <a:txBody>
                    <a:bodyPr/>
                    <a:lstStyle/>
                    <a:p>
                      <a:pPr>
                        <a:spcAft>
                          <a:spcPts val="0"/>
                        </a:spcAft>
                      </a:pPr>
                      <a:r>
                        <a:rPr lang="en-US" sz="1400" dirty="0" smtClean="0">
                          <a:latin typeface="Times"/>
                          <a:ea typeface="Times"/>
                          <a:cs typeface="Times New Roman"/>
                        </a:rPr>
                        <a:t>Argument#1 </a:t>
                      </a:r>
                      <a:r>
                        <a:rPr lang="en-US" sz="1400" dirty="0">
                          <a:latin typeface="Times"/>
                          <a:ea typeface="Times"/>
                          <a:cs typeface="Times New Roman"/>
                        </a:rPr>
                        <a:t>to support your thesis statement.</a:t>
                      </a:r>
                      <a:endParaRPr lang="en-GB" sz="1400" dirty="0">
                        <a:latin typeface="Times"/>
                        <a:ea typeface="Times"/>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000" dirty="0">
                        <a:latin typeface="Times"/>
                        <a:ea typeface="Times"/>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7510">
                <a:tc>
                  <a:txBody>
                    <a:bodyPr/>
                    <a:lstStyle/>
                    <a:p>
                      <a:pPr>
                        <a:spcAft>
                          <a:spcPts val="0"/>
                        </a:spcAft>
                      </a:pPr>
                      <a:r>
                        <a:rPr lang="en-US" sz="1400" dirty="0">
                          <a:latin typeface="Times"/>
                          <a:ea typeface="Times"/>
                          <a:cs typeface="Times New Roman"/>
                        </a:rPr>
                        <a:t>Evidence to back up </a:t>
                      </a:r>
                      <a:r>
                        <a:rPr lang="en-US" sz="1400" dirty="0" smtClean="0">
                          <a:latin typeface="Times"/>
                          <a:ea typeface="Times"/>
                          <a:cs typeface="Times New Roman"/>
                        </a:rPr>
                        <a:t>argument#1 </a:t>
                      </a:r>
                      <a:r>
                        <a:rPr lang="en-US" sz="1400" dirty="0">
                          <a:latin typeface="Times"/>
                          <a:ea typeface="Times"/>
                          <a:cs typeface="Times New Roman"/>
                        </a:rPr>
                        <a:t>to support your thesis statement.</a:t>
                      </a:r>
                      <a:endParaRPr lang="en-GB" sz="1400" dirty="0">
                        <a:latin typeface="Times"/>
                        <a:ea typeface="Times"/>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000">
                        <a:latin typeface="Times"/>
                        <a:ea typeface="Times"/>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936">
                <a:tc>
                  <a:txBody>
                    <a:bodyPr/>
                    <a:lstStyle/>
                    <a:p>
                      <a:pPr>
                        <a:spcAft>
                          <a:spcPts val="0"/>
                        </a:spcAft>
                      </a:pPr>
                      <a:r>
                        <a:rPr lang="en-US" sz="1400" dirty="0" smtClean="0">
                          <a:latin typeface="Times"/>
                          <a:ea typeface="Times"/>
                          <a:cs typeface="Times New Roman"/>
                        </a:rPr>
                        <a:t>Argument#2.</a:t>
                      </a:r>
                      <a:endParaRPr lang="en-GB" sz="1400" dirty="0">
                        <a:latin typeface="Times"/>
                        <a:ea typeface="Times"/>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000" dirty="0">
                        <a:latin typeface="Times"/>
                        <a:ea typeface="Times"/>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4380">
                <a:tc>
                  <a:txBody>
                    <a:bodyPr/>
                    <a:lstStyle/>
                    <a:p>
                      <a:pPr>
                        <a:spcAft>
                          <a:spcPts val="0"/>
                        </a:spcAft>
                      </a:pPr>
                      <a:r>
                        <a:rPr lang="en-US" sz="1400" dirty="0">
                          <a:latin typeface="Times"/>
                          <a:ea typeface="Times"/>
                          <a:cs typeface="Times New Roman"/>
                        </a:rPr>
                        <a:t>Evidence to support </a:t>
                      </a:r>
                      <a:r>
                        <a:rPr lang="en-US" sz="1400" dirty="0" smtClean="0">
                          <a:latin typeface="Times"/>
                          <a:ea typeface="Times"/>
                          <a:cs typeface="Times New Roman"/>
                        </a:rPr>
                        <a:t>argument#2</a:t>
                      </a:r>
                      <a:r>
                        <a:rPr lang="en-US" sz="1400" dirty="0">
                          <a:latin typeface="Times"/>
                          <a:ea typeface="Times"/>
                          <a:cs typeface="Times New Roman"/>
                        </a:rPr>
                        <a:t>.</a:t>
                      </a:r>
                      <a:endParaRPr lang="en-GB" sz="1400" dirty="0">
                        <a:latin typeface="Times"/>
                        <a:ea typeface="Times"/>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000">
                        <a:latin typeface="Times"/>
                        <a:ea typeface="Times"/>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752">
                <a:tc>
                  <a:txBody>
                    <a:bodyPr/>
                    <a:lstStyle/>
                    <a:p>
                      <a:pPr>
                        <a:spcAft>
                          <a:spcPts val="0"/>
                        </a:spcAft>
                      </a:pPr>
                      <a:r>
                        <a:rPr lang="en-US" sz="1400" dirty="0" smtClean="0">
                          <a:latin typeface="Times"/>
                          <a:ea typeface="Times"/>
                          <a:cs typeface="Times New Roman"/>
                        </a:rPr>
                        <a:t>Argument#3.</a:t>
                      </a:r>
                      <a:endParaRPr lang="en-GB" sz="1400" dirty="0">
                        <a:latin typeface="Times"/>
                        <a:ea typeface="Times"/>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000">
                        <a:latin typeface="Times"/>
                        <a:ea typeface="Times"/>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4380">
                <a:tc>
                  <a:txBody>
                    <a:bodyPr/>
                    <a:lstStyle/>
                    <a:p>
                      <a:pPr>
                        <a:spcAft>
                          <a:spcPts val="0"/>
                        </a:spcAft>
                      </a:pPr>
                      <a:r>
                        <a:rPr lang="en-US" sz="1400" dirty="0">
                          <a:latin typeface="Times"/>
                          <a:ea typeface="Times"/>
                          <a:cs typeface="Times New Roman"/>
                        </a:rPr>
                        <a:t>Evidence to support </a:t>
                      </a:r>
                      <a:r>
                        <a:rPr lang="en-US" sz="1400" dirty="0" smtClean="0">
                          <a:latin typeface="Times"/>
                          <a:ea typeface="Times"/>
                          <a:cs typeface="Times New Roman"/>
                        </a:rPr>
                        <a:t>argument#3</a:t>
                      </a:r>
                      <a:r>
                        <a:rPr lang="en-US" sz="1400" dirty="0">
                          <a:latin typeface="Times"/>
                          <a:ea typeface="Times"/>
                          <a:cs typeface="Times New Roman"/>
                        </a:rPr>
                        <a:t>.</a:t>
                      </a:r>
                      <a:endParaRPr lang="en-GB" sz="1400" dirty="0">
                        <a:latin typeface="Times"/>
                        <a:ea typeface="Times"/>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000">
                        <a:latin typeface="Times"/>
                        <a:ea typeface="Times"/>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3925">
                <a:tc>
                  <a:txBody>
                    <a:bodyPr/>
                    <a:lstStyle/>
                    <a:p>
                      <a:pPr>
                        <a:spcAft>
                          <a:spcPts val="0"/>
                        </a:spcAft>
                      </a:pPr>
                      <a:r>
                        <a:rPr lang="en-US" sz="1400" dirty="0">
                          <a:latin typeface="Times"/>
                          <a:ea typeface="Times"/>
                          <a:cs typeface="Times New Roman"/>
                        </a:rPr>
                        <a:t>Conclusion (Repeat the main idea of your thesis and how your </a:t>
                      </a:r>
                      <a:r>
                        <a:rPr lang="en-US" sz="1400" dirty="0" smtClean="0">
                          <a:latin typeface="Times"/>
                          <a:ea typeface="Times"/>
                          <a:cs typeface="Times New Roman"/>
                        </a:rPr>
                        <a:t>argument</a:t>
                      </a:r>
                      <a:r>
                        <a:rPr lang="en-US" sz="1400" baseline="0" dirty="0" smtClean="0">
                          <a:latin typeface="Times"/>
                          <a:ea typeface="Times"/>
                          <a:cs typeface="Times New Roman"/>
                        </a:rPr>
                        <a:t>s </a:t>
                      </a:r>
                      <a:r>
                        <a:rPr lang="en-US" sz="1400" dirty="0" smtClean="0">
                          <a:latin typeface="Times"/>
                          <a:ea typeface="Times"/>
                          <a:cs typeface="Times New Roman"/>
                        </a:rPr>
                        <a:t>and the evidence </a:t>
                      </a:r>
                      <a:r>
                        <a:rPr lang="en-US" sz="1400" dirty="0">
                          <a:latin typeface="Times"/>
                          <a:ea typeface="Times"/>
                          <a:cs typeface="Times New Roman"/>
                        </a:rPr>
                        <a:t>prove your thesis</a:t>
                      </a:r>
                      <a:r>
                        <a:rPr lang="en-US" sz="1400" dirty="0" smtClean="0">
                          <a:latin typeface="Times"/>
                          <a:ea typeface="Times"/>
                          <a:cs typeface="Times New Roman"/>
                        </a:rPr>
                        <a:t>).</a:t>
                      </a:r>
                      <a:endParaRPr lang="en-GB" sz="1400" dirty="0">
                        <a:latin typeface="Times"/>
                        <a:ea typeface="Times"/>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000" dirty="0">
                        <a:latin typeface="Times"/>
                        <a:ea typeface="Times"/>
                        <a:cs typeface="Times New Roman"/>
                      </a:endParaRPr>
                    </a:p>
                  </a:txBody>
                  <a:tcPr marL="54429" marR="544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Writing frameworks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285860"/>
            <a:ext cx="8207375" cy="5416868"/>
          </a:xfrm>
          <a:prstGeom prst="rect">
            <a:avLst/>
          </a:prstGeom>
          <a:solidFill>
            <a:schemeClr val="accent1">
              <a:lumMod val="20000"/>
              <a:lumOff val="80000"/>
            </a:schemeClr>
          </a:solidFill>
          <a:ln w="38100">
            <a:solidFill>
              <a:schemeClr val="bg2">
                <a:lumMod val="75000"/>
              </a:schemeClr>
            </a:solidFill>
            <a:miter lim="800000"/>
            <a:headEnd/>
            <a:tailEnd/>
          </a:ln>
        </p:spPr>
        <p:txBody>
          <a:bodyPr wrap="square">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000" dirty="0" smtClean="0">
                <a:latin typeface="+mn-lt"/>
              </a:rPr>
              <a:t>Frameworks help learners understand how the process of writing works, with examples to learn from.</a:t>
            </a:r>
          </a:p>
          <a:p>
            <a:pPr marL="342900" indent="-342900">
              <a:defRPr/>
            </a:pPr>
            <a:endParaRPr lang="en-GB" sz="2000" dirty="0" smtClean="0"/>
          </a:p>
          <a:p>
            <a:pPr marL="342900" indent="-342900">
              <a:defRPr/>
            </a:pPr>
            <a:r>
              <a:rPr lang="en-GB" sz="2000" dirty="0" smtClean="0">
                <a:latin typeface="+mn-lt"/>
              </a:rPr>
              <a:t>	Good examples of writing frames can be found at:</a:t>
            </a:r>
          </a:p>
          <a:p>
            <a:pPr marL="342900" indent="-342900">
              <a:defRPr/>
            </a:pPr>
            <a:endParaRPr lang="en-GB" sz="2000" dirty="0" smtClean="0"/>
          </a:p>
          <a:p>
            <a:pPr marL="342900" indent="-342900">
              <a:defRPr/>
            </a:pPr>
            <a:r>
              <a:rPr lang="en-GB" sz="2000" dirty="0" smtClean="0">
                <a:latin typeface="+mn-lt"/>
              </a:rPr>
              <a:t>	- </a:t>
            </a:r>
            <a:r>
              <a:rPr lang="en-GB" sz="2000" dirty="0" smtClean="0">
                <a:hlinkClick r:id="rId2"/>
              </a:rPr>
              <a:t>http://www.schoolshistory.org.uk/starteractivities/writingframes.htm</a:t>
            </a:r>
            <a:endParaRPr lang="en-GB" sz="2000" dirty="0" smtClean="0"/>
          </a:p>
          <a:p>
            <a:pPr marL="342900" indent="-342900">
              <a:defRPr/>
            </a:pPr>
            <a:r>
              <a:rPr lang="en-GB" sz="2000" dirty="0" smtClean="0">
                <a:latin typeface="+mn-lt"/>
              </a:rPr>
              <a:t>	</a:t>
            </a:r>
            <a:endParaRPr lang="en-GB" sz="2000" dirty="0" smtClean="0"/>
          </a:p>
          <a:p>
            <a:pPr marL="342900" indent="-342900">
              <a:defRPr/>
            </a:pPr>
            <a:r>
              <a:rPr lang="en-GB" sz="2000" dirty="0" smtClean="0"/>
              <a:t>	- </a:t>
            </a:r>
            <a:r>
              <a:rPr lang="en-GB" sz="2000" dirty="0" smtClean="0">
                <a:hlinkClick r:id="rId3"/>
              </a:rPr>
              <a:t>http://unilearning.uow.edu.au/essay/4bi.html</a:t>
            </a:r>
            <a:endParaRPr lang="en-GB" sz="2000" dirty="0" smtClean="0"/>
          </a:p>
          <a:p>
            <a:pPr marL="342900" indent="-342900">
              <a:defRPr/>
            </a:pPr>
            <a:endParaRPr lang="en-GB" sz="2000" dirty="0" smtClean="0"/>
          </a:p>
          <a:p>
            <a:pPr marL="342900" indent="-342900">
              <a:defRPr/>
            </a:pPr>
            <a:r>
              <a:rPr lang="en-GB" sz="2000" dirty="0" smtClean="0"/>
              <a:t>	- </a:t>
            </a:r>
            <a:r>
              <a:rPr lang="en-GB" sz="2000" dirty="0" smtClean="0">
                <a:hlinkClick r:id="rId4"/>
              </a:rPr>
              <a:t>http://www.theeasyessay.com/?pg=tutorial</a:t>
            </a:r>
            <a:endParaRPr lang="en-GB" sz="2000" dirty="0" smtClean="0"/>
          </a:p>
          <a:p>
            <a:pPr marL="342900" indent="-342900">
              <a:defRPr/>
            </a:pPr>
            <a:endParaRPr lang="en-GB" sz="2000" dirty="0" smtClean="0"/>
          </a:p>
          <a:p>
            <a:pPr marL="342900" indent="-342900">
              <a:defRPr/>
            </a:pPr>
            <a:r>
              <a:rPr lang="en-GB" sz="2000" dirty="0" smtClean="0"/>
              <a:t>	- TES resources also has several excellent framework examples.</a:t>
            </a:r>
          </a:p>
          <a:p>
            <a:pPr marL="342900" indent="-342900">
              <a:defRPr/>
            </a:pPr>
            <a:endParaRPr lang="en-GB" sz="2000" dirty="0" smtClean="0"/>
          </a:p>
          <a:p>
            <a:pPr marL="342900" indent="-342900">
              <a:defRPr/>
            </a:pPr>
            <a:r>
              <a:rPr lang="en-GB" sz="2000" dirty="0" smtClean="0"/>
              <a:t>	- Christine </a:t>
            </a:r>
            <a:r>
              <a:rPr lang="en-GB" sz="2000" dirty="0" err="1" smtClean="0"/>
              <a:t>Counsell</a:t>
            </a:r>
            <a:r>
              <a:rPr lang="en-GB" sz="2000" dirty="0" smtClean="0"/>
              <a:t> has written some excellent essay guides for the Historical Association, found </a:t>
            </a:r>
            <a:r>
              <a:rPr lang="en-GB" sz="2000" dirty="0" smtClean="0">
                <a:hlinkClick r:id="rId5"/>
              </a:rPr>
              <a:t>here</a:t>
            </a:r>
            <a:r>
              <a:rPr lang="en-GB" sz="2000" dirty="0" smtClean="0"/>
              <a:t>.</a:t>
            </a:r>
            <a:endParaRPr lang="en-GB" sz="2000" dirty="0">
              <a:latin typeface="+mn-lt"/>
            </a:endParaRPr>
          </a:p>
        </p:txBody>
      </p:sp>
      <p:grpSp>
        <p:nvGrpSpPr>
          <p:cNvPr id="5" name="Group 4"/>
          <p:cNvGrpSpPr/>
          <p:nvPr/>
        </p:nvGrpSpPr>
        <p:grpSpPr>
          <a:xfrm rot="1139649">
            <a:off x="7360307" y="-246879"/>
            <a:ext cx="1829775" cy="1636716"/>
            <a:chOff x="4500562" y="1071546"/>
            <a:chExt cx="2643206" cy="1714512"/>
          </a:xfrm>
          <a:solidFill>
            <a:srgbClr val="FFC000"/>
          </a:solidFill>
        </p:grpSpPr>
        <p:sp>
          <p:nvSpPr>
            <p:cNvPr id="6" name="5-Point Star 5"/>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Writing frameworks</a:t>
            </a:r>
            <a:endParaRPr lang="en-GB" sz="4100" dirty="0">
              <a:solidFill>
                <a:schemeClr val="bg1"/>
              </a:solidFill>
              <a:latin typeface="+mj-lt"/>
              <a:ea typeface="+mj-ea"/>
              <a:cs typeface="+mj-cs"/>
            </a:endParaRPr>
          </a:p>
        </p:txBody>
      </p:sp>
      <p:grpSp>
        <p:nvGrpSpPr>
          <p:cNvPr id="15" name="Group 14"/>
          <p:cNvGrpSpPr/>
          <p:nvPr/>
        </p:nvGrpSpPr>
        <p:grpSpPr>
          <a:xfrm rot="1139649">
            <a:off x="7360307" y="-246879"/>
            <a:ext cx="1829775" cy="1636716"/>
            <a:chOff x="4500562" y="1071546"/>
            <a:chExt cx="2643206" cy="1714512"/>
          </a:xfrm>
          <a:solidFill>
            <a:srgbClr val="FFC000"/>
          </a:solidFill>
        </p:grpSpPr>
        <p:sp>
          <p:nvSpPr>
            <p:cNvPr id="16" name="5-Point Star 15"/>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
        <p:nvSpPr>
          <p:cNvPr id="4" name="Rounded Rectangle 3"/>
          <p:cNvSpPr/>
          <p:nvPr/>
        </p:nvSpPr>
        <p:spPr>
          <a:xfrm>
            <a:off x="2294969" y="5709463"/>
            <a:ext cx="6357938" cy="1071563"/>
          </a:xfrm>
          <a:prstGeom prst="roundRect">
            <a:avLst/>
          </a:prstGeom>
          <a:solidFill>
            <a:srgbClr val="BB9F51"/>
          </a:solidFill>
          <a:ln>
            <a:solidFill>
              <a:srgbClr val="BB9F5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a:p>
            <a:pPr algn="ctr" fontAlgn="auto">
              <a:spcBef>
                <a:spcPts val="0"/>
              </a:spcBef>
              <a:spcAft>
                <a:spcPts val="0"/>
              </a:spcAft>
              <a:defRPr/>
            </a:pPr>
            <a:r>
              <a:rPr lang="en-GB" dirty="0">
                <a:solidFill>
                  <a:schemeClr val="tx1"/>
                </a:solidFill>
              </a:rPr>
              <a:t>Introduction</a:t>
            </a:r>
          </a:p>
          <a:p>
            <a:pPr algn="ctr" fontAlgn="auto">
              <a:spcBef>
                <a:spcPts val="0"/>
              </a:spcBef>
              <a:spcAft>
                <a:spcPts val="0"/>
              </a:spcAft>
              <a:defRPr/>
            </a:pPr>
            <a:r>
              <a:rPr lang="en-GB" sz="1600" dirty="0">
                <a:solidFill>
                  <a:schemeClr val="tx1"/>
                </a:solidFill>
              </a:rPr>
              <a:t>This is the ‘base’ on which you will build your essay, so make it strong! Mention the 3 main things you are going to talk about in your essay so that your teacher can see that you have a plan.</a:t>
            </a:r>
          </a:p>
          <a:p>
            <a:pPr algn="ctr" fontAlgn="auto">
              <a:spcBef>
                <a:spcPts val="0"/>
              </a:spcBef>
              <a:spcAft>
                <a:spcPts val="0"/>
              </a:spcAft>
              <a:defRPr/>
            </a:pPr>
            <a:endParaRPr lang="en-US" dirty="0"/>
          </a:p>
        </p:txBody>
      </p:sp>
      <p:sp>
        <p:nvSpPr>
          <p:cNvPr id="5" name="Rounded Rectangle 4"/>
          <p:cNvSpPr/>
          <p:nvPr/>
        </p:nvSpPr>
        <p:spPr>
          <a:xfrm>
            <a:off x="2437844" y="4923651"/>
            <a:ext cx="6072188" cy="785812"/>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t>Paragraph 1: Make sure that you are writing about an issue that helps to  answer the question. Use evidence from sources to back up your ideas.    </a:t>
            </a:r>
            <a:endParaRPr lang="en-US" dirty="0"/>
          </a:p>
        </p:txBody>
      </p:sp>
      <p:sp>
        <p:nvSpPr>
          <p:cNvPr id="7" name="Rounded Rectangle 6"/>
          <p:cNvSpPr/>
          <p:nvPr/>
        </p:nvSpPr>
        <p:spPr>
          <a:xfrm>
            <a:off x="2437844" y="2780526"/>
            <a:ext cx="6215063" cy="714375"/>
          </a:xfrm>
          <a:prstGeom prst="round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t>Paragraph 3: Write about a third issue that helps to  answer the question. Use evidence from sources to back up your ideas.    </a:t>
            </a:r>
            <a:endParaRPr lang="en-US" dirty="0"/>
          </a:p>
        </p:txBody>
      </p:sp>
      <p:sp>
        <p:nvSpPr>
          <p:cNvPr id="8" name="Rounded Rectangle 7"/>
          <p:cNvSpPr/>
          <p:nvPr/>
        </p:nvSpPr>
        <p:spPr>
          <a:xfrm>
            <a:off x="2223532" y="3852088"/>
            <a:ext cx="6500812" cy="714375"/>
          </a:xfrm>
          <a:prstGeom prst="roundRect">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t>Paragraph 2: Write about a second issue that helps to  answer the question. Use evidence from sources to back up your ideas.    </a:t>
            </a:r>
            <a:endParaRPr lang="en-US" dirty="0"/>
          </a:p>
        </p:txBody>
      </p:sp>
      <p:sp>
        <p:nvSpPr>
          <p:cNvPr id="10" name="Flowchart: Delay 9"/>
          <p:cNvSpPr/>
          <p:nvPr/>
        </p:nvSpPr>
        <p:spPr>
          <a:xfrm rot="16200000">
            <a:off x="4919900" y="-987405"/>
            <a:ext cx="1179513" cy="6286500"/>
          </a:xfrm>
          <a:prstGeom prst="flowChartDelay">
            <a:avLst/>
          </a:prstGeom>
          <a:solidFill>
            <a:srgbClr val="BB9F51"/>
          </a:solidFill>
          <a:ln>
            <a:solidFill>
              <a:srgbClr val="BB9F5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Oval 10"/>
          <p:cNvSpPr/>
          <p:nvPr/>
        </p:nvSpPr>
        <p:spPr>
          <a:xfrm>
            <a:off x="1937782" y="4566463"/>
            <a:ext cx="6858000" cy="357188"/>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t>Link to Paragraph 2</a:t>
            </a:r>
            <a:endParaRPr lang="en-US" dirty="0"/>
          </a:p>
        </p:txBody>
      </p:sp>
      <p:sp>
        <p:nvSpPr>
          <p:cNvPr id="12" name="Oval 11"/>
          <p:cNvSpPr/>
          <p:nvPr/>
        </p:nvSpPr>
        <p:spPr>
          <a:xfrm>
            <a:off x="2080657" y="3494901"/>
            <a:ext cx="6858000" cy="357187"/>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t>Link to Paragraph 3</a:t>
            </a:r>
            <a:endParaRPr lang="en-US" dirty="0"/>
          </a:p>
        </p:txBody>
      </p:sp>
      <p:sp>
        <p:nvSpPr>
          <p:cNvPr id="13" name="TextBox 12"/>
          <p:cNvSpPr txBox="1">
            <a:spLocks noChangeArrowheads="1"/>
          </p:cNvSpPr>
          <p:nvPr/>
        </p:nvSpPr>
        <p:spPr bwMode="auto">
          <a:xfrm>
            <a:off x="2652157" y="1708963"/>
            <a:ext cx="5857875" cy="1016000"/>
          </a:xfrm>
          <a:prstGeom prst="rect">
            <a:avLst/>
          </a:prstGeom>
          <a:noFill/>
          <a:ln w="9525">
            <a:noFill/>
            <a:miter lim="800000"/>
            <a:headEnd/>
            <a:tailEnd/>
          </a:ln>
        </p:spPr>
        <p:txBody>
          <a:bodyPr>
            <a:spAutoFit/>
          </a:bodyPr>
          <a:lstStyle/>
          <a:p>
            <a:pPr algn="ctr"/>
            <a:r>
              <a:rPr lang="en-GB">
                <a:latin typeface="Calibri" pitchFamily="34" charset="0"/>
              </a:rPr>
              <a:t>Conclusion</a:t>
            </a:r>
          </a:p>
          <a:p>
            <a:pPr algn="ctr"/>
            <a:r>
              <a:rPr lang="en-GB" sz="1400">
                <a:latin typeface="Calibri" pitchFamily="34" charset="0"/>
              </a:rPr>
              <a:t>Answer the question directly, and back up your answer by summarising the evidence you discussed in paragraphs 1-3.  If relevant, state which of the three issues was most important in helping you reach your answer, and why.</a:t>
            </a:r>
            <a:endParaRPr lang="en-US" sz="1400">
              <a:latin typeface="Calibri" pitchFamily="34" charset="0"/>
            </a:endParaRPr>
          </a:p>
        </p:txBody>
      </p:sp>
      <p:sp>
        <p:nvSpPr>
          <p:cNvPr id="2058" name="TextBox 13"/>
          <p:cNvSpPr txBox="1">
            <a:spLocks noChangeArrowheads="1"/>
          </p:cNvSpPr>
          <p:nvPr/>
        </p:nvSpPr>
        <p:spPr bwMode="auto">
          <a:xfrm>
            <a:off x="2285984" y="1142984"/>
            <a:ext cx="6357938" cy="461963"/>
          </a:xfrm>
          <a:prstGeom prst="rect">
            <a:avLst/>
          </a:prstGeom>
          <a:noFill/>
          <a:ln w="9525">
            <a:noFill/>
            <a:miter lim="800000"/>
            <a:headEnd/>
            <a:tailEnd/>
          </a:ln>
        </p:spPr>
        <p:txBody>
          <a:bodyPr>
            <a:spAutoFit/>
          </a:bodyPr>
          <a:lstStyle/>
          <a:p>
            <a:pPr algn="ctr"/>
            <a:r>
              <a:rPr lang="en-GB" sz="2400" dirty="0">
                <a:latin typeface="Calibri" pitchFamily="34" charset="0"/>
              </a:rPr>
              <a:t>Build a History Essay Burger!</a:t>
            </a:r>
            <a:endParaRPr lang="en-US" sz="2400" dirty="0">
              <a:latin typeface="Calibri" pitchFamily="34" charset="0"/>
            </a:endParaRPr>
          </a:p>
        </p:txBody>
      </p:sp>
      <p:sp>
        <p:nvSpPr>
          <p:cNvPr id="18" name="TextBox 17"/>
          <p:cNvSpPr txBox="1"/>
          <p:nvPr/>
        </p:nvSpPr>
        <p:spPr>
          <a:xfrm>
            <a:off x="142845" y="2643182"/>
            <a:ext cx="2143140" cy="1200329"/>
          </a:xfrm>
          <a:prstGeom prst="rect">
            <a:avLst/>
          </a:prstGeom>
          <a:noFill/>
        </p:spPr>
        <p:txBody>
          <a:bodyPr wrap="square" rtlCol="0">
            <a:spAutoFit/>
          </a:bodyPr>
          <a:lstStyle/>
          <a:p>
            <a:r>
              <a:rPr lang="en-GB" dirty="0" smtClean="0"/>
              <a:t>This helpful visual framework was found on TES Resources, </a:t>
            </a:r>
            <a:r>
              <a:rPr lang="en-GB" dirty="0" smtClean="0">
                <a:hlinkClick r:id="rId2"/>
              </a:rPr>
              <a:t>here</a:t>
            </a:r>
            <a:r>
              <a:rPr lang="en-GB" dirty="0" smtClean="0"/>
              <a:t>.</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1000"/>
                                        <p:tgtEl>
                                          <p:spTgt spid="10"/>
                                        </p:tgtEl>
                                      </p:cBhvr>
                                    </p:animEffect>
                                    <p:anim calcmode="lin" valueType="num">
                                      <p:cBhvr>
                                        <p:cTn id="50" dur="1000" fill="hold"/>
                                        <p:tgtEl>
                                          <p:spTgt spid="10"/>
                                        </p:tgtEl>
                                        <p:attrNameLst>
                                          <p:attrName>ppt_x</p:attrName>
                                        </p:attrNameLst>
                                      </p:cBhvr>
                                      <p:tavLst>
                                        <p:tav tm="0">
                                          <p:val>
                                            <p:strVal val="#ppt_x"/>
                                          </p:val>
                                        </p:tav>
                                        <p:tav tm="100000">
                                          <p:val>
                                            <p:strVal val="#ppt_x"/>
                                          </p:val>
                                        </p:tav>
                                      </p:tavLst>
                                    </p:anim>
                                    <p:anim calcmode="lin" valueType="num">
                                      <p:cBhvr>
                                        <p:cTn id="5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fade">
                                      <p:cBhvr>
                                        <p:cTn id="56" dur="1000"/>
                                        <p:tgtEl>
                                          <p:spTgt spid="13"/>
                                        </p:tgtEl>
                                      </p:cBhvr>
                                    </p:animEffect>
                                    <p:anim calcmode="lin" valueType="num">
                                      <p:cBhvr>
                                        <p:cTn id="57" dur="1000" fill="hold"/>
                                        <p:tgtEl>
                                          <p:spTgt spid="13"/>
                                        </p:tgtEl>
                                        <p:attrNameLst>
                                          <p:attrName>ppt_x</p:attrName>
                                        </p:attrNameLst>
                                      </p:cBhvr>
                                      <p:tavLst>
                                        <p:tav tm="0">
                                          <p:val>
                                            <p:strVal val="#ppt_x"/>
                                          </p:val>
                                        </p:tav>
                                        <p:tav tm="100000">
                                          <p:val>
                                            <p:strVal val="#ppt_x"/>
                                          </p:val>
                                        </p:tav>
                                      </p:tavLst>
                                    </p:anim>
                                    <p:anim calcmode="lin" valueType="num">
                                      <p:cBhvr>
                                        <p:cTn id="5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10" grpId="0" animBg="1"/>
      <p:bldP spid="11" grpId="0" animBg="1"/>
      <p:bldP spid="12" grpId="0" animBg="1"/>
      <p:bldP spid="13"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Charts </a:t>
            </a:r>
            <a:endParaRPr lang="en-GB" sz="4100" dirty="0">
              <a:solidFill>
                <a:schemeClr val="bg1"/>
              </a:solidFill>
              <a:latin typeface="+mj-lt"/>
              <a:ea typeface="+mj-ea"/>
              <a:cs typeface="+mj-cs"/>
            </a:endParaRPr>
          </a:p>
        </p:txBody>
      </p:sp>
      <p:sp>
        <p:nvSpPr>
          <p:cNvPr id="8" name="Rectangle 7"/>
          <p:cNvSpPr/>
          <p:nvPr/>
        </p:nvSpPr>
        <p:spPr>
          <a:xfrm>
            <a:off x="3000364" y="2857496"/>
            <a:ext cx="3143272" cy="21431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“Their contribution to World War I was the main reason the majority of women gained the right to vote in 1918.”</a:t>
            </a:r>
          </a:p>
          <a:p>
            <a:pPr algn="ctr"/>
            <a:r>
              <a:rPr lang="en-GB" dirty="0" smtClean="0"/>
              <a:t>How valid is this view?</a:t>
            </a:r>
            <a:endParaRPr lang="en-GB" dirty="0"/>
          </a:p>
        </p:txBody>
      </p:sp>
      <p:sp>
        <p:nvSpPr>
          <p:cNvPr id="9" name="Rectangle 8"/>
          <p:cNvSpPr/>
          <p:nvPr/>
        </p:nvSpPr>
        <p:spPr>
          <a:xfrm>
            <a:off x="384454" y="1428736"/>
            <a:ext cx="2571768" cy="15001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Arguments</a:t>
            </a:r>
            <a:endParaRPr lang="en-GB" dirty="0"/>
          </a:p>
        </p:txBody>
      </p:sp>
      <p:sp>
        <p:nvSpPr>
          <p:cNvPr id="11" name="Rectangle 10"/>
          <p:cNvSpPr/>
          <p:nvPr/>
        </p:nvSpPr>
        <p:spPr>
          <a:xfrm>
            <a:off x="6184580" y="4929198"/>
            <a:ext cx="2571768" cy="15001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Context</a:t>
            </a:r>
            <a:endParaRPr lang="en-GB" dirty="0"/>
          </a:p>
        </p:txBody>
      </p:sp>
      <p:sp>
        <p:nvSpPr>
          <p:cNvPr id="12" name="Rectangle 11"/>
          <p:cNvSpPr/>
          <p:nvPr/>
        </p:nvSpPr>
        <p:spPr>
          <a:xfrm>
            <a:off x="6187778" y="1428736"/>
            <a:ext cx="2571768" cy="15001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Main focus</a:t>
            </a:r>
            <a:endParaRPr lang="en-GB" dirty="0"/>
          </a:p>
        </p:txBody>
      </p:sp>
      <p:sp>
        <p:nvSpPr>
          <p:cNvPr id="13" name="Rectangle 12"/>
          <p:cNvSpPr/>
          <p:nvPr/>
        </p:nvSpPr>
        <p:spPr>
          <a:xfrm>
            <a:off x="384454" y="4929198"/>
            <a:ext cx="2571768" cy="15001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Evidence</a:t>
            </a:r>
            <a:endParaRPr lang="en-GB" dirty="0"/>
          </a:p>
        </p:txBody>
      </p:sp>
      <p:grpSp>
        <p:nvGrpSpPr>
          <p:cNvPr id="2" name="Group 4"/>
          <p:cNvGrpSpPr/>
          <p:nvPr/>
        </p:nvGrpSpPr>
        <p:grpSpPr>
          <a:xfrm rot="1139649">
            <a:off x="7360307" y="-246879"/>
            <a:ext cx="1829775" cy="1636716"/>
            <a:chOff x="4500562" y="1071546"/>
            <a:chExt cx="2643206" cy="1714512"/>
          </a:xfrm>
          <a:solidFill>
            <a:srgbClr val="FFC000"/>
          </a:solidFill>
        </p:grpSpPr>
        <p:sp>
          <p:nvSpPr>
            <p:cNvPr id="6" name="5-Point Star 5"/>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cxnSp>
        <p:nvCxnSpPr>
          <p:cNvPr id="15" name="Straight Arrow Connector 14"/>
          <p:cNvCxnSpPr/>
          <p:nvPr/>
        </p:nvCxnSpPr>
        <p:spPr>
          <a:xfrm flipV="1">
            <a:off x="5786446" y="2500306"/>
            <a:ext cx="857256" cy="642942"/>
          </a:xfrm>
          <a:prstGeom prst="straightConnector1">
            <a:avLst/>
          </a:prstGeom>
          <a:ln w="5715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428860" y="2571744"/>
            <a:ext cx="785818" cy="500066"/>
          </a:xfrm>
          <a:prstGeom prst="straightConnector1">
            <a:avLst/>
          </a:prstGeom>
          <a:ln w="5715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2500298" y="4643446"/>
            <a:ext cx="857256" cy="642942"/>
          </a:xfrm>
          <a:prstGeom prst="straightConnector1">
            <a:avLst/>
          </a:prstGeom>
          <a:ln w="5715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786446" y="4714884"/>
            <a:ext cx="785818" cy="500066"/>
          </a:xfrm>
          <a:prstGeom prst="straightConnector1">
            <a:avLst/>
          </a:prstGeom>
          <a:ln w="5715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PEEQS</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285860"/>
            <a:ext cx="8207375" cy="5262979"/>
          </a:xfrm>
          <a:prstGeom prst="rect">
            <a:avLst/>
          </a:prstGeom>
          <a:solidFill>
            <a:schemeClr val="accent1">
              <a:lumMod val="20000"/>
              <a:lumOff val="80000"/>
            </a:schemeClr>
          </a:solidFill>
          <a:ln w="38100">
            <a:solidFill>
              <a:schemeClr val="bg2">
                <a:lumMod val="75000"/>
              </a:schemeClr>
            </a:solidFill>
            <a:miter lim="800000"/>
            <a:headEnd/>
            <a:tailEnd/>
          </a:ln>
        </p:spPr>
        <p:txBody>
          <a:bodyPr wrap="square">
            <a:spAutoFit/>
          </a:bodyPr>
          <a:lstStyle/>
          <a:p>
            <a:pPr marL="342900" indent="-342900">
              <a:defRPr/>
            </a:pPr>
            <a:r>
              <a:rPr lang="en-GB" sz="2800" dirty="0" smtClean="0">
                <a:latin typeface="+mn-lt"/>
              </a:rPr>
              <a:t>	</a:t>
            </a:r>
            <a:r>
              <a:rPr lang="en-GB" sz="2400" dirty="0" smtClean="0">
                <a:latin typeface="+mn-lt"/>
              </a:rPr>
              <a:t>Learners may find it helpful to use </a:t>
            </a:r>
            <a:r>
              <a:rPr lang="en-GB" sz="2400" b="1" dirty="0" smtClean="0">
                <a:latin typeface="+mn-lt"/>
              </a:rPr>
              <a:t>PEEQS</a:t>
            </a:r>
            <a:r>
              <a:rPr lang="en-GB" sz="2400" b="1" dirty="0" smtClean="0"/>
              <a:t> </a:t>
            </a:r>
            <a:r>
              <a:rPr lang="en-GB" sz="2400" dirty="0" smtClean="0"/>
              <a:t>to help them structure their arguments:</a:t>
            </a:r>
            <a:endParaRPr lang="en-GB" sz="2400" dirty="0" smtClean="0">
              <a:latin typeface="+mn-lt"/>
            </a:endParaRPr>
          </a:p>
          <a:p>
            <a:pPr marL="342900" indent="-342900">
              <a:defRPr/>
            </a:pPr>
            <a:endParaRPr lang="en-GB" sz="2000" b="1" dirty="0" smtClean="0"/>
          </a:p>
          <a:p>
            <a:pPr marL="342900" indent="-342900">
              <a:defRPr/>
            </a:pPr>
            <a:r>
              <a:rPr lang="en-GB" sz="2200" b="1" dirty="0" smtClean="0">
                <a:latin typeface="+mn-lt"/>
              </a:rPr>
              <a:t>P</a:t>
            </a:r>
            <a:r>
              <a:rPr lang="en-GB" sz="2200" dirty="0" smtClean="0">
                <a:latin typeface="+mn-lt"/>
              </a:rPr>
              <a:t>oint – the argument is presented</a:t>
            </a:r>
            <a:endParaRPr lang="en-GB" sz="2200" b="1" dirty="0" smtClean="0">
              <a:latin typeface="+mn-lt"/>
            </a:endParaRPr>
          </a:p>
          <a:p>
            <a:pPr marL="342900" indent="-342900">
              <a:defRPr/>
            </a:pPr>
            <a:endParaRPr lang="en-GB" sz="2200" b="1" dirty="0" smtClean="0"/>
          </a:p>
          <a:p>
            <a:pPr marL="342900" indent="-342900">
              <a:defRPr/>
            </a:pPr>
            <a:r>
              <a:rPr lang="en-GB" sz="2200" b="1" dirty="0" smtClean="0">
                <a:latin typeface="+mn-lt"/>
              </a:rPr>
              <a:t>E</a:t>
            </a:r>
            <a:r>
              <a:rPr lang="en-GB" sz="2200" dirty="0" smtClean="0">
                <a:latin typeface="+mn-lt"/>
              </a:rPr>
              <a:t>vidence – the learner provides evidence to back up their argument</a:t>
            </a:r>
          </a:p>
          <a:p>
            <a:pPr marL="342900" indent="-342900">
              <a:defRPr/>
            </a:pPr>
            <a:endParaRPr lang="en-GB" sz="2200" b="1" dirty="0" smtClean="0"/>
          </a:p>
          <a:p>
            <a:pPr marL="342900" indent="-342900">
              <a:defRPr/>
            </a:pPr>
            <a:r>
              <a:rPr lang="en-GB" sz="2200" b="1" dirty="0" smtClean="0">
                <a:latin typeface="+mn-lt"/>
              </a:rPr>
              <a:t>E</a:t>
            </a:r>
            <a:r>
              <a:rPr lang="en-GB" sz="2200" dirty="0" smtClean="0">
                <a:latin typeface="+mn-lt"/>
              </a:rPr>
              <a:t>xplain – an explanation and importantly </a:t>
            </a:r>
            <a:r>
              <a:rPr lang="en-GB" sz="2200" b="1" dirty="0" smtClean="0">
                <a:latin typeface="+mn-lt"/>
              </a:rPr>
              <a:t>analysis</a:t>
            </a:r>
            <a:r>
              <a:rPr lang="en-GB" sz="2200" dirty="0" smtClean="0">
                <a:latin typeface="+mn-lt"/>
              </a:rPr>
              <a:t> of the evidence</a:t>
            </a:r>
          </a:p>
          <a:p>
            <a:pPr marL="342900" indent="-342900">
              <a:defRPr/>
            </a:pPr>
            <a:endParaRPr lang="en-GB" sz="2200" b="1" dirty="0" smtClean="0"/>
          </a:p>
          <a:p>
            <a:pPr marL="342900" indent="-342900">
              <a:defRPr/>
            </a:pPr>
            <a:r>
              <a:rPr lang="en-GB" sz="2200" b="1" dirty="0" smtClean="0">
                <a:latin typeface="+mn-lt"/>
              </a:rPr>
              <a:t>Q</a:t>
            </a:r>
            <a:r>
              <a:rPr lang="en-GB" sz="2200" dirty="0" smtClean="0">
                <a:latin typeface="+mn-lt"/>
              </a:rPr>
              <a:t>ualify/contrast – the learner puts the argument in context, examining the other sides of the debate</a:t>
            </a:r>
          </a:p>
          <a:p>
            <a:pPr marL="342900" indent="-342900">
              <a:defRPr/>
            </a:pPr>
            <a:endParaRPr lang="en-GB" sz="2200" dirty="0" smtClean="0">
              <a:latin typeface="+mn-lt"/>
            </a:endParaRPr>
          </a:p>
          <a:p>
            <a:pPr marL="342900" indent="-342900">
              <a:defRPr/>
            </a:pPr>
            <a:r>
              <a:rPr lang="en-GB" sz="2200" b="1" dirty="0" smtClean="0">
                <a:latin typeface="+mn-lt"/>
              </a:rPr>
              <a:t>S</a:t>
            </a:r>
            <a:r>
              <a:rPr lang="en-GB" sz="2200" dirty="0" smtClean="0">
                <a:latin typeface="+mn-lt"/>
              </a:rPr>
              <a:t>ummary – the learner summarises the paragraph</a:t>
            </a:r>
          </a:p>
          <a:p>
            <a:pPr marL="342900" indent="-342900">
              <a:defRPr/>
            </a:pPr>
            <a:endParaRPr lang="en-GB" sz="2200" dirty="0" smtClean="0"/>
          </a:p>
          <a:p>
            <a:pPr marL="342900" indent="-342900">
              <a:defRPr/>
            </a:pPr>
            <a:r>
              <a:rPr lang="en-GB" sz="2200" dirty="0" smtClean="0">
                <a:latin typeface="+mn-lt"/>
                <a:hlinkClick r:id="rId2"/>
              </a:rPr>
              <a:t>Here</a:t>
            </a:r>
            <a:r>
              <a:rPr lang="en-GB" sz="2200" dirty="0" smtClean="0">
                <a:latin typeface="+mn-lt"/>
              </a:rPr>
              <a:t>, John D Clare provides an excellent page on his version of PEEQS.</a:t>
            </a:r>
            <a:endParaRPr lang="en-GB" sz="2200" dirty="0">
              <a:latin typeface="+mn-lt"/>
            </a:endParaRPr>
          </a:p>
        </p:txBody>
      </p:sp>
      <p:grpSp>
        <p:nvGrpSpPr>
          <p:cNvPr id="2" name="Group 4"/>
          <p:cNvGrpSpPr/>
          <p:nvPr/>
        </p:nvGrpSpPr>
        <p:grpSpPr>
          <a:xfrm rot="1139649">
            <a:off x="7574621" y="-246878"/>
            <a:ext cx="1829775" cy="1636716"/>
            <a:chOff x="4500562" y="1071546"/>
            <a:chExt cx="2643206" cy="1714512"/>
          </a:xfrm>
          <a:solidFill>
            <a:srgbClr val="FFC000"/>
          </a:solidFill>
        </p:grpSpPr>
        <p:sp>
          <p:nvSpPr>
            <p:cNvPr id="6" name="5-Point Star 5"/>
            <p:cNvSpPr/>
            <p:nvPr/>
          </p:nvSpPr>
          <p:spPr>
            <a:xfrm>
              <a:off x="4500562" y="1071546"/>
              <a:ext cx="2643206" cy="1714512"/>
            </a:xfrm>
            <a:prstGeom prst="star5">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 Box 5"/>
            <p:cNvSpPr txBox="1">
              <a:spLocks noChangeArrowheads="1"/>
            </p:cNvSpPr>
            <p:nvPr/>
          </p:nvSpPr>
          <p:spPr bwMode="auto">
            <a:xfrm>
              <a:off x="5436362" y="1787673"/>
              <a:ext cx="768014" cy="390368"/>
            </a:xfrm>
            <a:prstGeom prst="rect">
              <a:avLst/>
            </a:prstGeom>
            <a:grpFill/>
            <a:ln w="9525">
              <a:noFill/>
              <a:miter lim="800000"/>
              <a:headEnd/>
              <a:tailEnd/>
            </a:ln>
          </p:spPr>
          <p:txBody>
            <a:bodyPr wrap="square">
              <a:spAutoFit/>
            </a:bodyPr>
            <a:lstStyle/>
            <a:p>
              <a:pPr algn="r">
                <a:spcBef>
                  <a:spcPct val="50000"/>
                </a:spcBef>
                <a:defRPr/>
              </a:pPr>
              <a:r>
                <a:rPr lang="en-GB" b="1" dirty="0" smtClean="0">
                  <a:solidFill>
                    <a:schemeClr val="bg1"/>
                  </a:solidFill>
                  <a:effectLst>
                    <a:outerShdw blurRad="38100" dist="38100" dir="2700000" algn="tl">
                      <a:srgbClr val="000000">
                        <a:alpha val="43137"/>
                      </a:srgbClr>
                    </a:outerShdw>
                  </a:effectLst>
                  <a:latin typeface="+mn-lt"/>
                </a:rPr>
                <a:t>E.g.</a:t>
              </a:r>
              <a:endParaRPr lang="en-GB" b="1" dirty="0">
                <a:solidFill>
                  <a:schemeClr val="bg1"/>
                </a:solidFill>
                <a:effectLst>
                  <a:outerShdw blurRad="38100" dist="38100" dir="2700000" algn="tl">
                    <a:srgbClr val="000000">
                      <a:alpha val="43137"/>
                    </a:srgbClr>
                  </a:outerShdw>
                </a:effectLst>
                <a:latin typeface="+mn-lt"/>
              </a:endParaRPr>
            </a:p>
          </p:txBody>
        </p:sp>
      </p:gr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43000"/>
          </a:xfrm>
          <a:prstGeom prst="rect">
            <a:avLst/>
          </a:prstGeom>
          <a:solidFill>
            <a:schemeClr val="tx2"/>
          </a:solidFill>
        </p:spPr>
        <p:txBody>
          <a:bodyPr anchor="ctr"/>
          <a:lstStyle/>
          <a:p>
            <a:pPr algn="ctr" fontAlgn="auto">
              <a:spcAft>
                <a:spcPts val="0"/>
              </a:spcAft>
              <a:defRPr/>
            </a:pPr>
            <a:r>
              <a:rPr lang="en-GB" sz="4100" dirty="0" smtClean="0">
                <a:solidFill>
                  <a:schemeClr val="bg1"/>
                </a:solidFill>
                <a:latin typeface="+mj-lt"/>
                <a:ea typeface="+mj-ea"/>
                <a:cs typeface="+mj-cs"/>
              </a:rPr>
              <a:t>Drafting</a:t>
            </a:r>
            <a:endParaRPr lang="en-GB" sz="4100" dirty="0">
              <a:solidFill>
                <a:schemeClr val="bg1"/>
              </a:solidFill>
              <a:latin typeface="+mj-lt"/>
              <a:ea typeface="+mj-ea"/>
              <a:cs typeface="+mj-cs"/>
            </a:endParaRPr>
          </a:p>
        </p:txBody>
      </p:sp>
      <p:sp>
        <p:nvSpPr>
          <p:cNvPr id="4" name="Text Box 5"/>
          <p:cNvSpPr txBox="1">
            <a:spLocks noChangeArrowheads="1"/>
          </p:cNvSpPr>
          <p:nvPr/>
        </p:nvSpPr>
        <p:spPr bwMode="auto">
          <a:xfrm>
            <a:off x="468313" y="1470590"/>
            <a:ext cx="8207375" cy="2523768"/>
          </a:xfrm>
          <a:prstGeom prst="rect">
            <a:avLst/>
          </a:prstGeom>
          <a:solidFill>
            <a:schemeClr val="accent1">
              <a:lumMod val="20000"/>
              <a:lumOff val="80000"/>
            </a:schemeClr>
          </a:solidFill>
          <a:ln w="38100">
            <a:solidFill>
              <a:schemeClr val="bg2">
                <a:lumMod val="75000"/>
              </a:schemeClr>
            </a:solidFill>
            <a:miter lim="800000"/>
            <a:headEnd/>
            <a:tailEnd/>
          </a:ln>
        </p:spPr>
        <p:txBody>
          <a:bodyPr>
            <a:spAutoFit/>
          </a:bodyPr>
          <a:lstStyle/>
          <a:p>
            <a:pPr marL="342900" indent="-342900">
              <a:defRPr/>
            </a:pPr>
            <a:r>
              <a:rPr lang="en-GB" sz="2800" b="1" dirty="0" smtClean="0">
                <a:latin typeface="+mn-lt"/>
              </a:rPr>
              <a:t>How it works</a:t>
            </a:r>
            <a:endParaRPr lang="en-GB" sz="2800" b="1" dirty="0">
              <a:latin typeface="+mn-lt"/>
            </a:endParaRPr>
          </a:p>
          <a:p>
            <a:pPr marL="342900" indent="-342900">
              <a:defRPr/>
            </a:pPr>
            <a:endParaRPr lang="en-GB" b="1" dirty="0">
              <a:latin typeface="+mn-lt"/>
            </a:endParaRPr>
          </a:p>
          <a:p>
            <a:pPr marL="342900" indent="-342900">
              <a:defRPr/>
            </a:pPr>
            <a:r>
              <a:rPr lang="en-GB" dirty="0">
                <a:latin typeface="+mn-lt"/>
              </a:rPr>
              <a:t>	</a:t>
            </a:r>
            <a:r>
              <a:rPr lang="en-GB" sz="2800" dirty="0" smtClean="0"/>
              <a:t>Learners should be introduced to drafting on a small scale before tackling whole essays, i.e. sentences then paragraphs. It can be done alongside other learners or with the practitioner.</a:t>
            </a:r>
            <a:endParaRPr lang="en-GB" sz="2800" dirty="0">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4413</TotalTime>
  <Words>4658</Words>
  <Application>Microsoft Office PowerPoint</Application>
  <PresentationFormat>On-screen Show (4:3)</PresentationFormat>
  <Paragraphs>849</Paragraphs>
  <Slides>106</Slides>
  <Notes>5</Notes>
  <HiddenSlides>0</HiddenSlides>
  <MMClips>0</MMClips>
  <ScaleCrop>false</ScaleCrop>
  <HeadingPairs>
    <vt:vector size="4" baseType="variant">
      <vt:variant>
        <vt:lpstr>Theme</vt:lpstr>
      </vt:variant>
      <vt:variant>
        <vt:i4>1</vt:i4>
      </vt:variant>
      <vt:variant>
        <vt:lpstr>Slide Titles</vt:lpstr>
      </vt:variant>
      <vt:variant>
        <vt:i4>106</vt:i4>
      </vt:variant>
    </vt:vector>
  </HeadingPairs>
  <TitlesOfParts>
    <vt:vector size="107" baseType="lpstr">
      <vt:lpstr>Office Theme</vt:lpstr>
      <vt:lpstr>Skills development in the study of history</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Stand and deliver</vt:lpstr>
      <vt:lpstr>Stand and deliver</vt:lpstr>
      <vt:lpstr>Slide 32</vt:lpstr>
      <vt:lpstr>Slide 33</vt:lpstr>
      <vt:lpstr>Card swap</vt:lpstr>
      <vt:lpstr>Card swap</vt:lpstr>
      <vt:lpstr>Card swap</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Nelson Chris Mundell</dc:creator>
  <cp:lastModifiedBy>Nelson Chris Mundell</cp:lastModifiedBy>
  <cp:revision>259</cp:revision>
  <dcterms:created xsi:type="dcterms:W3CDTF">2012-06-12T12:35:55Z</dcterms:created>
  <dcterms:modified xsi:type="dcterms:W3CDTF">2012-08-05T23:46:35Z</dcterms:modified>
</cp:coreProperties>
</file>