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79.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257" r:id="rId2"/>
    <p:sldId id="382" r:id="rId3"/>
    <p:sldId id="405" r:id="rId4"/>
    <p:sldId id="406" r:id="rId5"/>
    <p:sldId id="407" r:id="rId6"/>
    <p:sldId id="408" r:id="rId7"/>
    <p:sldId id="409" r:id="rId8"/>
    <p:sldId id="357" r:id="rId9"/>
    <p:sldId id="258" r:id="rId10"/>
    <p:sldId id="259" r:id="rId11"/>
    <p:sldId id="260" r:id="rId12"/>
    <p:sldId id="410" r:id="rId13"/>
    <p:sldId id="263" r:id="rId14"/>
    <p:sldId id="344" r:id="rId15"/>
    <p:sldId id="264" r:id="rId16"/>
    <p:sldId id="411" r:id="rId17"/>
    <p:sldId id="265" r:id="rId18"/>
    <p:sldId id="266" r:id="rId19"/>
    <p:sldId id="268" r:id="rId20"/>
    <p:sldId id="432" r:id="rId21"/>
    <p:sldId id="429" r:id="rId22"/>
    <p:sldId id="412" r:id="rId23"/>
    <p:sldId id="435" r:id="rId24"/>
    <p:sldId id="436" r:id="rId25"/>
    <p:sldId id="437" r:id="rId26"/>
    <p:sldId id="441" r:id="rId27"/>
    <p:sldId id="440" r:id="rId28"/>
    <p:sldId id="442" r:id="rId29"/>
    <p:sldId id="444" r:id="rId30"/>
    <p:sldId id="443" r:id="rId31"/>
    <p:sldId id="269" r:id="rId32"/>
    <p:sldId id="270" r:id="rId33"/>
    <p:sldId id="271" r:id="rId34"/>
    <p:sldId id="272" r:id="rId35"/>
    <p:sldId id="413" r:id="rId36"/>
    <p:sldId id="278" r:id="rId37"/>
    <p:sldId id="279" r:id="rId38"/>
    <p:sldId id="280" r:id="rId39"/>
    <p:sldId id="414" r:id="rId40"/>
    <p:sldId id="384" r:id="rId41"/>
    <p:sldId id="385" r:id="rId42"/>
    <p:sldId id="386" r:id="rId43"/>
    <p:sldId id="415" r:id="rId44"/>
    <p:sldId id="387" r:id="rId45"/>
    <p:sldId id="388" r:id="rId46"/>
    <p:sldId id="389" r:id="rId47"/>
    <p:sldId id="448" r:id="rId48"/>
    <p:sldId id="416" r:id="rId49"/>
    <p:sldId id="390" r:id="rId50"/>
    <p:sldId id="391" r:id="rId51"/>
    <p:sldId id="392" r:id="rId52"/>
    <p:sldId id="447" r:id="rId53"/>
    <p:sldId id="417" r:id="rId54"/>
    <p:sldId id="393" r:id="rId55"/>
    <p:sldId id="394" r:id="rId56"/>
    <p:sldId id="395" r:id="rId57"/>
    <p:sldId id="446" r:id="rId58"/>
    <p:sldId id="418" r:id="rId59"/>
    <p:sldId id="398" r:id="rId60"/>
    <p:sldId id="399" r:id="rId61"/>
    <p:sldId id="426" r:id="rId62"/>
    <p:sldId id="400" r:id="rId63"/>
    <p:sldId id="401" r:id="rId64"/>
    <p:sldId id="419" r:id="rId65"/>
    <p:sldId id="331" r:id="rId66"/>
    <p:sldId id="332" r:id="rId67"/>
    <p:sldId id="449" r:id="rId68"/>
    <p:sldId id="333" r:id="rId69"/>
    <p:sldId id="367" r:id="rId70"/>
    <p:sldId id="450" r:id="rId71"/>
    <p:sldId id="396" r:id="rId72"/>
    <p:sldId id="397" r:id="rId73"/>
    <p:sldId id="427" r:id="rId74"/>
    <p:sldId id="425" r:id="rId75"/>
    <p:sldId id="433" r:id="rId76"/>
    <p:sldId id="430" r:id="rId77"/>
    <p:sldId id="420" r:id="rId78"/>
    <p:sldId id="350" r:id="rId79"/>
    <p:sldId id="351" r:id="rId80"/>
    <p:sldId id="352" r:id="rId81"/>
    <p:sldId id="445" r:id="rId82"/>
    <p:sldId id="421" r:id="rId83"/>
    <p:sldId id="353" r:id="rId84"/>
    <p:sldId id="354" r:id="rId85"/>
    <p:sldId id="355" r:id="rId86"/>
    <p:sldId id="356" r:id="rId87"/>
    <p:sldId id="422" r:id="rId88"/>
    <p:sldId id="402" r:id="rId89"/>
    <p:sldId id="403" r:id="rId90"/>
    <p:sldId id="404" r:id="rId91"/>
    <p:sldId id="423" r:id="rId92"/>
    <p:sldId id="358" r:id="rId93"/>
    <p:sldId id="359" r:id="rId94"/>
    <p:sldId id="424" r:id="rId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294"/>
    <a:srgbClr val="F479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789" autoAdjust="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966601-039A-4C1A-96CC-48739A22C3E6}" type="datetimeFigureOut">
              <a:rPr lang="en-US" smtClean="0"/>
              <a:pPr/>
              <a:t>8/6/2012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1C1026-625E-46E2-B9F9-42B8B81CDA3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21C1026-625E-46E2-B9F9-42B8B81CDA34}" type="slidenum">
              <a:rPr lang="en-GB" smtClean="0"/>
              <a:pPr/>
              <a:t>19</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AngsanaUPC" pitchFamily="18" charset="-34"/>
                <a:ea typeface="+mn-ea"/>
                <a:cs typeface="AngsanaUPC" pitchFamily="18" charset="-34"/>
              </a:rPr>
              <a:t>Passage</a:t>
            </a:r>
            <a:r>
              <a:rPr lang="en-GB" sz="1200" kern="1200" baseline="0" dirty="0" smtClean="0">
                <a:solidFill>
                  <a:schemeClr val="tx1"/>
                </a:solidFill>
                <a:latin typeface="AngsanaUPC" pitchFamily="18" charset="-34"/>
                <a:ea typeface="+mn-ea"/>
                <a:cs typeface="AngsanaUPC" pitchFamily="18" charset="-34"/>
              </a:rPr>
              <a:t> </a:t>
            </a:r>
            <a:r>
              <a:rPr lang="en-GB" sz="1200" kern="1200" dirty="0" smtClean="0">
                <a:solidFill>
                  <a:schemeClr val="tx1"/>
                </a:solidFill>
                <a:latin typeface="AngsanaUPC" pitchFamily="18" charset="-34"/>
                <a:ea typeface="+mn-ea"/>
                <a:cs typeface="AngsanaUPC" pitchFamily="18" charset="-34"/>
              </a:rPr>
              <a:t>supplied by Stephen Mullen, PhD.</a:t>
            </a:r>
            <a:r>
              <a:rPr lang="en-GB" sz="1200" kern="1200" baseline="0" dirty="0" smtClean="0">
                <a:solidFill>
                  <a:schemeClr val="tx1"/>
                </a:solidFill>
                <a:latin typeface="AngsanaUPC" pitchFamily="18" charset="-34"/>
                <a:ea typeface="+mn-ea"/>
                <a:cs typeface="AngsanaUPC" pitchFamily="18" charset="-34"/>
              </a:rPr>
              <a:t> Student, </a:t>
            </a:r>
            <a:r>
              <a:rPr lang="en-GB" sz="1200" kern="1200" dirty="0" smtClean="0">
                <a:solidFill>
                  <a:schemeClr val="tx1"/>
                </a:solidFill>
                <a:latin typeface="AngsanaUPC" pitchFamily="18" charset="-34"/>
                <a:ea typeface="+mn-ea"/>
                <a:cs typeface="AngsanaUPC" pitchFamily="18" charset="-34"/>
              </a:rPr>
              <a:t>Glasgow University.</a:t>
            </a:r>
          </a:p>
          <a:p>
            <a:r>
              <a:rPr lang="en-GB" sz="1200" kern="1200" dirty="0" smtClean="0">
                <a:solidFill>
                  <a:schemeClr val="tx1"/>
                </a:solidFill>
                <a:latin typeface="AngsanaUPC" pitchFamily="18" charset="-34"/>
                <a:ea typeface="+mn-ea"/>
                <a:cs typeface="AngsanaUPC" pitchFamily="18" charset="-34"/>
              </a:rPr>
              <a:t>[L]</a:t>
            </a:r>
            <a:r>
              <a:rPr lang="en-GB" sz="1200" dirty="0" smtClean="0">
                <a:latin typeface="AngsanaUPC" pitchFamily="18" charset="-34"/>
                <a:cs typeface="AngsanaUPC" pitchFamily="18" charset="-34"/>
              </a:rPr>
              <a:t>Eric Williams, </a:t>
            </a:r>
            <a:r>
              <a:rPr lang="en-GB" sz="1200" i="1" dirty="0" smtClean="0">
                <a:latin typeface="AngsanaUPC" pitchFamily="18" charset="-34"/>
                <a:cs typeface="AngsanaUPC" pitchFamily="18" charset="-34"/>
              </a:rPr>
              <a:t>Capitalism and Slavery</a:t>
            </a:r>
            <a:r>
              <a:rPr lang="en-GB" sz="1200" dirty="0" smtClean="0">
                <a:latin typeface="AngsanaUPC" pitchFamily="18" charset="-34"/>
                <a:cs typeface="AngsanaUPC" pitchFamily="18" charset="-34"/>
              </a:rPr>
              <a:t>, (London, Andre Deutsch, 1964 </a:t>
            </a:r>
            <a:r>
              <a:rPr lang="en-GB" sz="1200" dirty="0" err="1" smtClean="0">
                <a:latin typeface="AngsanaUPC" pitchFamily="18" charset="-34"/>
                <a:cs typeface="AngsanaUPC" pitchFamily="18" charset="-34"/>
              </a:rPr>
              <a:t>edn</a:t>
            </a:r>
            <a:r>
              <a:rPr lang="en-GB" sz="1200" dirty="0" smtClean="0">
                <a:latin typeface="AngsanaUPC" pitchFamily="18" charset="-34"/>
                <a:cs typeface="AngsanaUPC" pitchFamily="18" charset="-34"/>
              </a:rPr>
              <a:t>.).</a:t>
            </a:r>
          </a:p>
          <a:p>
            <a:r>
              <a:rPr lang="en-GB" sz="1200" kern="1200" dirty="0" smtClean="0">
                <a:solidFill>
                  <a:schemeClr val="tx1"/>
                </a:solidFill>
                <a:latin typeface="AngsanaUPC" pitchFamily="18" charset="-34"/>
                <a:ea typeface="+mn-ea"/>
                <a:cs typeface="AngsanaUPC" pitchFamily="18" charset="-34"/>
              </a:rPr>
              <a:t>[Y]</a:t>
            </a:r>
            <a:r>
              <a:rPr lang="en-GB" sz="1200" dirty="0" smtClean="0">
                <a:latin typeface="AngsanaUPC" pitchFamily="18" charset="-34"/>
                <a:cs typeface="AngsanaUPC" pitchFamily="18" charset="-34"/>
              </a:rPr>
              <a:t> Joseph </a:t>
            </a:r>
            <a:r>
              <a:rPr lang="en-GB" sz="1200" dirty="0" err="1" smtClean="0">
                <a:latin typeface="AngsanaUPC" pitchFamily="18" charset="-34"/>
                <a:cs typeface="AngsanaUPC" pitchFamily="18" charset="-34"/>
              </a:rPr>
              <a:t>Inikori</a:t>
            </a:r>
            <a:r>
              <a:rPr lang="en-GB" sz="1200" dirty="0" smtClean="0">
                <a:latin typeface="AngsanaUPC" pitchFamily="18" charset="-34"/>
                <a:cs typeface="AngsanaUPC" pitchFamily="18" charset="-34"/>
              </a:rPr>
              <a:t>, </a:t>
            </a:r>
            <a:r>
              <a:rPr lang="en-GB" sz="1200" i="1" dirty="0" smtClean="0">
                <a:latin typeface="AngsanaUPC" pitchFamily="18" charset="-34"/>
                <a:cs typeface="AngsanaUPC" pitchFamily="18" charset="-34"/>
              </a:rPr>
              <a:t>Africans and the Industrial Revolution in England,</a:t>
            </a:r>
            <a:r>
              <a:rPr lang="en-GB" sz="1200" dirty="0" smtClean="0">
                <a:latin typeface="AngsanaUPC" pitchFamily="18" charset="-34"/>
                <a:cs typeface="AngsanaUPC" pitchFamily="18" charset="-34"/>
              </a:rPr>
              <a:t> (Cambridge, Cambridge University Press, 2002).</a:t>
            </a:r>
          </a:p>
          <a:p>
            <a:r>
              <a:rPr lang="en-GB" sz="1200" dirty="0" smtClean="0">
                <a:latin typeface="AngsanaUPC" pitchFamily="18" charset="-34"/>
                <a:cs typeface="AngsanaUPC" pitchFamily="18" charset="-34"/>
              </a:rPr>
              <a:t>[D] </a:t>
            </a:r>
            <a:r>
              <a:rPr lang="en-GB" sz="1200" kern="1200" dirty="0" smtClean="0">
                <a:solidFill>
                  <a:schemeClr val="tx1"/>
                </a:solidFill>
                <a:latin typeface="AngsanaUPC" pitchFamily="18" charset="-34"/>
                <a:ea typeface="+mn-ea"/>
                <a:cs typeface="AngsanaUPC" pitchFamily="18" charset="-34"/>
              </a:rPr>
              <a:t>T.M. Devine, ‘Did Slavery Make Scotia Great?’, </a:t>
            </a:r>
            <a:r>
              <a:rPr lang="en-GB" sz="1200" i="1" kern="1200" dirty="0" smtClean="0">
                <a:solidFill>
                  <a:schemeClr val="tx1"/>
                </a:solidFill>
                <a:latin typeface="AngsanaUPC" pitchFamily="18" charset="-34"/>
                <a:ea typeface="+mn-ea"/>
                <a:cs typeface="AngsanaUPC" pitchFamily="18" charset="-34"/>
              </a:rPr>
              <a:t>Britain and the World</a:t>
            </a:r>
            <a:r>
              <a:rPr lang="en-GB" sz="1200" kern="1200" dirty="0" smtClean="0">
                <a:solidFill>
                  <a:schemeClr val="tx1"/>
                </a:solidFill>
                <a:latin typeface="AngsanaUPC" pitchFamily="18" charset="-34"/>
                <a:ea typeface="+mn-ea"/>
                <a:cs typeface="AngsanaUPC" pitchFamily="18" charset="-34"/>
              </a:rPr>
              <a:t>, 4/1, (2011), pp.40-64. </a:t>
            </a:r>
            <a:endParaRPr lang="en-GB" sz="1200" dirty="0" smtClean="0">
              <a:latin typeface="AngsanaUPC" pitchFamily="18" charset="-34"/>
              <a:cs typeface="AngsanaUPC" pitchFamily="18" charset="-34"/>
            </a:endParaRPr>
          </a:p>
        </p:txBody>
      </p:sp>
      <p:sp>
        <p:nvSpPr>
          <p:cNvPr id="4" name="Slide Number Placeholder 3"/>
          <p:cNvSpPr>
            <a:spLocks noGrp="1"/>
          </p:cNvSpPr>
          <p:nvPr>
            <p:ph type="sldNum" sz="quarter" idx="10"/>
          </p:nvPr>
        </p:nvSpPr>
        <p:spPr/>
        <p:txBody>
          <a:bodyPr/>
          <a:lstStyle/>
          <a:p>
            <a:fld id="{421C1026-625E-46E2-B9F9-42B8B81CDA34}" type="slidenum">
              <a:rPr lang="en-GB" smtClean="0"/>
              <a:pPr/>
              <a:t>74</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latin typeface="AngsanaUPC" pitchFamily="18" charset="-34"/>
                <a:cs typeface="AngsanaUPC" pitchFamily="18" charset="-34"/>
              </a:rPr>
              <a:t>Passage</a:t>
            </a:r>
            <a:r>
              <a:rPr lang="en-GB" sz="1200" baseline="0" dirty="0" smtClean="0">
                <a:latin typeface="AngsanaUPC" pitchFamily="18" charset="-34"/>
                <a:cs typeface="AngsanaUPC" pitchFamily="18" charset="-34"/>
              </a:rPr>
              <a:t> supplied by Simon Newman, Professor of American Studies, Glasgow University.</a:t>
            </a:r>
            <a:endParaRPr lang="en-GB" sz="1200" dirty="0" smtClean="0">
              <a:latin typeface="AngsanaUPC" pitchFamily="18" charset="-34"/>
              <a:cs typeface="AngsanaUPC" pitchFamily="18" charset="-34"/>
            </a:endParaRPr>
          </a:p>
        </p:txBody>
      </p:sp>
      <p:sp>
        <p:nvSpPr>
          <p:cNvPr id="4" name="Slide Number Placeholder 3"/>
          <p:cNvSpPr>
            <a:spLocks noGrp="1"/>
          </p:cNvSpPr>
          <p:nvPr>
            <p:ph type="sldNum" sz="quarter" idx="10"/>
          </p:nvPr>
        </p:nvSpPr>
        <p:spPr/>
        <p:txBody>
          <a:bodyPr/>
          <a:lstStyle/>
          <a:p>
            <a:fld id="{421C1026-625E-46E2-B9F9-42B8B81CDA34}" type="slidenum">
              <a:rPr lang="en-GB" smtClean="0"/>
              <a:pPr/>
              <a:t>75</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latin typeface="AngsanaUPC" pitchFamily="18" charset="-34"/>
                <a:cs typeface="AngsanaUPC" pitchFamily="18" charset="-34"/>
              </a:rPr>
              <a:t>Passage</a:t>
            </a:r>
            <a:r>
              <a:rPr lang="en-GB" sz="1200" baseline="0" dirty="0" smtClean="0">
                <a:latin typeface="AngsanaUPC" pitchFamily="18" charset="-34"/>
                <a:cs typeface="AngsanaUPC" pitchFamily="18" charset="-34"/>
              </a:rPr>
              <a:t> supplied by Simon Newman, Professor of American Studies, Glasgow University.</a:t>
            </a:r>
            <a:endParaRPr lang="en-GB" sz="1200" dirty="0" smtClean="0">
              <a:latin typeface="AngsanaUPC" pitchFamily="18" charset="-34"/>
              <a:cs typeface="AngsanaUPC" pitchFamily="18" charset="-34"/>
            </a:endParaRPr>
          </a:p>
        </p:txBody>
      </p:sp>
      <p:sp>
        <p:nvSpPr>
          <p:cNvPr id="4" name="Slide Number Placeholder 3"/>
          <p:cNvSpPr>
            <a:spLocks noGrp="1"/>
          </p:cNvSpPr>
          <p:nvPr>
            <p:ph type="sldNum" sz="quarter" idx="10"/>
          </p:nvPr>
        </p:nvSpPr>
        <p:spPr/>
        <p:txBody>
          <a:bodyPr/>
          <a:lstStyle/>
          <a:p>
            <a:fld id="{421C1026-625E-46E2-B9F9-42B8B81CDA34}" type="slidenum">
              <a:rPr lang="en-GB" smtClean="0"/>
              <a:pPr/>
              <a:t>76</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21C1026-625E-46E2-B9F9-42B8B81CDA34}" type="slidenum">
              <a:rPr lang="en-GB" smtClean="0"/>
              <a:pPr/>
              <a:t>80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Questions supplied by Simon</a:t>
            </a:r>
            <a:r>
              <a:rPr lang="en-GB" baseline="0" dirty="0" smtClean="0"/>
              <a:t> Newman, </a:t>
            </a:r>
            <a:r>
              <a:rPr lang="en-GB" dirty="0" smtClean="0"/>
              <a:t>Professor of American Studies, Glasgow University</a:t>
            </a:r>
            <a:endParaRPr lang="en-GB" dirty="0"/>
          </a:p>
        </p:txBody>
      </p:sp>
      <p:sp>
        <p:nvSpPr>
          <p:cNvPr id="4" name="Slide Number Placeholder 3"/>
          <p:cNvSpPr>
            <a:spLocks noGrp="1"/>
          </p:cNvSpPr>
          <p:nvPr>
            <p:ph type="sldNum" sz="quarter" idx="10"/>
          </p:nvPr>
        </p:nvSpPr>
        <p:spPr/>
        <p:txBody>
          <a:bodyPr/>
          <a:lstStyle/>
          <a:p>
            <a:fld id="{421C1026-625E-46E2-B9F9-42B8B81CDA34}" type="slidenum">
              <a:rPr lang="en-GB" smtClean="0"/>
              <a:pPr/>
              <a:t>20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Source chosen by Simon Newman, Professor</a:t>
            </a:r>
            <a:r>
              <a:rPr lang="en-GB" baseline="0" dirty="0" smtClean="0"/>
              <a:t> of American Studies, Glasgow University.</a:t>
            </a:r>
            <a:endParaRPr lang="en-GB" dirty="0"/>
          </a:p>
        </p:txBody>
      </p:sp>
      <p:sp>
        <p:nvSpPr>
          <p:cNvPr id="4" name="Slide Number Placeholder 3"/>
          <p:cNvSpPr>
            <a:spLocks noGrp="1"/>
          </p:cNvSpPr>
          <p:nvPr>
            <p:ph type="sldNum" sz="quarter" idx="10"/>
          </p:nvPr>
        </p:nvSpPr>
        <p:spPr/>
        <p:txBody>
          <a:bodyPr/>
          <a:lstStyle/>
          <a:p>
            <a:fld id="{421C1026-625E-46E2-B9F9-42B8B81CDA34}" type="slidenum">
              <a:rPr lang="en-GB" smtClean="0"/>
              <a:pPr/>
              <a:t>25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21C1026-625E-46E2-B9F9-42B8B81CDA34}" type="slidenum">
              <a:rPr lang="en-GB" smtClean="0"/>
              <a:pPr/>
              <a:t>26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Source chosen by Simon Newman, Professor</a:t>
            </a:r>
            <a:r>
              <a:rPr lang="en-GB" baseline="0" dirty="0" smtClean="0"/>
              <a:t> of American Studies, Glasgow University.</a:t>
            </a:r>
            <a:endParaRPr lang="en-GB" dirty="0" smtClean="0"/>
          </a:p>
        </p:txBody>
      </p:sp>
      <p:sp>
        <p:nvSpPr>
          <p:cNvPr id="4" name="Slide Number Placeholder 3"/>
          <p:cNvSpPr>
            <a:spLocks noGrp="1"/>
          </p:cNvSpPr>
          <p:nvPr>
            <p:ph type="sldNum" sz="quarter" idx="10"/>
          </p:nvPr>
        </p:nvSpPr>
        <p:spPr/>
        <p:txBody>
          <a:bodyPr/>
          <a:lstStyle/>
          <a:p>
            <a:fld id="{421C1026-625E-46E2-B9F9-42B8B81CDA34}" type="slidenum">
              <a:rPr lang="en-GB" smtClean="0"/>
              <a:pPr/>
              <a:t>27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21C1026-625E-46E2-B9F9-42B8B81CDA34}" type="slidenum">
              <a:rPr lang="en-GB" smtClean="0"/>
              <a:pPr/>
              <a:t>28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21C1026-625E-46E2-B9F9-42B8B81CDA34}" type="slidenum">
              <a:rPr lang="en-GB" smtClean="0"/>
              <a:pPr/>
              <a:t>38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B9CF1E7-7ACB-488F-99F3-3D72D4A8B4B8}" type="slidenum">
              <a:rPr lang="en-GB" smtClean="0"/>
              <a:pPr/>
              <a:t>51</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000" kern="1200" dirty="0" smtClean="0">
                <a:solidFill>
                  <a:schemeClr val="tx1"/>
                </a:solidFill>
                <a:latin typeface="AngsanaUPC" pitchFamily="18" charset="-34"/>
                <a:ea typeface="+mn-ea"/>
                <a:cs typeface="AngsanaUPC" pitchFamily="18" charset="-34"/>
              </a:rPr>
              <a:t>Passage</a:t>
            </a:r>
            <a:r>
              <a:rPr lang="en-GB" sz="1000" kern="1200" baseline="0" dirty="0" smtClean="0">
                <a:solidFill>
                  <a:schemeClr val="tx1"/>
                </a:solidFill>
                <a:latin typeface="AngsanaUPC" pitchFamily="18" charset="-34"/>
                <a:ea typeface="+mn-ea"/>
                <a:cs typeface="AngsanaUPC" pitchFamily="18" charset="-34"/>
              </a:rPr>
              <a:t> </a:t>
            </a:r>
            <a:r>
              <a:rPr lang="en-GB" sz="1000" kern="1200" dirty="0" smtClean="0">
                <a:solidFill>
                  <a:schemeClr val="tx1"/>
                </a:solidFill>
                <a:latin typeface="AngsanaUPC" pitchFamily="18" charset="-34"/>
                <a:ea typeface="+mn-ea"/>
                <a:cs typeface="AngsanaUPC" pitchFamily="18" charset="-34"/>
              </a:rPr>
              <a:t>supplied by Stephen Mullen, PhD. Student, Glasgow University.</a:t>
            </a:r>
          </a:p>
          <a:p>
            <a:r>
              <a:rPr lang="en-GB" sz="1000" kern="1200" dirty="0" smtClean="0">
                <a:solidFill>
                  <a:schemeClr val="tx1"/>
                </a:solidFill>
                <a:latin typeface="AngsanaUPC" pitchFamily="18" charset="-34"/>
                <a:ea typeface="+mn-ea"/>
                <a:cs typeface="AngsanaUPC" pitchFamily="18" charset="-34"/>
              </a:rPr>
              <a:t>[L]</a:t>
            </a:r>
            <a:r>
              <a:rPr lang="en-GB" sz="1000" dirty="0" smtClean="0">
                <a:latin typeface="AngsanaUPC" pitchFamily="18" charset="-34"/>
                <a:cs typeface="AngsanaUPC" pitchFamily="18" charset="-34"/>
              </a:rPr>
              <a:t>Eric Williams, </a:t>
            </a:r>
            <a:r>
              <a:rPr lang="en-GB" sz="1000" i="1" dirty="0" smtClean="0">
                <a:latin typeface="AngsanaUPC" pitchFamily="18" charset="-34"/>
                <a:cs typeface="AngsanaUPC" pitchFamily="18" charset="-34"/>
              </a:rPr>
              <a:t>Capitalism and Slavery</a:t>
            </a:r>
            <a:r>
              <a:rPr lang="en-GB" sz="1000" dirty="0" smtClean="0">
                <a:latin typeface="AngsanaUPC" pitchFamily="18" charset="-34"/>
                <a:cs typeface="AngsanaUPC" pitchFamily="18" charset="-34"/>
              </a:rPr>
              <a:t>, (London, Andre Deutsch, 1964 </a:t>
            </a:r>
            <a:r>
              <a:rPr lang="en-GB" sz="1000" dirty="0" err="1" smtClean="0">
                <a:latin typeface="AngsanaUPC" pitchFamily="18" charset="-34"/>
                <a:cs typeface="AngsanaUPC" pitchFamily="18" charset="-34"/>
              </a:rPr>
              <a:t>edn</a:t>
            </a:r>
            <a:r>
              <a:rPr lang="en-GB" sz="1000" dirty="0" smtClean="0">
                <a:latin typeface="AngsanaUPC" pitchFamily="18" charset="-34"/>
                <a:cs typeface="AngsanaUPC" pitchFamily="18" charset="-34"/>
              </a:rPr>
              <a:t>.).</a:t>
            </a:r>
          </a:p>
          <a:p>
            <a:r>
              <a:rPr lang="en-GB" sz="1000" kern="1200" dirty="0" smtClean="0">
                <a:solidFill>
                  <a:schemeClr val="tx1"/>
                </a:solidFill>
                <a:latin typeface="AngsanaUPC" pitchFamily="18" charset="-34"/>
                <a:ea typeface="+mn-ea"/>
                <a:cs typeface="AngsanaUPC" pitchFamily="18" charset="-34"/>
              </a:rPr>
              <a:t>[Y]</a:t>
            </a:r>
            <a:r>
              <a:rPr lang="en-GB" sz="1000" dirty="0" smtClean="0">
                <a:latin typeface="AngsanaUPC" pitchFamily="18" charset="-34"/>
                <a:cs typeface="AngsanaUPC" pitchFamily="18" charset="-34"/>
              </a:rPr>
              <a:t> Joseph </a:t>
            </a:r>
            <a:r>
              <a:rPr lang="en-GB" sz="1000" dirty="0" err="1" smtClean="0">
                <a:latin typeface="AngsanaUPC" pitchFamily="18" charset="-34"/>
                <a:cs typeface="AngsanaUPC" pitchFamily="18" charset="-34"/>
              </a:rPr>
              <a:t>Inikori</a:t>
            </a:r>
            <a:r>
              <a:rPr lang="en-GB" sz="1000" dirty="0" smtClean="0">
                <a:latin typeface="AngsanaUPC" pitchFamily="18" charset="-34"/>
                <a:cs typeface="AngsanaUPC" pitchFamily="18" charset="-34"/>
              </a:rPr>
              <a:t>, </a:t>
            </a:r>
            <a:r>
              <a:rPr lang="en-GB" sz="1000" i="1" dirty="0" smtClean="0">
                <a:latin typeface="AngsanaUPC" pitchFamily="18" charset="-34"/>
                <a:cs typeface="AngsanaUPC" pitchFamily="18" charset="-34"/>
              </a:rPr>
              <a:t>Africans and the Industrial Revolution in England,</a:t>
            </a:r>
            <a:r>
              <a:rPr lang="en-GB" sz="1000" dirty="0" smtClean="0">
                <a:latin typeface="AngsanaUPC" pitchFamily="18" charset="-34"/>
                <a:cs typeface="AngsanaUPC" pitchFamily="18" charset="-34"/>
              </a:rPr>
              <a:t> (Cambridge, Cambridge University Press, 2002).</a:t>
            </a:r>
          </a:p>
          <a:p>
            <a:r>
              <a:rPr lang="en-GB" sz="1000" dirty="0" smtClean="0">
                <a:latin typeface="AngsanaUPC" pitchFamily="18" charset="-34"/>
                <a:cs typeface="AngsanaUPC" pitchFamily="18" charset="-34"/>
              </a:rPr>
              <a:t>[D] </a:t>
            </a:r>
            <a:r>
              <a:rPr lang="en-GB" sz="1000" kern="1200" dirty="0" smtClean="0">
                <a:solidFill>
                  <a:schemeClr val="tx1"/>
                </a:solidFill>
                <a:latin typeface="AngsanaUPC" pitchFamily="18" charset="-34"/>
                <a:ea typeface="+mn-ea"/>
                <a:cs typeface="AngsanaUPC" pitchFamily="18" charset="-34"/>
              </a:rPr>
              <a:t>T.M. Devine, ‘Did Slavery Make Scotia Great?’, </a:t>
            </a:r>
            <a:r>
              <a:rPr lang="en-GB" sz="1000" i="1" kern="1200" dirty="0" smtClean="0">
                <a:solidFill>
                  <a:schemeClr val="tx1"/>
                </a:solidFill>
                <a:latin typeface="AngsanaUPC" pitchFamily="18" charset="-34"/>
                <a:ea typeface="+mn-ea"/>
                <a:cs typeface="AngsanaUPC" pitchFamily="18" charset="-34"/>
              </a:rPr>
              <a:t>Britain and the World</a:t>
            </a:r>
            <a:r>
              <a:rPr lang="en-GB" sz="1000" kern="1200" dirty="0" smtClean="0">
                <a:solidFill>
                  <a:schemeClr val="tx1"/>
                </a:solidFill>
                <a:latin typeface="AngsanaUPC" pitchFamily="18" charset="-34"/>
                <a:ea typeface="+mn-ea"/>
                <a:cs typeface="AngsanaUPC" pitchFamily="18" charset="-34"/>
              </a:rPr>
              <a:t>, 4/1, (2011), pp.40-64. </a:t>
            </a:r>
            <a:endParaRPr lang="en-GB" sz="1000" dirty="0" smtClean="0">
              <a:latin typeface="AngsanaUPC" pitchFamily="18" charset="-34"/>
              <a:cs typeface="AngsanaUPC" pitchFamily="18" charset="-34"/>
            </a:endParaRPr>
          </a:p>
        </p:txBody>
      </p:sp>
      <p:sp>
        <p:nvSpPr>
          <p:cNvPr id="4" name="Slide Number Placeholder 3"/>
          <p:cNvSpPr>
            <a:spLocks noGrp="1"/>
          </p:cNvSpPr>
          <p:nvPr>
            <p:ph type="sldNum" sz="quarter" idx="10"/>
          </p:nvPr>
        </p:nvSpPr>
        <p:spPr/>
        <p:txBody>
          <a:bodyPr/>
          <a:lstStyle/>
          <a:p>
            <a:fld id="{421C1026-625E-46E2-B9F9-42B8B81CDA34}" type="slidenum">
              <a:rPr lang="en-GB" smtClean="0"/>
              <a:pPr/>
              <a:t>73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C11E34-7745-4E6E-9CB8-31B4EAEA0DFE}" type="datetimeFigureOut">
              <a:rPr lang="en-US" smtClean="0"/>
              <a:pPr/>
              <a:t>8/6/2012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C11E34-7745-4E6E-9CB8-31B4EAEA0DFE}" type="datetimeFigureOut">
              <a:rPr lang="en-US" smtClean="0"/>
              <a:pPr/>
              <a:t>8/6/2012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C11E34-7745-4E6E-9CB8-31B4EAEA0DFE}" type="datetimeFigureOut">
              <a:rPr lang="en-US" smtClean="0"/>
              <a:pPr/>
              <a:t>8/6/2012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11E34-7745-4E6E-9CB8-31B4EAEA0DFE}" type="datetimeFigureOut">
              <a:rPr lang="en-US" smtClean="0"/>
              <a:pPr/>
              <a:t>8/6/2012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90E9A-A3A8-452B-90DC-112B400B0A5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minecraftedu.com/"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openxmlformats.org/officeDocument/2006/relationships/hyperlink" Target="http://hitchcock.itc.virginia.edu/Slavery/detailsKeyword.php?keyword=e019&amp;recordCount=1&amp;theRecord=0"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hitchcock.itc.virginia.edu/Slavery/detailsKeyword.php?keyword=hazard2&amp;recordCount=1&amp;theRecord=0" TargetMode="External"/><Relationship Id="rId5" Type="http://schemas.openxmlformats.org/officeDocument/2006/relationships/hyperlink" Target="http://hitchcock.itc.virginia.edu/Slavery/detailsKeyword.php?keyword=c017&amp;recordCount=2&amp;theRecord=0" TargetMode="External"/><Relationship Id="rId4" Type="http://schemas.openxmlformats.org/officeDocument/2006/relationships/hyperlink" Target="http://hitchcock.itc.virginia.edu/Slavery/detailsKeyword.php?keyword=JCB_01203-2&amp;recordCount=3&amp;theRecord=0"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0025"/>
          </a:xfrm>
          <a:solidFill>
            <a:schemeClr val="accent6">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eaLnBrk="1" hangingPunct="1">
              <a:defRPr/>
            </a:pPr>
            <a:r>
              <a:rPr lang="en-GB" dirty="0" smtClean="0">
                <a:solidFill>
                  <a:srgbClr val="FFFFFF"/>
                </a:solidFill>
              </a:rPr>
              <a:t>Skills development in the study of history</a:t>
            </a:r>
          </a:p>
        </p:txBody>
      </p:sp>
      <p:sp>
        <p:nvSpPr>
          <p:cNvPr id="4" name="Title 1"/>
          <p:cNvSpPr txBox="1">
            <a:spLocks/>
          </p:cNvSpPr>
          <p:nvPr/>
        </p:nvSpPr>
        <p:spPr>
          <a:xfrm>
            <a:off x="838200" y="2438400"/>
            <a:ext cx="7467600" cy="1219200"/>
          </a:xfrm>
          <a:prstGeom prst="rect">
            <a:avLst/>
          </a:prstGeom>
          <a:solidFill>
            <a:schemeClr val="accent6"/>
          </a:solidFill>
        </p:spPr>
        <p:style>
          <a:lnRef idx="2">
            <a:schemeClr val="accent2">
              <a:shade val="50000"/>
            </a:schemeClr>
          </a:lnRef>
          <a:fillRef idx="1">
            <a:schemeClr val="accent2"/>
          </a:fillRef>
          <a:effectRef idx="0">
            <a:schemeClr val="accent2"/>
          </a:effectRef>
          <a:fontRef idx="minor">
            <a:schemeClr val="lt1"/>
          </a:fontRef>
        </p:style>
        <p:txBody>
          <a:bodyPr anchor="ctr">
            <a:normAutofit fontScale="92500"/>
          </a:bodyPr>
          <a:lstStyle/>
          <a:p>
            <a:pPr algn="ctr">
              <a:defRPr/>
            </a:pPr>
            <a:r>
              <a:rPr lang="en-GB" sz="4400" dirty="0" smtClean="0">
                <a:solidFill>
                  <a:srgbClr val="FFFFFF"/>
                </a:solidFill>
              </a:rPr>
              <a:t>The Atlantic Slave Trade exemplar</a:t>
            </a:r>
            <a:endParaRPr lang="en-GB" sz="4400" dirty="0">
              <a:solidFill>
                <a:srgbClr val="FFFFFF"/>
              </a:solidFill>
            </a:endParaRPr>
          </a:p>
        </p:txBody>
      </p:sp>
      <p:sp>
        <p:nvSpPr>
          <p:cNvPr id="6" name="Subtitle 2"/>
          <p:cNvSpPr txBox="1">
            <a:spLocks/>
          </p:cNvSpPr>
          <p:nvPr/>
        </p:nvSpPr>
        <p:spPr>
          <a:xfrm>
            <a:off x="0" y="6072206"/>
            <a:ext cx="9144000" cy="785794"/>
          </a:xfrm>
          <a:prstGeom prst="rect">
            <a:avLst/>
          </a:prstGeom>
          <a:solidFill>
            <a:schemeClr val="accent3">
              <a:lumMod val="75000"/>
            </a:schemeClr>
          </a:solidFill>
        </p:spPr>
        <p:style>
          <a:lnRef idx="1">
            <a:schemeClr val="dk1"/>
          </a:lnRef>
          <a:fillRef idx="2">
            <a:schemeClr val="dk1"/>
          </a:fillRef>
          <a:effectRef idx="1">
            <a:schemeClr val="dk1"/>
          </a:effectRef>
          <a:fontRef idx="minor">
            <a:schemeClr val="dk1"/>
          </a:fontRef>
        </p:style>
        <p:txBody>
          <a:bodyPr>
            <a:normAutofit/>
          </a:bodyPr>
          <a:lstStyle/>
          <a:p>
            <a:pPr algn="ctr">
              <a:spcBef>
                <a:spcPct val="20000"/>
              </a:spcBef>
              <a:buFont typeface="Arial" charset="0"/>
              <a:buNone/>
              <a:defRPr/>
            </a:pPr>
            <a:r>
              <a:rPr lang="en-GB" sz="3200" dirty="0" smtClean="0">
                <a:solidFill>
                  <a:schemeClr val="tx1"/>
                </a:solidFill>
              </a:rPr>
              <a:t>Analysing and applying</a:t>
            </a:r>
            <a:endParaRPr lang="en-GB" sz="3200" dirty="0">
              <a:solidFill>
                <a:schemeClr val="tx1"/>
              </a:solidFill>
            </a:endParaRPr>
          </a:p>
          <a:p>
            <a:pPr algn="ctr">
              <a:spcBef>
                <a:spcPct val="20000"/>
              </a:spcBef>
              <a:buFont typeface="Arial" charset="0"/>
              <a:buNone/>
              <a:defRPr/>
            </a:pPr>
            <a:endParaRPr lang="en-GB" sz="3200" dirty="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8313" y="1928813"/>
            <a:ext cx="8207375" cy="3416300"/>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are given high </a:t>
            </a:r>
            <a:r>
              <a:rPr lang="en-GB" sz="2400" dirty="0" smtClean="0">
                <a:latin typeface="+mn-lt"/>
              </a:rPr>
              <a:t>level, </a:t>
            </a:r>
            <a:r>
              <a:rPr lang="en-GB" sz="2400" dirty="0">
                <a:latin typeface="+mn-lt"/>
              </a:rPr>
              <a:t>open questions. </a:t>
            </a:r>
          </a:p>
          <a:p>
            <a:pPr marL="342900" indent="-342900">
              <a:buFontTx/>
              <a:buAutoNum type="arabicPeriod"/>
              <a:defRPr/>
            </a:pPr>
            <a:r>
              <a:rPr lang="en-GB" sz="2400" dirty="0">
                <a:latin typeface="+mn-lt"/>
              </a:rPr>
              <a:t>Learners are encouraged to think of as many answers as possible.  </a:t>
            </a:r>
          </a:p>
          <a:p>
            <a:pPr marL="342900" indent="-342900">
              <a:buFontTx/>
              <a:buAutoNum type="arabicPeriod"/>
              <a:defRPr/>
            </a:pPr>
            <a:r>
              <a:rPr lang="en-GB" sz="2400" dirty="0">
                <a:latin typeface="+mn-lt"/>
              </a:rPr>
              <a:t>Learners then share their answers with their peers. </a:t>
            </a:r>
          </a:p>
          <a:p>
            <a:pPr marL="342900" indent="-342900">
              <a:buFontTx/>
              <a:buAutoNum type="arabicPeriod"/>
              <a:defRPr/>
            </a:pPr>
            <a:r>
              <a:rPr lang="en-GB" sz="2400" dirty="0">
                <a:latin typeface="+mn-lt"/>
              </a:rPr>
              <a:t>Learners can now discuss, with their peers, the answers they have come up with and justify how they arrived at a particular answer.</a:t>
            </a:r>
          </a:p>
        </p:txBody>
      </p:sp>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000" dirty="0">
                <a:solidFill>
                  <a:schemeClr val="bg1"/>
                </a:solidFill>
                <a:latin typeface="+mj-lt"/>
                <a:ea typeface="+mj-ea"/>
                <a:cs typeface="+mj-cs"/>
              </a:rPr>
              <a:t>Group or pair </a:t>
            </a:r>
            <a:r>
              <a:rPr lang="en-GB" sz="4000" dirty="0" smtClean="0">
                <a:solidFill>
                  <a:schemeClr val="bg1"/>
                </a:solidFill>
                <a:latin typeface="+mj-lt"/>
                <a:ea typeface="+mj-ea"/>
                <a:cs typeface="+mj-cs"/>
              </a:rPr>
              <a:t>discussion</a:t>
            </a:r>
            <a:br>
              <a:rPr lang="en-GB" sz="4000" dirty="0" smtClean="0">
                <a:solidFill>
                  <a:schemeClr val="bg1"/>
                </a:solidFill>
                <a:latin typeface="+mj-lt"/>
                <a:ea typeface="+mj-ea"/>
                <a:cs typeface="+mj-cs"/>
              </a:rPr>
            </a:br>
            <a:r>
              <a:rPr lang="en-GB" sz="4000" dirty="0" smtClean="0">
                <a:solidFill>
                  <a:schemeClr val="bg1"/>
                </a:solidFill>
                <a:latin typeface="+mj-lt"/>
                <a:ea typeface="+mj-ea"/>
                <a:cs typeface="+mj-cs"/>
              </a:rPr>
              <a:t>– stimulus </a:t>
            </a:r>
            <a:r>
              <a:rPr lang="en-GB" sz="4000" dirty="0">
                <a:solidFill>
                  <a:schemeClr val="bg1"/>
                </a:solidFill>
                <a:latin typeface="+mj-lt"/>
                <a:ea typeface="+mj-ea"/>
                <a:cs typeface="+mj-cs"/>
              </a:rPr>
              <a:t>questions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214282" y="1929021"/>
            <a:ext cx="8715436" cy="4524315"/>
          </a:xfrm>
          <a:prstGeom prst="rect">
            <a:avLst/>
          </a:prstGeom>
          <a:solidFill>
            <a:srgbClr val="FAC294"/>
          </a:solidFill>
          <a:ln w="38100">
            <a:solidFill>
              <a:schemeClr val="accent3">
                <a:lumMod val="75000"/>
              </a:schemeClr>
            </a:solidFill>
            <a:miter lim="800000"/>
            <a:headEnd/>
            <a:tailEnd/>
          </a:ln>
        </p:spPr>
        <p:txBody>
          <a:bodyPr wrap="square" numCol="2">
            <a:spAutoFit/>
          </a:bodyPr>
          <a:lstStyle/>
          <a:p>
            <a:pPr>
              <a:defRPr/>
            </a:pPr>
            <a:r>
              <a:rPr lang="en-GB" sz="2400" b="1" dirty="0">
                <a:latin typeface="+mn-lt"/>
              </a:rPr>
              <a:t>Questions</a:t>
            </a:r>
          </a:p>
          <a:p>
            <a:pPr>
              <a:defRPr/>
            </a:pPr>
            <a:r>
              <a:rPr lang="en-GB" sz="2400" dirty="0" smtClean="0"/>
              <a:t>Do you think racism increased or decreased with the widespread use of slavery</a:t>
            </a:r>
            <a:r>
              <a:rPr lang="en-GB" sz="2400" dirty="0" smtClean="0">
                <a:latin typeface="+mn-lt"/>
              </a:rPr>
              <a:t>?</a:t>
            </a:r>
            <a:endParaRPr lang="en-GB" sz="2400" dirty="0">
              <a:latin typeface="+mn-lt"/>
            </a:endParaRPr>
          </a:p>
          <a:p>
            <a:pPr>
              <a:defRPr/>
            </a:pPr>
            <a:endParaRPr lang="en-GB" sz="2400" dirty="0">
              <a:latin typeface="+mn-lt"/>
            </a:endParaRPr>
          </a:p>
          <a:p>
            <a:pPr>
              <a:defRPr/>
            </a:pPr>
            <a:r>
              <a:rPr lang="en-GB" sz="2400" dirty="0" smtClean="0">
                <a:latin typeface="+mn-lt"/>
              </a:rPr>
              <a:t>What were the humanitarian concerns over slavery?</a:t>
            </a:r>
            <a:endParaRPr lang="en-GB" sz="2400" dirty="0">
              <a:latin typeface="+mn-lt"/>
            </a:endParaRPr>
          </a:p>
          <a:p>
            <a:pPr>
              <a:defRPr/>
            </a:pPr>
            <a:endParaRPr lang="en-GB" sz="2400" dirty="0">
              <a:latin typeface="+mn-lt"/>
            </a:endParaRPr>
          </a:p>
          <a:p>
            <a:pPr>
              <a:defRPr/>
            </a:pPr>
            <a:r>
              <a:rPr lang="en-GB" sz="2400" dirty="0" smtClean="0">
                <a:latin typeface="+mn-lt"/>
              </a:rPr>
              <a:t>Why was widespread support for abolition of slavery slow in materialising?</a:t>
            </a:r>
            <a:endParaRPr lang="en-GB" sz="2400" dirty="0">
              <a:latin typeface="+mn-lt"/>
            </a:endParaRPr>
          </a:p>
          <a:p>
            <a:pPr>
              <a:defRPr/>
            </a:pPr>
            <a:endParaRPr lang="en-GB" sz="2400" b="1" dirty="0"/>
          </a:p>
          <a:p>
            <a:pPr>
              <a:defRPr/>
            </a:pPr>
            <a:endParaRPr lang="en-GB" sz="2400" b="1" dirty="0" smtClean="0">
              <a:latin typeface="+mn-lt"/>
            </a:endParaRPr>
          </a:p>
          <a:p>
            <a:pPr>
              <a:defRPr/>
            </a:pPr>
            <a:endParaRPr lang="en-GB" sz="2400" b="1" dirty="0" smtClean="0">
              <a:latin typeface="+mn-lt"/>
            </a:endParaRPr>
          </a:p>
          <a:p>
            <a:pPr>
              <a:defRPr/>
            </a:pPr>
            <a:endParaRPr lang="en-GB" sz="2400" b="1" dirty="0" smtClean="0">
              <a:latin typeface="+mn-lt"/>
            </a:endParaRPr>
          </a:p>
          <a:p>
            <a:pPr>
              <a:defRPr/>
            </a:pPr>
            <a:r>
              <a:rPr lang="en-GB" sz="2400" dirty="0" smtClean="0">
                <a:latin typeface="+mn-lt"/>
              </a:rPr>
              <a:t>What part did religion play in the development of the Slave Trade?</a:t>
            </a:r>
          </a:p>
          <a:p>
            <a:pPr>
              <a:defRPr/>
            </a:pPr>
            <a:endParaRPr lang="en-GB" sz="2400" dirty="0" smtClean="0"/>
          </a:p>
          <a:p>
            <a:pPr>
              <a:defRPr/>
            </a:pPr>
            <a:endParaRPr lang="en-GB" sz="2400" dirty="0" smtClean="0">
              <a:latin typeface="+mn-lt"/>
            </a:endParaRPr>
          </a:p>
          <a:p>
            <a:pPr>
              <a:defRPr/>
            </a:pPr>
            <a:r>
              <a:rPr lang="en-GB" sz="2400" dirty="0" smtClean="0">
                <a:latin typeface="+mn-lt"/>
              </a:rPr>
              <a:t>How did the trade affect Africa as a nation?</a:t>
            </a:r>
          </a:p>
        </p:txBody>
      </p:sp>
      <p:sp>
        <p:nvSpPr>
          <p:cNvPr id="7"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000" dirty="0">
                <a:solidFill>
                  <a:schemeClr val="bg1"/>
                </a:solidFill>
                <a:latin typeface="+mj-lt"/>
                <a:ea typeface="+mj-ea"/>
                <a:cs typeface="+mj-cs"/>
              </a:rPr>
              <a:t>Group or pair </a:t>
            </a:r>
            <a:r>
              <a:rPr lang="en-GB" sz="4000" dirty="0" smtClean="0">
                <a:solidFill>
                  <a:schemeClr val="bg1"/>
                </a:solidFill>
                <a:latin typeface="+mj-lt"/>
                <a:ea typeface="+mj-ea"/>
                <a:cs typeface="+mj-cs"/>
              </a:rPr>
              <a:t>discussion</a:t>
            </a:r>
            <a:br>
              <a:rPr lang="en-GB" sz="4000" dirty="0" smtClean="0">
                <a:solidFill>
                  <a:schemeClr val="bg1"/>
                </a:solidFill>
                <a:latin typeface="+mj-lt"/>
                <a:ea typeface="+mj-ea"/>
                <a:cs typeface="+mj-cs"/>
              </a:rPr>
            </a:br>
            <a:r>
              <a:rPr lang="en-GB" sz="4000" dirty="0" smtClean="0">
                <a:solidFill>
                  <a:schemeClr val="bg1"/>
                </a:solidFill>
                <a:latin typeface="+mj-lt"/>
                <a:ea typeface="+mj-ea"/>
                <a:cs typeface="+mj-cs"/>
              </a:rPr>
              <a:t>– stimulus </a:t>
            </a:r>
            <a:r>
              <a:rPr lang="en-GB" sz="4000" dirty="0">
                <a:solidFill>
                  <a:schemeClr val="bg1"/>
                </a:solidFill>
                <a:latin typeface="+mj-lt"/>
                <a:ea typeface="+mj-ea"/>
                <a:cs typeface="+mj-cs"/>
              </a:rPr>
              <a:t>questions</a:t>
            </a:r>
          </a:p>
        </p:txBody>
      </p:sp>
      <p:grpSp>
        <p:nvGrpSpPr>
          <p:cNvPr id="8" name="Group 4"/>
          <p:cNvGrpSpPr/>
          <p:nvPr/>
        </p:nvGrpSpPr>
        <p:grpSpPr>
          <a:xfrm rot="1139649">
            <a:off x="7360307" y="-246879"/>
            <a:ext cx="1829775" cy="1636716"/>
            <a:chOff x="4500562" y="1071546"/>
            <a:chExt cx="2643206" cy="1714512"/>
          </a:xfrm>
          <a:solidFill>
            <a:srgbClr val="FFC000"/>
          </a:solidFill>
        </p:grpSpPr>
        <p:sp>
          <p:nvSpPr>
            <p:cNvPr id="9" name="5-Point Star 8"/>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000" dirty="0">
                <a:solidFill>
                  <a:schemeClr val="bg1"/>
                </a:solidFill>
                <a:latin typeface="+mj-lt"/>
                <a:ea typeface="+mj-ea"/>
                <a:cs typeface="+mj-cs"/>
              </a:rPr>
              <a:t>Group or pair </a:t>
            </a:r>
            <a:r>
              <a:rPr lang="en-GB" sz="4000" dirty="0" smtClean="0">
                <a:solidFill>
                  <a:schemeClr val="bg1"/>
                </a:solidFill>
                <a:latin typeface="+mj-lt"/>
                <a:ea typeface="+mj-ea"/>
                <a:cs typeface="+mj-cs"/>
              </a:rPr>
              <a:t>discussion</a:t>
            </a:r>
            <a:br>
              <a:rPr lang="en-GB" sz="4000" dirty="0" smtClean="0">
                <a:solidFill>
                  <a:schemeClr val="bg1"/>
                </a:solidFill>
                <a:latin typeface="+mj-lt"/>
                <a:ea typeface="+mj-ea"/>
                <a:cs typeface="+mj-cs"/>
              </a:rPr>
            </a:br>
            <a:r>
              <a:rPr lang="en-GB" sz="4000" dirty="0" smtClean="0">
                <a:solidFill>
                  <a:schemeClr val="bg1"/>
                </a:solidFill>
                <a:latin typeface="+mj-lt"/>
                <a:ea typeface="+mj-ea"/>
                <a:cs typeface="+mj-cs"/>
              </a:rPr>
              <a:t>– stimulus </a:t>
            </a:r>
            <a:r>
              <a:rPr lang="en-GB" sz="4000" dirty="0">
                <a:solidFill>
                  <a:schemeClr val="bg1"/>
                </a:solidFill>
                <a:latin typeface="+mj-lt"/>
                <a:ea typeface="+mj-ea"/>
                <a:cs typeface="+mj-cs"/>
              </a:rPr>
              <a:t>questions</a:t>
            </a:r>
          </a:p>
        </p:txBody>
      </p:sp>
      <p:sp>
        <p:nvSpPr>
          <p:cNvPr id="5" name="Text Box 7"/>
          <p:cNvSpPr txBox="1">
            <a:spLocks noChangeArrowheads="1"/>
          </p:cNvSpPr>
          <p:nvPr/>
        </p:nvSpPr>
        <p:spPr bwMode="auto">
          <a:xfrm>
            <a:off x="468313" y="1916113"/>
            <a:ext cx="8207375" cy="1754326"/>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Using Twitter to get the immediate responses from the learners is a good way to record information for this activity. Discussion around the questions can then be recorded on a podcast.</a:t>
            </a:r>
            <a:endParaRPr lang="en-GB"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Fish diagram</a:t>
            </a:r>
          </a:p>
        </p:txBody>
      </p:sp>
      <p:sp>
        <p:nvSpPr>
          <p:cNvPr id="5" name="Text Box 6"/>
          <p:cNvSpPr txBox="1">
            <a:spLocks noChangeArrowheads="1"/>
          </p:cNvSpPr>
          <p:nvPr/>
        </p:nvSpPr>
        <p:spPr bwMode="auto">
          <a:xfrm>
            <a:off x="468313" y="1691395"/>
            <a:ext cx="8207375" cy="4678204"/>
          </a:xfrm>
          <a:prstGeom prst="rect">
            <a:avLst/>
          </a:prstGeom>
          <a:solidFill>
            <a:schemeClr val="accent6"/>
          </a:solidFill>
          <a:ln w="38100">
            <a:solidFill>
              <a:schemeClr val="accent3">
                <a:lumMod val="75000"/>
              </a:schemeClr>
            </a:solidFill>
            <a:miter lim="800000"/>
            <a:headEnd/>
            <a:tailEnd/>
          </a:ln>
        </p:spPr>
        <p:txBody>
          <a:bodyPr wrap="square">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encourages learners to think about the causes of questions. This offers learners the opportunity to investigate the reasons we have particular questions and offer alternative answers/ approaches. It has the potential to challenge learners, who may think creatively about possible alternative questions, and encourages thinking about different interpretations and understandings.</a:t>
            </a:r>
          </a:p>
          <a:p>
            <a:pPr marL="342900" indent="-342900">
              <a:defRPr/>
            </a:pPr>
            <a:endParaRPr lang="en-GB" dirty="0">
              <a:latin typeface="+mn-lt"/>
            </a:endParaRPr>
          </a:p>
          <a:p>
            <a:pPr marL="342900" indent="-342900">
              <a:defRPr/>
            </a:pPr>
            <a:r>
              <a:rPr lang="en-GB" sz="2800" b="1" dirty="0" smtClean="0">
                <a:latin typeface="+mn-lt"/>
              </a:rPr>
              <a:t>Skills</a:t>
            </a:r>
          </a:p>
          <a:p>
            <a:pPr marL="342900" indent="-342900">
              <a:defRPr/>
            </a:pPr>
            <a:r>
              <a:rPr lang="en-GB" sz="2000" dirty="0" smtClean="0">
                <a:latin typeface="+mn-lt"/>
              </a:rPr>
              <a:t>	Remembering</a:t>
            </a:r>
            <a:r>
              <a:rPr lang="en-GB" sz="2000" dirty="0" smtClean="0"/>
              <a:t>		</a:t>
            </a:r>
            <a:r>
              <a:rPr lang="en-GB" sz="2000" dirty="0" smtClean="0">
                <a:latin typeface="+mn-lt"/>
              </a:rPr>
              <a:t>Understanding	Applying		Creativity</a:t>
            </a:r>
          </a:p>
          <a:p>
            <a:pPr marL="342900" indent="-342900">
              <a:defRPr/>
            </a:pPr>
            <a:endParaRPr lang="en-GB"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8313" y="1928813"/>
            <a:ext cx="8207375" cy="4031873"/>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3200" b="1" dirty="0" smtClean="0"/>
              <a:t>How it works</a:t>
            </a:r>
          </a:p>
          <a:p>
            <a:pPr marL="342900" indent="-342900">
              <a:defRPr/>
            </a:pPr>
            <a:endParaRPr lang="en-GB" sz="2800" b="1" dirty="0" smtClean="0"/>
          </a:p>
          <a:p>
            <a:pPr marL="342900" indent="-342900">
              <a:buFontTx/>
              <a:buAutoNum type="arabicPeriod"/>
              <a:defRPr/>
            </a:pPr>
            <a:r>
              <a:rPr lang="en-GB" sz="2800" dirty="0" smtClean="0"/>
              <a:t>Learners use the fish diagram to add their reasons in the Reason 1–4 boxes along the fins.</a:t>
            </a:r>
          </a:p>
          <a:p>
            <a:pPr marL="342900" indent="-342900">
              <a:buFontTx/>
              <a:buAutoNum type="arabicPeriod"/>
              <a:defRPr/>
            </a:pPr>
            <a:r>
              <a:rPr lang="en-GB" sz="2800" dirty="0" smtClean="0"/>
              <a:t>They then fill in any additional information about these reasons in the lines leading to the centre, for example you could write ‘racist attitudes’ along the fins and then explain why people fear death on the Details lines. </a:t>
            </a:r>
          </a:p>
        </p:txBody>
      </p:sp>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Fish diagram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0" y="1480665"/>
            <a:ext cx="9144000" cy="5377335"/>
            <a:chOff x="5304" y="3423"/>
            <a:chExt cx="7182" cy="3757"/>
          </a:xfrm>
          <a:solidFill>
            <a:srgbClr val="FAC294"/>
          </a:solidFill>
        </p:grpSpPr>
        <p:sp>
          <p:nvSpPr>
            <p:cNvPr id="10244" name="AutoShape 5"/>
            <p:cNvSpPr>
              <a:spLocks noChangeAspect="1" noChangeArrowheads="1"/>
            </p:cNvSpPr>
            <p:nvPr/>
          </p:nvSpPr>
          <p:spPr bwMode="auto">
            <a:xfrm>
              <a:off x="5304" y="3423"/>
              <a:ext cx="7182" cy="3757"/>
            </a:xfrm>
            <a:prstGeom prst="rect">
              <a:avLst/>
            </a:prstGeom>
            <a:grpFill/>
            <a:ln w="38100">
              <a:solidFill>
                <a:schemeClr val="accent3">
                  <a:lumMod val="75000"/>
                </a:schemeClr>
              </a:solidFill>
              <a:miter lim="800000"/>
              <a:headEnd/>
              <a:tailEnd/>
            </a:ln>
          </p:spPr>
          <p:txBody>
            <a:bodyPr/>
            <a:lstStyle/>
            <a:p>
              <a:pPr>
                <a:defRPr/>
              </a:pPr>
              <a:endParaRPr lang="en-US" b="1">
                <a:cs typeface="+mn-cs"/>
              </a:endParaRPr>
            </a:p>
          </p:txBody>
        </p:sp>
        <p:sp>
          <p:nvSpPr>
            <p:cNvPr id="10245" name="Line 6"/>
            <p:cNvSpPr>
              <a:spLocks noChangeShapeType="1"/>
            </p:cNvSpPr>
            <p:nvPr/>
          </p:nvSpPr>
          <p:spPr bwMode="auto">
            <a:xfrm>
              <a:off x="5398" y="5395"/>
              <a:ext cx="5873" cy="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46" name="Text Box 7"/>
            <p:cNvSpPr txBox="1">
              <a:spLocks noChangeArrowheads="1"/>
            </p:cNvSpPr>
            <p:nvPr/>
          </p:nvSpPr>
          <p:spPr bwMode="auto">
            <a:xfrm>
              <a:off x="10656" y="4926"/>
              <a:ext cx="1137" cy="929"/>
            </a:xfrm>
            <a:prstGeom prst="rect">
              <a:avLst/>
            </a:prstGeom>
            <a:grpFill/>
            <a:ln w="38100">
              <a:solidFill>
                <a:schemeClr val="accent3">
                  <a:lumMod val="75000"/>
                </a:schemeClr>
              </a:solidFill>
              <a:miter lim="800000"/>
              <a:headEnd/>
              <a:tailEnd/>
            </a:ln>
          </p:spPr>
          <p:txBody>
            <a:bodyPr lIns="58247" tIns="29123" rIns="58247" bIns="29123"/>
            <a:lstStyle/>
            <a:p>
              <a:pPr algn="ctr">
                <a:defRPr/>
              </a:pPr>
              <a:endParaRPr lang="en-GB" sz="1100" b="1" dirty="0">
                <a:latin typeface="+mn-lt"/>
                <a:cs typeface="+mn-cs"/>
              </a:endParaRPr>
            </a:p>
            <a:p>
              <a:pPr algn="ctr">
                <a:defRPr/>
              </a:pPr>
              <a:r>
                <a:rPr lang="en-GB" sz="2400" b="1" dirty="0" smtClean="0">
                  <a:latin typeface="+mn-lt"/>
                  <a:cs typeface="+mn-cs"/>
                </a:rPr>
                <a:t>Slave</a:t>
              </a:r>
              <a:br>
                <a:rPr lang="en-GB" sz="2400" b="1" dirty="0" smtClean="0">
                  <a:latin typeface="+mn-lt"/>
                  <a:cs typeface="+mn-cs"/>
                </a:rPr>
              </a:br>
              <a:r>
                <a:rPr lang="en-GB" sz="2400" b="1" dirty="0" smtClean="0">
                  <a:latin typeface="+mn-lt"/>
                  <a:cs typeface="+mn-cs"/>
                </a:rPr>
                <a:t>Trade</a:t>
              </a:r>
              <a:endParaRPr lang="en-GB" sz="3600" b="1" dirty="0">
                <a:latin typeface="+mn-lt"/>
                <a:cs typeface="+mn-cs"/>
              </a:endParaRPr>
            </a:p>
          </p:txBody>
        </p:sp>
        <p:sp>
          <p:nvSpPr>
            <p:cNvPr id="10247" name="Text Box 8"/>
            <p:cNvSpPr txBox="1">
              <a:spLocks noChangeArrowheads="1"/>
            </p:cNvSpPr>
            <p:nvPr/>
          </p:nvSpPr>
          <p:spPr bwMode="auto">
            <a:xfrm>
              <a:off x="7698" y="3650"/>
              <a:ext cx="1526" cy="376"/>
            </a:xfrm>
            <a:prstGeom prst="rect">
              <a:avLst/>
            </a:prstGeom>
            <a:grpFill/>
            <a:ln w="38100">
              <a:solidFill>
                <a:schemeClr val="accent3">
                  <a:lumMod val="75000"/>
                </a:schemeClr>
              </a:solidFill>
              <a:miter lim="800000"/>
              <a:headEnd/>
              <a:tailEnd/>
            </a:ln>
          </p:spPr>
          <p:txBody>
            <a:bodyPr lIns="58247" tIns="29123" rIns="58247" bIns="29123"/>
            <a:lstStyle/>
            <a:p>
              <a:pPr>
                <a:defRPr/>
              </a:pPr>
              <a:r>
                <a:rPr lang="en-GB" sz="1500" b="1" dirty="0">
                  <a:latin typeface="+mn-lt"/>
                  <a:cs typeface="+mn-cs"/>
                </a:rPr>
                <a:t>Reason 2</a:t>
              </a:r>
            </a:p>
            <a:p>
              <a:pPr>
                <a:defRPr/>
              </a:pPr>
              <a:r>
                <a:rPr lang="en-GB" sz="1500" b="1" dirty="0" smtClean="0">
                  <a:latin typeface="+mn-lt"/>
                  <a:cs typeface="+mn-cs"/>
                </a:rPr>
                <a:t>Shortage of labour</a:t>
              </a:r>
              <a:endParaRPr lang="en-GB" sz="2400" b="1" dirty="0">
                <a:latin typeface="+mn-lt"/>
                <a:cs typeface="+mn-cs"/>
              </a:endParaRPr>
            </a:p>
          </p:txBody>
        </p:sp>
        <p:sp>
          <p:nvSpPr>
            <p:cNvPr id="10248" name="Text Box 9"/>
            <p:cNvSpPr txBox="1">
              <a:spLocks noChangeArrowheads="1"/>
            </p:cNvSpPr>
            <p:nvPr/>
          </p:nvSpPr>
          <p:spPr bwMode="auto">
            <a:xfrm>
              <a:off x="8168" y="6641"/>
              <a:ext cx="1657" cy="519"/>
            </a:xfrm>
            <a:prstGeom prst="rect">
              <a:avLst/>
            </a:prstGeom>
            <a:grpFill/>
            <a:ln w="38100">
              <a:solidFill>
                <a:schemeClr val="accent3">
                  <a:lumMod val="75000"/>
                </a:schemeClr>
              </a:solidFill>
              <a:miter lim="800000"/>
              <a:headEnd/>
              <a:tailEnd/>
            </a:ln>
          </p:spPr>
          <p:txBody>
            <a:bodyPr lIns="58247" tIns="29123" rIns="58247" bIns="29123"/>
            <a:lstStyle/>
            <a:p>
              <a:pPr>
                <a:defRPr/>
              </a:pPr>
              <a:r>
                <a:rPr lang="en-GB" sz="1500" b="1" dirty="0">
                  <a:latin typeface="+mn-lt"/>
                  <a:cs typeface="+mn-cs"/>
                </a:rPr>
                <a:t>Reason 4</a:t>
              </a:r>
            </a:p>
            <a:p>
              <a:pPr>
                <a:defRPr/>
              </a:pPr>
              <a:r>
                <a:rPr lang="en-GB" sz="1500" b="1" dirty="0" smtClean="0"/>
                <a:t>Active participation of Africans</a:t>
              </a:r>
              <a:endParaRPr lang="en-GB" sz="1500" b="1" dirty="0">
                <a:latin typeface="+mn-lt"/>
                <a:cs typeface="+mn-cs"/>
              </a:endParaRPr>
            </a:p>
            <a:p>
              <a:pPr>
                <a:defRPr/>
              </a:pPr>
              <a:endParaRPr lang="en-GB" sz="2400" b="1" dirty="0">
                <a:latin typeface="+mn-lt"/>
                <a:cs typeface="+mn-cs"/>
              </a:endParaRPr>
            </a:p>
          </p:txBody>
        </p:sp>
        <p:sp>
          <p:nvSpPr>
            <p:cNvPr id="10249" name="Text Box 10"/>
            <p:cNvSpPr txBox="1">
              <a:spLocks noChangeArrowheads="1"/>
            </p:cNvSpPr>
            <p:nvPr/>
          </p:nvSpPr>
          <p:spPr bwMode="auto">
            <a:xfrm>
              <a:off x="5682" y="6582"/>
              <a:ext cx="1497" cy="598"/>
            </a:xfrm>
            <a:prstGeom prst="rect">
              <a:avLst/>
            </a:prstGeom>
            <a:grpFill/>
            <a:ln w="38100">
              <a:solidFill>
                <a:schemeClr val="accent3">
                  <a:lumMod val="75000"/>
                </a:schemeClr>
              </a:solidFill>
              <a:miter lim="800000"/>
              <a:headEnd/>
              <a:tailEnd/>
            </a:ln>
          </p:spPr>
          <p:txBody>
            <a:bodyPr lIns="58247" tIns="29123" rIns="58247" bIns="29123"/>
            <a:lstStyle/>
            <a:p>
              <a:pPr>
                <a:defRPr/>
              </a:pPr>
              <a:r>
                <a:rPr lang="en-GB" sz="1600" b="1" dirty="0">
                  <a:latin typeface="+mn-lt"/>
                  <a:cs typeface="+mn-cs"/>
                </a:rPr>
                <a:t>Reason 3</a:t>
              </a:r>
            </a:p>
            <a:p>
              <a:pPr>
                <a:defRPr/>
              </a:pPr>
              <a:r>
                <a:rPr lang="en-GB" sz="1600" b="1" dirty="0" smtClean="0">
                  <a:latin typeface="+mn-lt"/>
                  <a:cs typeface="+mn-cs"/>
                </a:rPr>
                <a:t>Religious motivations</a:t>
              </a:r>
              <a:endParaRPr lang="en-GB" sz="1600" b="1" dirty="0">
                <a:latin typeface="+mn-lt"/>
                <a:cs typeface="+mn-cs"/>
              </a:endParaRPr>
            </a:p>
          </p:txBody>
        </p:sp>
        <p:sp>
          <p:nvSpPr>
            <p:cNvPr id="10250" name="Text Box 11"/>
            <p:cNvSpPr txBox="1">
              <a:spLocks noChangeArrowheads="1"/>
            </p:cNvSpPr>
            <p:nvPr/>
          </p:nvSpPr>
          <p:spPr bwMode="auto">
            <a:xfrm>
              <a:off x="5563" y="3614"/>
              <a:ext cx="1240" cy="377"/>
            </a:xfrm>
            <a:prstGeom prst="rect">
              <a:avLst/>
            </a:prstGeom>
            <a:grpFill/>
            <a:ln w="38100">
              <a:solidFill>
                <a:schemeClr val="accent3">
                  <a:lumMod val="75000"/>
                </a:schemeClr>
              </a:solidFill>
              <a:miter lim="800000"/>
              <a:headEnd/>
              <a:tailEnd/>
            </a:ln>
          </p:spPr>
          <p:txBody>
            <a:bodyPr lIns="58247" tIns="29123" rIns="58247" bIns="29123"/>
            <a:lstStyle/>
            <a:p>
              <a:pPr>
                <a:defRPr/>
              </a:pPr>
              <a:r>
                <a:rPr lang="en-GB" sz="1500" b="1" dirty="0">
                  <a:latin typeface="+mn-lt"/>
                  <a:cs typeface="+mn-cs"/>
                </a:rPr>
                <a:t>Reason 1</a:t>
              </a:r>
            </a:p>
            <a:p>
              <a:pPr>
                <a:defRPr/>
              </a:pPr>
              <a:r>
                <a:rPr lang="en-GB" sz="1500" b="1" dirty="0" smtClean="0"/>
                <a:t>Racist attitudes</a:t>
              </a:r>
              <a:endParaRPr lang="en-GB" sz="2400" b="1" dirty="0">
                <a:latin typeface="+mn-lt"/>
                <a:cs typeface="+mn-cs"/>
              </a:endParaRPr>
            </a:p>
          </p:txBody>
        </p:sp>
        <p:sp>
          <p:nvSpPr>
            <p:cNvPr id="10253" name="Line 14"/>
            <p:cNvSpPr>
              <a:spLocks noChangeShapeType="1"/>
            </p:cNvSpPr>
            <p:nvPr/>
          </p:nvSpPr>
          <p:spPr bwMode="auto">
            <a:xfrm>
              <a:off x="6725" y="4456"/>
              <a:ext cx="0" cy="0"/>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55" name="Line 16"/>
            <p:cNvSpPr>
              <a:spLocks noChangeShapeType="1"/>
            </p:cNvSpPr>
            <p:nvPr/>
          </p:nvSpPr>
          <p:spPr bwMode="auto">
            <a:xfrm flipH="1">
              <a:off x="6251" y="5771"/>
              <a:ext cx="947" cy="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56" name="Line 17"/>
            <p:cNvSpPr>
              <a:spLocks noChangeShapeType="1"/>
            </p:cNvSpPr>
            <p:nvPr/>
          </p:nvSpPr>
          <p:spPr bwMode="auto">
            <a:xfrm flipH="1">
              <a:off x="8692" y="5771"/>
              <a:ext cx="947" cy="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57" name="Line 18"/>
            <p:cNvSpPr>
              <a:spLocks noChangeShapeType="1"/>
            </p:cNvSpPr>
            <p:nvPr/>
          </p:nvSpPr>
          <p:spPr bwMode="auto">
            <a:xfrm flipH="1">
              <a:off x="8389" y="4550"/>
              <a:ext cx="947" cy="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58" name="Line 19"/>
            <p:cNvSpPr>
              <a:spLocks noChangeShapeType="1"/>
            </p:cNvSpPr>
            <p:nvPr/>
          </p:nvSpPr>
          <p:spPr bwMode="auto">
            <a:xfrm flipH="1">
              <a:off x="8369" y="6240"/>
              <a:ext cx="947" cy="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59" name="Line 20"/>
            <p:cNvSpPr>
              <a:spLocks noChangeShapeType="1"/>
            </p:cNvSpPr>
            <p:nvPr/>
          </p:nvSpPr>
          <p:spPr bwMode="auto">
            <a:xfrm flipH="1">
              <a:off x="5967" y="6240"/>
              <a:ext cx="947" cy="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60" name="Line 21"/>
            <p:cNvSpPr>
              <a:spLocks noChangeShapeType="1"/>
            </p:cNvSpPr>
            <p:nvPr/>
          </p:nvSpPr>
          <p:spPr bwMode="auto">
            <a:xfrm flipH="1">
              <a:off x="6251" y="5019"/>
              <a:ext cx="947" cy="2"/>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61" name="Line 22"/>
            <p:cNvSpPr>
              <a:spLocks noChangeShapeType="1"/>
            </p:cNvSpPr>
            <p:nvPr/>
          </p:nvSpPr>
          <p:spPr bwMode="auto">
            <a:xfrm flipH="1">
              <a:off x="8692" y="5019"/>
              <a:ext cx="947" cy="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62" name="Line 23"/>
            <p:cNvSpPr>
              <a:spLocks noChangeShapeType="1"/>
            </p:cNvSpPr>
            <p:nvPr/>
          </p:nvSpPr>
          <p:spPr bwMode="auto">
            <a:xfrm flipH="1" flipV="1">
              <a:off x="6441" y="3986"/>
              <a:ext cx="1042" cy="1409"/>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63" name="Line 24"/>
            <p:cNvSpPr>
              <a:spLocks noChangeShapeType="1"/>
            </p:cNvSpPr>
            <p:nvPr/>
          </p:nvSpPr>
          <p:spPr bwMode="auto">
            <a:xfrm flipH="1" flipV="1">
              <a:off x="8992" y="4026"/>
              <a:ext cx="911" cy="1369"/>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64" name="Line 25"/>
            <p:cNvSpPr>
              <a:spLocks noChangeShapeType="1"/>
            </p:cNvSpPr>
            <p:nvPr/>
          </p:nvSpPr>
          <p:spPr bwMode="auto">
            <a:xfrm flipV="1">
              <a:off x="6663" y="5395"/>
              <a:ext cx="820" cy="1187"/>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sp>
          <p:nvSpPr>
            <p:cNvPr id="10265" name="Line 26"/>
            <p:cNvSpPr>
              <a:spLocks noChangeShapeType="1"/>
            </p:cNvSpPr>
            <p:nvPr/>
          </p:nvSpPr>
          <p:spPr bwMode="auto">
            <a:xfrm flipV="1">
              <a:off x="9057" y="5395"/>
              <a:ext cx="841" cy="1241"/>
            </a:xfrm>
            <a:prstGeom prst="line">
              <a:avLst/>
            </a:prstGeom>
            <a:grpFill/>
            <a:ln w="38100">
              <a:solidFill>
                <a:schemeClr val="accent3">
                  <a:lumMod val="75000"/>
                </a:schemeClr>
              </a:solidFill>
              <a:round/>
              <a:headEnd/>
              <a:tailEnd/>
            </a:ln>
          </p:spPr>
          <p:txBody>
            <a:bodyPr/>
            <a:lstStyle/>
            <a:p>
              <a:pPr>
                <a:defRPr/>
              </a:pPr>
              <a:endParaRPr lang="en-GB" b="1">
                <a:cs typeface="+mn-cs"/>
              </a:endParaRPr>
            </a:p>
          </p:txBody>
        </p:sp>
      </p:grpSp>
      <p:sp>
        <p:nvSpPr>
          <p:cNvPr id="26" name="Text Box 13"/>
          <p:cNvSpPr txBox="1">
            <a:spLocks noChangeArrowheads="1"/>
          </p:cNvSpPr>
          <p:nvPr/>
        </p:nvSpPr>
        <p:spPr bwMode="auto">
          <a:xfrm>
            <a:off x="214282" y="3571876"/>
            <a:ext cx="1716087" cy="431800"/>
          </a:xfrm>
          <a:prstGeom prst="rect">
            <a:avLst/>
          </a:prstGeom>
          <a:solidFill>
            <a:schemeClr val="bg1">
              <a:lumMod val="65000"/>
            </a:schemeClr>
          </a:solidFill>
          <a:ln w="9525">
            <a:noFill/>
            <a:miter lim="800000"/>
            <a:headEnd/>
            <a:tailEnd/>
          </a:ln>
        </p:spPr>
        <p:txBody>
          <a:bodyPr lIns="58247" tIns="29123" rIns="58247" bIns="29123"/>
          <a:lstStyle/>
          <a:p>
            <a:pPr algn="ctr">
              <a:defRPr/>
            </a:pPr>
            <a:r>
              <a:rPr lang="en-GB" sz="1400" dirty="0" smtClean="0">
                <a:latin typeface="+mn-lt"/>
                <a:cs typeface="+mn-cs"/>
              </a:rPr>
              <a:t>E.g. David Hume. Darwin also used.</a:t>
            </a:r>
            <a:endParaRPr lang="en-GB" sz="1400" dirty="0">
              <a:latin typeface="+mn-lt"/>
              <a:cs typeface="+mn-cs"/>
            </a:endParaRPr>
          </a:p>
        </p:txBody>
      </p:sp>
      <p:sp>
        <p:nvSpPr>
          <p:cNvPr id="27" name="Text Box 13"/>
          <p:cNvSpPr txBox="1">
            <a:spLocks noChangeArrowheads="1"/>
          </p:cNvSpPr>
          <p:nvPr/>
        </p:nvSpPr>
        <p:spPr bwMode="auto">
          <a:xfrm>
            <a:off x="54592" y="4572008"/>
            <a:ext cx="1643042" cy="714380"/>
          </a:xfrm>
          <a:prstGeom prst="rect">
            <a:avLst/>
          </a:prstGeom>
          <a:solidFill>
            <a:schemeClr val="bg1">
              <a:lumMod val="65000"/>
            </a:schemeClr>
          </a:solidFill>
          <a:ln w="9525">
            <a:noFill/>
            <a:miter lim="800000"/>
            <a:headEnd/>
            <a:tailEnd/>
          </a:ln>
        </p:spPr>
        <p:txBody>
          <a:bodyPr lIns="58247" tIns="29123" rIns="58247" bIns="29123"/>
          <a:lstStyle/>
          <a:p>
            <a:pPr algn="ctr">
              <a:defRPr/>
            </a:pPr>
            <a:r>
              <a:rPr lang="en-GB" sz="1400" dirty="0" smtClean="0">
                <a:latin typeface="+mn-lt"/>
                <a:cs typeface="+mn-cs"/>
              </a:rPr>
              <a:t>Christians believed Africans were heathens</a:t>
            </a:r>
            <a:endParaRPr lang="en-GB" sz="1400" dirty="0">
              <a:latin typeface="+mn-lt"/>
              <a:cs typeface="+mn-cs"/>
            </a:endParaRPr>
          </a:p>
        </p:txBody>
      </p:sp>
      <p:sp>
        <p:nvSpPr>
          <p:cNvPr id="28" name="Text Box 13"/>
          <p:cNvSpPr txBox="1">
            <a:spLocks noChangeArrowheads="1"/>
          </p:cNvSpPr>
          <p:nvPr/>
        </p:nvSpPr>
        <p:spPr bwMode="auto">
          <a:xfrm>
            <a:off x="68240" y="5357826"/>
            <a:ext cx="1357290" cy="571504"/>
          </a:xfrm>
          <a:prstGeom prst="rect">
            <a:avLst/>
          </a:prstGeom>
          <a:solidFill>
            <a:schemeClr val="bg1">
              <a:lumMod val="65000"/>
            </a:schemeClr>
          </a:solidFill>
          <a:ln w="9525">
            <a:noFill/>
            <a:miter lim="800000"/>
            <a:headEnd/>
            <a:tailEnd/>
          </a:ln>
        </p:spPr>
        <p:txBody>
          <a:bodyPr lIns="58247" tIns="29123" rIns="58247" bIns="29123"/>
          <a:lstStyle/>
          <a:p>
            <a:pPr algn="ctr">
              <a:defRPr/>
            </a:pPr>
            <a:r>
              <a:rPr lang="en-GB" sz="1400" dirty="0" smtClean="0">
                <a:latin typeface="+mn-lt"/>
                <a:cs typeface="+mn-cs"/>
              </a:rPr>
              <a:t>Felt Africans needed “saving” </a:t>
            </a:r>
            <a:endParaRPr lang="en-GB" sz="1400" dirty="0">
              <a:latin typeface="+mn-lt"/>
              <a:cs typeface="+mn-cs"/>
            </a:endParaRPr>
          </a:p>
        </p:txBody>
      </p:sp>
      <p:sp>
        <p:nvSpPr>
          <p:cNvPr id="29" name="Text Box 13"/>
          <p:cNvSpPr txBox="1">
            <a:spLocks noChangeArrowheads="1"/>
          </p:cNvSpPr>
          <p:nvPr/>
        </p:nvSpPr>
        <p:spPr bwMode="auto">
          <a:xfrm>
            <a:off x="3071802" y="3429000"/>
            <a:ext cx="1787525" cy="650881"/>
          </a:xfrm>
          <a:prstGeom prst="rect">
            <a:avLst/>
          </a:prstGeom>
          <a:solidFill>
            <a:schemeClr val="bg1">
              <a:lumMod val="65000"/>
            </a:schemeClr>
          </a:solidFill>
          <a:ln w="9525">
            <a:noFill/>
            <a:miter lim="800000"/>
            <a:headEnd/>
            <a:tailEnd/>
          </a:ln>
        </p:spPr>
        <p:txBody>
          <a:bodyPr lIns="58247" tIns="29123" rIns="58247" bIns="29123"/>
          <a:lstStyle/>
          <a:p>
            <a:pPr>
              <a:defRPr/>
            </a:pPr>
            <a:r>
              <a:rPr lang="en-GB" sz="1300" dirty="0" smtClean="0">
                <a:cs typeface="+mn-cs"/>
              </a:rPr>
              <a:t>Native Indians poor slaves; criminals had finite contracts</a:t>
            </a:r>
            <a:endParaRPr lang="en-GB" sz="2400" dirty="0">
              <a:cs typeface="+mn-cs"/>
            </a:endParaRPr>
          </a:p>
        </p:txBody>
      </p:sp>
      <p:sp>
        <p:nvSpPr>
          <p:cNvPr id="30" name="Text Box 13"/>
          <p:cNvSpPr txBox="1">
            <a:spLocks noChangeArrowheads="1"/>
          </p:cNvSpPr>
          <p:nvPr/>
        </p:nvSpPr>
        <p:spPr bwMode="auto">
          <a:xfrm>
            <a:off x="2928926" y="2643182"/>
            <a:ext cx="1584325" cy="655638"/>
          </a:xfrm>
          <a:prstGeom prst="rect">
            <a:avLst/>
          </a:prstGeom>
          <a:solidFill>
            <a:schemeClr val="bg1">
              <a:lumMod val="65000"/>
            </a:schemeClr>
          </a:solidFill>
          <a:ln w="9525">
            <a:noFill/>
            <a:miter lim="800000"/>
            <a:headEnd/>
            <a:tailEnd/>
          </a:ln>
        </p:spPr>
        <p:txBody>
          <a:bodyPr lIns="58247" tIns="29123" rIns="58247" bIns="29123"/>
          <a:lstStyle/>
          <a:p>
            <a:pPr algn="ctr">
              <a:defRPr/>
            </a:pPr>
            <a:r>
              <a:rPr lang="en-GB" sz="1400" dirty="0" smtClean="0"/>
              <a:t>Labour needed for New World development</a:t>
            </a:r>
            <a:endParaRPr lang="en-GB" sz="1400" dirty="0">
              <a:cs typeface="+mn-cs"/>
            </a:endParaRPr>
          </a:p>
        </p:txBody>
      </p:sp>
      <p:sp>
        <p:nvSpPr>
          <p:cNvPr id="31" name="Text Box 13"/>
          <p:cNvSpPr txBox="1">
            <a:spLocks noChangeArrowheads="1"/>
          </p:cNvSpPr>
          <p:nvPr/>
        </p:nvSpPr>
        <p:spPr bwMode="auto">
          <a:xfrm>
            <a:off x="3571868" y="4575206"/>
            <a:ext cx="1071570" cy="642942"/>
          </a:xfrm>
          <a:prstGeom prst="rect">
            <a:avLst/>
          </a:prstGeom>
          <a:solidFill>
            <a:schemeClr val="bg1">
              <a:lumMod val="65000"/>
            </a:schemeClr>
          </a:solidFill>
          <a:ln w="9525">
            <a:noFill/>
            <a:miter lim="800000"/>
            <a:headEnd/>
            <a:tailEnd/>
          </a:ln>
        </p:spPr>
        <p:txBody>
          <a:bodyPr lIns="58247" tIns="29123" rIns="58247" bIns="29123"/>
          <a:lstStyle/>
          <a:p>
            <a:pPr algn="ctr">
              <a:defRPr/>
            </a:pPr>
            <a:r>
              <a:rPr lang="en-GB" sz="1300" dirty="0" smtClean="0">
                <a:latin typeface="+mn-lt"/>
                <a:cs typeface="+mn-cs"/>
              </a:rPr>
              <a:t>Slave ‘factories’ set up</a:t>
            </a:r>
            <a:endParaRPr lang="en-GB" sz="1300" dirty="0">
              <a:latin typeface="+mn-lt"/>
              <a:cs typeface="+mn-cs"/>
            </a:endParaRPr>
          </a:p>
        </p:txBody>
      </p:sp>
      <p:sp>
        <p:nvSpPr>
          <p:cNvPr id="32" name="Text Box 13"/>
          <p:cNvSpPr txBox="1">
            <a:spLocks noChangeArrowheads="1"/>
          </p:cNvSpPr>
          <p:nvPr/>
        </p:nvSpPr>
        <p:spPr bwMode="auto">
          <a:xfrm>
            <a:off x="3071802" y="5275938"/>
            <a:ext cx="1295401" cy="642942"/>
          </a:xfrm>
          <a:prstGeom prst="rect">
            <a:avLst/>
          </a:prstGeom>
          <a:solidFill>
            <a:schemeClr val="bg1">
              <a:lumMod val="65000"/>
            </a:schemeClr>
          </a:solidFill>
          <a:ln w="9525">
            <a:noFill/>
            <a:miter lim="800000"/>
            <a:headEnd/>
            <a:tailEnd/>
          </a:ln>
        </p:spPr>
        <p:txBody>
          <a:bodyPr lIns="58247" tIns="29123" rIns="58247" bIns="29123"/>
          <a:lstStyle/>
          <a:p>
            <a:pPr algn="ctr">
              <a:defRPr/>
            </a:pPr>
            <a:r>
              <a:rPr lang="en-GB" sz="1300" dirty="0" smtClean="0">
                <a:latin typeface="+mn-lt"/>
                <a:cs typeface="+mn-cs"/>
              </a:rPr>
              <a:t>African tribes raided inland for slaves (to profit</a:t>
            </a:r>
            <a:endParaRPr lang="en-GB" sz="2400" dirty="0">
              <a:latin typeface="+mn-lt"/>
              <a:cs typeface="+mn-cs"/>
            </a:endParaRPr>
          </a:p>
        </p:txBody>
      </p:sp>
      <p:sp>
        <p:nvSpPr>
          <p:cNvPr id="35" name="Rectangle 34"/>
          <p:cNvSpPr/>
          <p:nvPr/>
        </p:nvSpPr>
        <p:spPr>
          <a:xfrm>
            <a:off x="5867400" y="1558899"/>
            <a:ext cx="2736850" cy="923330"/>
          </a:xfrm>
          <a:prstGeom prst="rect">
            <a:avLst/>
          </a:prstGeom>
          <a:ln w="38100">
            <a:solidFill>
              <a:schemeClr val="bg2">
                <a:lumMod val="75000"/>
              </a:schemeClr>
            </a:solidFill>
          </a:ln>
        </p:spPr>
        <p:txBody>
          <a:bodyPr>
            <a:spAutoFit/>
          </a:bodyPr>
          <a:lstStyle/>
          <a:p>
            <a:pPr>
              <a:defRPr/>
            </a:pPr>
            <a:r>
              <a:rPr lang="en-GB" b="1" dirty="0" smtClean="0">
                <a:latin typeface="+mn-lt"/>
              </a:rPr>
              <a:t>What were the reasons behind the growth of the Slave Trade?</a:t>
            </a:r>
            <a:endParaRPr lang="en-GB" b="1" dirty="0">
              <a:latin typeface="+mn-lt"/>
            </a:endParaRPr>
          </a:p>
        </p:txBody>
      </p:sp>
      <p:sp>
        <p:nvSpPr>
          <p:cNvPr id="37"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Fish diagram</a:t>
            </a:r>
          </a:p>
        </p:txBody>
      </p:sp>
      <p:grpSp>
        <p:nvGrpSpPr>
          <p:cNvPr id="38" name="Group 4"/>
          <p:cNvGrpSpPr/>
          <p:nvPr/>
        </p:nvGrpSpPr>
        <p:grpSpPr>
          <a:xfrm rot="1139649">
            <a:off x="7360307" y="-246879"/>
            <a:ext cx="1829775" cy="1636716"/>
            <a:chOff x="4500562" y="1071546"/>
            <a:chExt cx="2643206" cy="1714512"/>
          </a:xfrm>
          <a:solidFill>
            <a:srgbClr val="FFC000"/>
          </a:solidFill>
        </p:grpSpPr>
        <p:sp>
          <p:nvSpPr>
            <p:cNvPr id="39" name="5-Point Star 38"/>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42" name="Line 16"/>
          <p:cNvSpPr>
            <a:spLocks noChangeShapeType="1"/>
          </p:cNvSpPr>
          <p:nvPr/>
        </p:nvSpPr>
        <p:spPr bwMode="auto">
          <a:xfrm flipH="1">
            <a:off x="683854" y="2928934"/>
            <a:ext cx="1205704" cy="1324"/>
          </a:xfrm>
          <a:prstGeom prst="line">
            <a:avLst/>
          </a:prstGeom>
          <a:solidFill>
            <a:srgbClr val="FAC294"/>
          </a:solidFill>
          <a:ln w="38100">
            <a:solidFill>
              <a:schemeClr val="accent3">
                <a:lumMod val="75000"/>
              </a:schemeClr>
            </a:solidFill>
            <a:round/>
            <a:headEnd/>
            <a:tailEnd/>
          </a:ln>
        </p:spPr>
        <p:txBody>
          <a:bodyPr/>
          <a:lstStyle/>
          <a:p>
            <a:pPr>
              <a:defRPr/>
            </a:pPr>
            <a:endParaRPr lang="en-GB" b="1">
              <a:cs typeface="+mn-cs"/>
            </a:endParaRPr>
          </a:p>
        </p:txBody>
      </p:sp>
      <p:sp>
        <p:nvSpPr>
          <p:cNvPr id="41" name="Text Box 13"/>
          <p:cNvSpPr txBox="1">
            <a:spLocks noChangeArrowheads="1"/>
          </p:cNvSpPr>
          <p:nvPr/>
        </p:nvSpPr>
        <p:spPr bwMode="auto">
          <a:xfrm>
            <a:off x="54592" y="2571744"/>
            <a:ext cx="1428760" cy="785818"/>
          </a:xfrm>
          <a:prstGeom prst="rect">
            <a:avLst/>
          </a:prstGeom>
          <a:solidFill>
            <a:schemeClr val="bg1">
              <a:lumMod val="65000"/>
            </a:schemeClr>
          </a:solidFill>
          <a:ln w="9525">
            <a:noFill/>
            <a:miter lim="800000"/>
            <a:headEnd/>
            <a:tailEnd/>
          </a:ln>
        </p:spPr>
        <p:txBody>
          <a:bodyPr lIns="58247" tIns="29123" rIns="58247" bIns="29123"/>
          <a:lstStyle/>
          <a:p>
            <a:pPr algn="ctr">
              <a:defRPr/>
            </a:pPr>
            <a:r>
              <a:rPr lang="en-GB" sz="1400" dirty="0" smtClean="0">
                <a:latin typeface="+mn-lt"/>
                <a:cs typeface="+mn-cs"/>
              </a:rPr>
              <a:t>Believed Africans were inferior to whites</a:t>
            </a:r>
            <a:endParaRPr lang="en-GB" sz="1400" dirty="0">
              <a:latin typeface="+mn-lt"/>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400" dirty="0" smtClean="0">
                <a:solidFill>
                  <a:schemeClr val="bg1"/>
                </a:solidFill>
                <a:latin typeface="+mj-lt"/>
                <a:ea typeface="+mj-ea"/>
                <a:cs typeface="+mj-cs"/>
              </a:rPr>
              <a:t>Fish diagram</a:t>
            </a:r>
            <a:endParaRPr lang="en-GB" sz="44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384995"/>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This activity can be recorded on </a:t>
            </a:r>
            <a:r>
              <a:rPr lang="en-GB" sz="2400" dirty="0" err="1" smtClean="0"/>
              <a:t>powerpoint</a:t>
            </a:r>
            <a:r>
              <a:rPr lang="en-GB" sz="2400" dirty="0" smtClean="0"/>
              <a:t> or </a:t>
            </a:r>
            <a:r>
              <a:rPr lang="en-GB" sz="2400" dirty="0" err="1" smtClean="0"/>
              <a:t>smartboard</a:t>
            </a:r>
            <a:r>
              <a:rPr lang="en-GB" sz="2400" dirty="0" smtClean="0"/>
              <a:t>, on a poster, or in a general paint program on the PCs.</a:t>
            </a:r>
            <a:endParaRPr lang="en-GB"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Discussion questions with a report</a:t>
            </a:r>
          </a:p>
        </p:txBody>
      </p:sp>
      <p:sp>
        <p:nvSpPr>
          <p:cNvPr id="4" name="Text Box 6"/>
          <p:cNvSpPr txBox="1">
            <a:spLocks noChangeArrowheads="1"/>
          </p:cNvSpPr>
          <p:nvPr/>
        </p:nvSpPr>
        <p:spPr bwMode="auto">
          <a:xfrm>
            <a:off x="468313" y="1919288"/>
            <a:ext cx="8207375" cy="4676775"/>
          </a:xfrm>
          <a:prstGeom prst="rect">
            <a:avLst/>
          </a:prstGeom>
          <a:solidFill>
            <a:schemeClr val="accent6"/>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200" dirty="0">
                <a:latin typeface="+mn-lt"/>
              </a:rPr>
              <a:t>This activity encourages learners to think about questions that may lead to a particular answer, share them with their peers and create a report for others to learn from. It has the potential to challenge learners, who may think creatively about possible alternative questions, and encourages thinking about different interpretations and understandings within the support of a peer group with the ultimate focus being on the report.</a:t>
            </a:r>
          </a:p>
          <a:p>
            <a:pPr marL="342900" indent="-342900">
              <a:defRPr/>
            </a:pPr>
            <a:endParaRPr lang="en-GB" dirty="0">
              <a:latin typeface="+mn-lt"/>
            </a:endParaRPr>
          </a:p>
          <a:p>
            <a:pPr marL="342900" indent="-342900">
              <a:defRPr/>
            </a:pPr>
            <a:r>
              <a:rPr lang="en-GB" sz="2800" b="1" dirty="0">
                <a:latin typeface="+mn-lt"/>
              </a:rPr>
              <a:t>Skills</a:t>
            </a:r>
          </a:p>
          <a:p>
            <a:pPr marL="342900" indent="-342900">
              <a:defRPr/>
            </a:pPr>
            <a:r>
              <a:rPr lang="en-GB" sz="2800" b="1" dirty="0">
                <a:latin typeface="+mn-lt"/>
              </a:rPr>
              <a:t>	</a:t>
            </a:r>
            <a:r>
              <a:rPr lang="en-GB" sz="2400" dirty="0">
                <a:latin typeface="+mn-lt"/>
              </a:rPr>
              <a:t>Remembering       Understanding       Applying      Creating</a:t>
            </a:r>
          </a:p>
          <a:p>
            <a:pPr marL="342900" indent="-342900">
              <a:defRPr/>
            </a:pPr>
            <a:endParaRPr lang="en-GB"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8313" y="1928813"/>
            <a:ext cx="8207375" cy="2646878"/>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are given </a:t>
            </a:r>
            <a:r>
              <a:rPr lang="en-GB" sz="2400" dirty="0" smtClean="0">
                <a:latin typeface="+mn-lt"/>
              </a:rPr>
              <a:t>a </a:t>
            </a:r>
            <a:r>
              <a:rPr lang="en-GB" sz="2400" dirty="0">
                <a:latin typeface="+mn-lt"/>
              </a:rPr>
              <a:t>series of leading questions which enable them to develop their </a:t>
            </a:r>
            <a:r>
              <a:rPr lang="en-GB" sz="2400" dirty="0" smtClean="0">
                <a:latin typeface="+mn-lt"/>
              </a:rPr>
              <a:t>understanding of a topic from </a:t>
            </a:r>
            <a:r>
              <a:rPr lang="en-GB" sz="2400" dirty="0">
                <a:latin typeface="+mn-lt"/>
              </a:rPr>
              <a:t>simple observations to more high level questioning and hopefully reflective learning.</a:t>
            </a:r>
          </a:p>
          <a:p>
            <a:pPr marL="342900" indent="-342900">
              <a:buFontTx/>
              <a:buAutoNum type="arabicPeriod"/>
              <a:defRPr/>
            </a:pPr>
            <a:r>
              <a:rPr lang="en-GB" sz="2400" dirty="0">
                <a:latin typeface="+mn-lt"/>
              </a:rPr>
              <a:t>Learners will then produce a draft report for the class.</a:t>
            </a:r>
          </a:p>
        </p:txBody>
      </p:sp>
      <p:sp>
        <p:nvSpPr>
          <p:cNvPr id="4"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Discussion questions with a report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468313" y="1428736"/>
            <a:ext cx="8207375" cy="4708981"/>
          </a:xfrm>
          <a:prstGeom prst="rect">
            <a:avLst/>
          </a:prstGeom>
          <a:solidFill>
            <a:srgbClr val="FAC294"/>
          </a:solidFill>
          <a:ln w="38100">
            <a:solidFill>
              <a:schemeClr val="accent3">
                <a:lumMod val="75000"/>
              </a:schemeClr>
            </a:solidFill>
            <a:miter lim="800000"/>
            <a:headEnd/>
            <a:tailEnd/>
          </a:ln>
        </p:spPr>
        <p:txBody>
          <a:bodyPr wrap="square">
            <a:spAutoFit/>
          </a:bodyPr>
          <a:lstStyle/>
          <a:p>
            <a:pPr marL="342900" indent="-342900">
              <a:defRPr/>
            </a:pPr>
            <a:r>
              <a:rPr lang="en-GB" b="1" dirty="0" smtClean="0"/>
              <a:t>	</a:t>
            </a:r>
            <a:r>
              <a:rPr lang="en-GB" sz="2000" b="1" dirty="0" smtClean="0"/>
              <a:t>Consider the following questions, discuss your ideas with a partner/group and use this information to draft a report.</a:t>
            </a:r>
          </a:p>
          <a:p>
            <a:pPr marL="342900" indent="-342900">
              <a:defRPr/>
            </a:pPr>
            <a:endParaRPr lang="en-GB" sz="2000" dirty="0">
              <a:latin typeface="+mn-lt"/>
              <a:cs typeface="+mn-cs"/>
            </a:endParaRPr>
          </a:p>
          <a:p>
            <a:pPr marL="342900" indent="-342900">
              <a:buFontTx/>
              <a:buAutoNum type="arabicPeriod"/>
              <a:defRPr/>
            </a:pPr>
            <a:r>
              <a:rPr lang="en-GB" sz="2000" dirty="0" smtClean="0"/>
              <a:t>Why did certain goods became more popular as a result of the Slave Trade? </a:t>
            </a:r>
          </a:p>
          <a:p>
            <a:pPr marL="342900" indent="-342900">
              <a:buFontTx/>
              <a:buAutoNum type="arabicPeriod"/>
              <a:defRPr/>
            </a:pPr>
            <a:endParaRPr lang="en-GB" sz="2000" dirty="0">
              <a:latin typeface="+mn-lt"/>
              <a:cs typeface="+mn-cs"/>
            </a:endParaRPr>
          </a:p>
          <a:p>
            <a:pPr marL="342900" indent="-342900">
              <a:buFontTx/>
              <a:buAutoNum type="arabicPeriod"/>
              <a:defRPr/>
            </a:pPr>
            <a:r>
              <a:rPr lang="en-GB" sz="2000" dirty="0" smtClean="0"/>
              <a:t>Who benefitted from the trading of these goods?</a:t>
            </a:r>
          </a:p>
          <a:p>
            <a:pPr marL="342900" indent="-342900">
              <a:buFontTx/>
              <a:buAutoNum type="arabicPeriod"/>
              <a:defRPr/>
            </a:pPr>
            <a:endParaRPr lang="en-GB" sz="2000" dirty="0">
              <a:latin typeface="+mn-lt"/>
              <a:cs typeface="+mn-cs"/>
            </a:endParaRPr>
          </a:p>
          <a:p>
            <a:pPr marL="342900" indent="-342900">
              <a:buFontTx/>
              <a:buAutoNum type="arabicPeriod"/>
              <a:defRPr/>
            </a:pPr>
            <a:r>
              <a:rPr lang="en-GB" sz="2000" dirty="0" smtClean="0">
                <a:latin typeface="+mn-lt"/>
                <a:cs typeface="+mn-cs"/>
              </a:rPr>
              <a:t>In what ways did the sales of tobacco and sugar change Scotland</a:t>
            </a:r>
            <a:r>
              <a:rPr lang="en-GB" sz="2000" dirty="0" smtClean="0"/>
              <a:t>?</a:t>
            </a:r>
            <a:endParaRPr lang="en-GB" sz="2000" dirty="0">
              <a:latin typeface="+mn-lt"/>
              <a:cs typeface="+mn-cs"/>
            </a:endParaRPr>
          </a:p>
          <a:p>
            <a:pPr marL="342900" indent="-342900">
              <a:buFontTx/>
              <a:buAutoNum type="arabicPeriod"/>
              <a:defRPr/>
            </a:pPr>
            <a:endParaRPr lang="en-GB" sz="2000" dirty="0">
              <a:latin typeface="+mn-lt"/>
              <a:cs typeface="+mn-cs"/>
            </a:endParaRPr>
          </a:p>
          <a:p>
            <a:pPr marL="342900" indent="-342900">
              <a:defRPr/>
            </a:pPr>
            <a:r>
              <a:rPr lang="en-GB" sz="2000" dirty="0" smtClean="0">
                <a:latin typeface="+mn-lt"/>
                <a:cs typeface="+mn-cs"/>
              </a:rPr>
              <a:t>Draft </a:t>
            </a:r>
            <a:r>
              <a:rPr lang="en-GB" sz="2000" dirty="0">
                <a:latin typeface="+mn-lt"/>
                <a:cs typeface="+mn-cs"/>
              </a:rPr>
              <a:t>a report </a:t>
            </a:r>
            <a:r>
              <a:rPr lang="en-GB" sz="2000" dirty="0" smtClean="0"/>
              <a:t>on the question:</a:t>
            </a:r>
          </a:p>
          <a:p>
            <a:pPr marL="342900" indent="-342900">
              <a:defRPr/>
            </a:pPr>
            <a:endParaRPr lang="en-GB" sz="2000" dirty="0" smtClean="0"/>
          </a:p>
          <a:p>
            <a:pPr marL="342900" indent="-342900">
              <a:defRPr/>
            </a:pPr>
            <a:r>
              <a:rPr lang="en-GB" sz="2000" dirty="0" smtClean="0"/>
              <a:t>	“From 1707-66 less than 30 direct slave voyages left Scotland – therefore the economic impact of the slave trade on Scotland was minimal.” How accurate is this view?</a:t>
            </a:r>
            <a:endParaRPr lang="en-GB" dirty="0">
              <a:latin typeface="+mn-lt"/>
              <a:cs typeface="+mn-cs"/>
            </a:endParaRPr>
          </a:p>
        </p:txBody>
      </p:sp>
      <p:sp>
        <p:nvSpPr>
          <p:cNvPr id="7"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Discussion questions with a report</a:t>
            </a:r>
          </a:p>
        </p:txBody>
      </p:sp>
      <p:grpSp>
        <p:nvGrpSpPr>
          <p:cNvPr id="8" name="Group 4"/>
          <p:cNvGrpSpPr/>
          <p:nvPr/>
        </p:nvGrpSpPr>
        <p:grpSpPr>
          <a:xfrm rot="1139649">
            <a:off x="7503183" y="5396724"/>
            <a:ext cx="1829775" cy="1636716"/>
            <a:chOff x="4500562" y="1071546"/>
            <a:chExt cx="2643206" cy="1714512"/>
          </a:xfrm>
          <a:solidFill>
            <a:srgbClr val="FFC000"/>
          </a:solidFill>
        </p:grpSpPr>
        <p:sp>
          <p:nvSpPr>
            <p:cNvPr id="9" name="5-Point Star 8"/>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72098"/>
          </a:xfrm>
          <a:solidFill>
            <a:schemeClr val="accent6"/>
          </a:solidFill>
          <a:ln w="3810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a:normAutofit/>
          </a:bodyPr>
          <a:lstStyle/>
          <a:p>
            <a:pPr>
              <a:lnSpc>
                <a:spcPct val="80000"/>
              </a:lnSpc>
              <a:buNone/>
              <a:defRPr/>
            </a:pPr>
            <a:endParaRPr lang="en-GB" sz="2600" dirty="0" smtClean="0">
              <a:solidFill>
                <a:srgbClr val="000000"/>
              </a:solidFill>
            </a:endParaRPr>
          </a:p>
          <a:p>
            <a:pPr>
              <a:lnSpc>
                <a:spcPct val="80000"/>
              </a:lnSpc>
              <a:defRPr/>
            </a:pPr>
            <a:r>
              <a:rPr lang="en-GB" sz="2600" dirty="0" smtClean="0">
                <a:solidFill>
                  <a:srgbClr val="000000"/>
                </a:solidFill>
              </a:rPr>
              <a:t>This exemplar should be read in conjunction with section 1 – Introductory advice and guidance.</a:t>
            </a:r>
          </a:p>
          <a:p>
            <a:pPr>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These examples are adaptable and may help to stimulate further development of approaches to learning and teaching relevant to the context of the reader.</a:t>
            </a:r>
          </a:p>
          <a:p>
            <a:pPr>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None of the presentations included in this support are designed to be used with learners in their current form. The presentations provide advice, guidance and exemplars for practitioners to reflect on in their own planning for learning and teaching, and if used should be adapted to suit the learners and setting appropriately.</a:t>
            </a:r>
            <a:endParaRPr lang="en-GB" sz="2700" dirty="0" smtClean="0">
              <a:solidFill>
                <a:srgbClr val="000000"/>
              </a:solidFill>
            </a:endParaRPr>
          </a:p>
          <a:p>
            <a:pPr eaLnBrk="1" hangingPunct="1">
              <a:lnSpc>
                <a:spcPct val="80000"/>
              </a:lnSpc>
              <a:defRPr/>
            </a:pPr>
            <a:endParaRPr lang="en-GB" sz="2600" dirty="0" smtClean="0">
              <a:solidFill>
                <a:srgbClr val="000000"/>
              </a:solidFill>
            </a:endParaRPr>
          </a:p>
          <a:p>
            <a:pPr eaLnBrk="1" hangingPunct="1">
              <a:lnSpc>
                <a:spcPct val="80000"/>
              </a:lnSpc>
              <a:defRPr/>
            </a:pPr>
            <a:endParaRPr lang="en-GB" sz="2700" dirty="0" smtClean="0">
              <a:solidFill>
                <a:srgbClr val="000000"/>
              </a:solidFill>
            </a:endParaRPr>
          </a:p>
          <a:p>
            <a:pPr eaLnBrk="1" hangingPunct="1">
              <a:lnSpc>
                <a:spcPct val="80000"/>
              </a:lnSpc>
              <a:buFont typeface="Arial" charset="0"/>
              <a:buNone/>
              <a:defRPr/>
            </a:pPr>
            <a:endParaRPr lang="en-GB" sz="2700" dirty="0" smtClean="0">
              <a:solidFill>
                <a:srgbClr val="000000"/>
              </a:solidFill>
            </a:endParaRPr>
          </a:p>
        </p:txBody>
      </p:sp>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fontScale="92500" lnSpcReduction="20000"/>
          </a:bodyPr>
          <a:lstStyle/>
          <a:p>
            <a:pPr algn="ctr" fontAlgn="auto">
              <a:spcAft>
                <a:spcPts val="0"/>
              </a:spcAft>
              <a:defRPr/>
            </a:pPr>
            <a:r>
              <a:rPr lang="en-GB" sz="4400" dirty="0" smtClean="0">
                <a:solidFill>
                  <a:schemeClr val="bg1"/>
                </a:solidFill>
                <a:latin typeface="+mj-lt"/>
                <a:ea typeface="+mj-ea"/>
                <a:cs typeface="+mj-cs"/>
              </a:rPr>
              <a:t>The Atlantic Slave Trade exemplar</a:t>
            </a:r>
          </a:p>
          <a:p>
            <a:pPr algn="ctr" fontAlgn="auto">
              <a:spcAft>
                <a:spcPts val="0"/>
              </a:spcAft>
              <a:defRPr/>
            </a:pPr>
            <a:r>
              <a:rPr lang="en-GB" sz="4400" dirty="0" smtClean="0">
                <a:solidFill>
                  <a:schemeClr val="bg1"/>
                </a:solidFill>
                <a:latin typeface="+mj-lt"/>
                <a:ea typeface="+mj-ea"/>
                <a:cs typeface="+mj-cs"/>
              </a:rPr>
              <a:t>Nat 3 - Higher</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468313" y="1428736"/>
            <a:ext cx="8207375" cy="5170646"/>
          </a:xfrm>
          <a:prstGeom prst="rect">
            <a:avLst/>
          </a:prstGeom>
          <a:solidFill>
            <a:srgbClr val="FAC294"/>
          </a:solidFill>
          <a:ln w="38100">
            <a:solidFill>
              <a:schemeClr val="accent3">
                <a:lumMod val="75000"/>
              </a:schemeClr>
            </a:solidFill>
            <a:miter lim="800000"/>
            <a:headEnd/>
            <a:tailEnd/>
          </a:ln>
        </p:spPr>
        <p:txBody>
          <a:bodyPr wrap="square">
            <a:spAutoFit/>
          </a:bodyPr>
          <a:lstStyle/>
          <a:p>
            <a:pPr marL="342900" indent="-342900">
              <a:defRPr/>
            </a:pPr>
            <a:r>
              <a:rPr lang="en-GB" sz="2000" b="1" dirty="0" smtClean="0"/>
              <a:t>	Consider the following questions, discuss your ideas with a partner/group and use this information to draft a report.</a:t>
            </a:r>
          </a:p>
          <a:p>
            <a:pPr marL="342900" indent="-342900">
              <a:defRPr/>
            </a:pPr>
            <a:endParaRPr lang="en-GB" sz="2000" dirty="0">
              <a:latin typeface="+mn-lt"/>
              <a:cs typeface="+mn-cs"/>
            </a:endParaRPr>
          </a:p>
          <a:p>
            <a:pPr marL="342900" indent="-342900">
              <a:buFont typeface="+mj-lt"/>
              <a:buAutoNum type="arabicPeriod"/>
            </a:pPr>
            <a:r>
              <a:rPr lang="en-GB" dirty="0" smtClean="0"/>
              <a:t>How did one race of people come to believe that it was right to enslave another, and to profit from their unpaid labour?</a:t>
            </a:r>
          </a:p>
          <a:p>
            <a:pPr marL="342900" indent="-342900">
              <a:buAutoNum type="arabicPeriod"/>
            </a:pPr>
            <a:endParaRPr lang="en-GB" dirty="0" smtClean="0"/>
          </a:p>
          <a:p>
            <a:pPr marL="342900" indent="-342900">
              <a:buFont typeface="+mj-lt"/>
              <a:buAutoNum type="arabicPeriod"/>
            </a:pPr>
            <a:r>
              <a:rPr lang="en-GB" dirty="0" smtClean="0"/>
              <a:t>What effects did creating a racial slave system have on those who owned slaves?</a:t>
            </a:r>
          </a:p>
          <a:p>
            <a:pPr marL="342900" indent="-342900">
              <a:buFont typeface="+mj-lt"/>
              <a:buAutoNum type="arabicPeriod"/>
            </a:pPr>
            <a:endParaRPr lang="en-GB" dirty="0" smtClean="0"/>
          </a:p>
          <a:p>
            <a:pPr marL="342900" indent="-342900">
              <a:buFont typeface="+mj-lt"/>
              <a:buAutoNum type="arabicPeriod"/>
            </a:pPr>
            <a:r>
              <a:rPr lang="en-GB" dirty="0" smtClean="0"/>
              <a:t>Why did those who were enslaved so rarely use violence to resist their oppression?</a:t>
            </a:r>
          </a:p>
          <a:p>
            <a:pPr marL="342900" indent="-342900">
              <a:buFont typeface="+mj-lt"/>
              <a:buAutoNum type="arabicPeriod"/>
            </a:pPr>
            <a:endParaRPr lang="en-GB" dirty="0" smtClean="0"/>
          </a:p>
          <a:p>
            <a:pPr marL="342900" indent="-342900">
              <a:buFont typeface="+mj-lt"/>
              <a:buAutoNum type="arabicPeriod"/>
            </a:pPr>
            <a:r>
              <a:rPr lang="en-GB" dirty="0" smtClean="0"/>
              <a:t>How did slaves attempt to create families, and their own cultures and societies, in the face of such violent oppression?</a:t>
            </a:r>
          </a:p>
          <a:p>
            <a:endParaRPr lang="en-GB" dirty="0" smtClean="0"/>
          </a:p>
          <a:p>
            <a:r>
              <a:rPr lang="en-GB" dirty="0" smtClean="0"/>
              <a:t>Draft a report on the question:</a:t>
            </a:r>
          </a:p>
          <a:p>
            <a:endParaRPr lang="en-GB" dirty="0" smtClean="0"/>
          </a:p>
          <a:p>
            <a:r>
              <a:rPr lang="en-GB" dirty="0" smtClean="0"/>
              <a:t>	What led many in British society to conclude that the slave trade was 	wrong?</a:t>
            </a:r>
            <a:endParaRPr lang="en-GB" dirty="0">
              <a:latin typeface="+mn-lt"/>
              <a:cs typeface="+mn-cs"/>
            </a:endParaRPr>
          </a:p>
        </p:txBody>
      </p:sp>
      <p:sp>
        <p:nvSpPr>
          <p:cNvPr id="7"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Discussion questions with a report</a:t>
            </a:r>
          </a:p>
        </p:txBody>
      </p:sp>
      <p:grpSp>
        <p:nvGrpSpPr>
          <p:cNvPr id="8" name="Group 4"/>
          <p:cNvGrpSpPr/>
          <p:nvPr/>
        </p:nvGrpSpPr>
        <p:grpSpPr>
          <a:xfrm rot="1139649">
            <a:off x="7503183" y="5396724"/>
            <a:ext cx="1829775" cy="1636716"/>
            <a:chOff x="4500562" y="1071546"/>
            <a:chExt cx="2643206" cy="1714512"/>
          </a:xfrm>
          <a:solidFill>
            <a:srgbClr val="FFC000"/>
          </a:solidFill>
        </p:grpSpPr>
        <p:sp>
          <p:nvSpPr>
            <p:cNvPr id="11" name="5-Point Star 10"/>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468313" y="1844675"/>
            <a:ext cx="8207375" cy="3016210"/>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Learners could create their own questions for discussing a wider topic, pinpointing areas that need studied to fully answer the question. These could be put to their peers.</a:t>
            </a:r>
          </a:p>
          <a:p>
            <a:pPr marL="342900" indent="-342900">
              <a:buFont typeface="Arial" pitchFamily="34" charset="0"/>
              <a:buChar char="•"/>
              <a:defRPr/>
            </a:pPr>
            <a:r>
              <a:rPr lang="en-GB" sz="2400" dirty="0" smtClean="0"/>
              <a:t>Learners could also, upon completion of an essay, work backwards to provide questions that they had to answer to reach their conclusions.</a:t>
            </a:r>
          </a:p>
        </p:txBody>
      </p:sp>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a:solidFill>
                  <a:schemeClr val="bg1"/>
                </a:solidFill>
                <a:latin typeface="+mj-lt"/>
                <a:ea typeface="+mj-ea"/>
                <a:cs typeface="+mj-cs"/>
              </a:rPr>
              <a:t>Discussion questions with a report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400" dirty="0" smtClean="0">
                <a:solidFill>
                  <a:schemeClr val="bg1"/>
                </a:solidFill>
                <a:latin typeface="+mj-lt"/>
                <a:ea typeface="+mj-ea"/>
                <a:cs typeface="+mj-cs"/>
              </a:rPr>
              <a:t>Discussion questions with a report</a:t>
            </a:r>
            <a:endParaRPr lang="en-GB" sz="44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2123658"/>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Using Twitter to summarise answers to the initial questions can be effective, as can recording the discussion on tape or video. The report can be written and posted on a blog, for learners to view each others’ different writing techniques and standards.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analysis with </a:t>
            </a:r>
            <a:r>
              <a:rPr lang="en-GB" sz="4400" dirty="0">
                <a:solidFill>
                  <a:schemeClr val="bg1"/>
                </a:solidFill>
                <a:latin typeface="+mj-lt"/>
                <a:ea typeface="+mj-ea"/>
                <a:cs typeface="+mj-cs"/>
              </a:rPr>
              <a:t>a report</a:t>
            </a:r>
          </a:p>
        </p:txBody>
      </p:sp>
      <p:sp>
        <p:nvSpPr>
          <p:cNvPr id="4" name="Text Box 6"/>
          <p:cNvSpPr txBox="1">
            <a:spLocks noChangeArrowheads="1"/>
          </p:cNvSpPr>
          <p:nvPr/>
        </p:nvSpPr>
        <p:spPr bwMode="auto">
          <a:xfrm>
            <a:off x="468313" y="1919288"/>
            <a:ext cx="8207375" cy="4676775"/>
          </a:xfrm>
          <a:prstGeom prst="rect">
            <a:avLst/>
          </a:prstGeom>
          <a:solidFill>
            <a:schemeClr val="accent6"/>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200" dirty="0">
                <a:latin typeface="+mn-lt"/>
              </a:rPr>
              <a:t>This activity encourages learners to think about questions that </a:t>
            </a:r>
            <a:r>
              <a:rPr lang="en-GB" sz="2200" dirty="0" smtClean="0">
                <a:latin typeface="+mn-lt"/>
              </a:rPr>
              <a:t>relate to sources, </a:t>
            </a:r>
            <a:r>
              <a:rPr lang="en-GB" sz="2200" dirty="0">
                <a:latin typeface="+mn-lt"/>
              </a:rPr>
              <a:t>share them with their peers and create a report for others to learn from. It has the potential to challenge learners, who may think creatively about possible alternative questions, and encourages thinking about different </a:t>
            </a:r>
            <a:r>
              <a:rPr lang="en-GB" sz="2200" dirty="0" smtClean="0">
                <a:latin typeface="+mn-lt"/>
              </a:rPr>
              <a:t>interpretations and </a:t>
            </a:r>
            <a:r>
              <a:rPr lang="en-GB" sz="2200" dirty="0">
                <a:latin typeface="+mn-lt"/>
              </a:rPr>
              <a:t>understandings within the support of a peer </a:t>
            </a:r>
            <a:r>
              <a:rPr lang="en-GB" sz="2200" dirty="0" smtClean="0">
                <a:latin typeface="+mn-lt"/>
              </a:rPr>
              <a:t>group </a:t>
            </a:r>
            <a:r>
              <a:rPr lang="en-GB" sz="2200" dirty="0">
                <a:latin typeface="+mn-lt"/>
              </a:rPr>
              <a:t>with the ultimate focus being on the report.</a:t>
            </a:r>
          </a:p>
          <a:p>
            <a:pPr marL="342900" indent="-342900">
              <a:defRPr/>
            </a:pPr>
            <a:endParaRPr lang="en-GB" dirty="0">
              <a:latin typeface="+mn-lt"/>
            </a:endParaRPr>
          </a:p>
          <a:p>
            <a:pPr marL="342900" indent="-342900">
              <a:defRPr/>
            </a:pPr>
            <a:r>
              <a:rPr lang="en-GB" sz="2800" b="1" dirty="0">
                <a:latin typeface="+mn-lt"/>
              </a:rPr>
              <a:t>Skills</a:t>
            </a:r>
          </a:p>
          <a:p>
            <a:pPr marL="342900" indent="-342900">
              <a:defRPr/>
            </a:pPr>
            <a:r>
              <a:rPr lang="en-GB" sz="2800" b="1" dirty="0">
                <a:latin typeface="+mn-lt"/>
              </a:rPr>
              <a:t>	</a:t>
            </a:r>
            <a:r>
              <a:rPr lang="en-GB" sz="2400" dirty="0">
                <a:latin typeface="+mn-lt"/>
              </a:rPr>
              <a:t>Remembering       Understanding       Applying      Creating</a:t>
            </a:r>
          </a:p>
          <a:p>
            <a:pPr marL="342900" indent="-342900">
              <a:defRPr/>
            </a:pPr>
            <a:endParaRPr lang="en-GB" dirty="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8313" y="1928813"/>
            <a:ext cx="8207375" cy="3754874"/>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are given </a:t>
            </a:r>
            <a:r>
              <a:rPr lang="en-GB" sz="2400" dirty="0" smtClean="0"/>
              <a:t>a </a:t>
            </a:r>
            <a:r>
              <a:rPr lang="en-GB" sz="2400" dirty="0" smtClean="0">
                <a:latin typeface="+mn-lt"/>
              </a:rPr>
              <a:t>source to examine.</a:t>
            </a:r>
            <a:endParaRPr lang="en-GB" sz="2400" dirty="0">
              <a:latin typeface="+mn-lt"/>
            </a:endParaRPr>
          </a:p>
          <a:p>
            <a:pPr marL="342900" indent="-342900">
              <a:buFontTx/>
              <a:buAutoNum type="arabicPeriod"/>
              <a:defRPr/>
            </a:pPr>
            <a:r>
              <a:rPr lang="en-GB" sz="2400" dirty="0">
                <a:latin typeface="+mn-lt"/>
              </a:rPr>
              <a:t>They are then given a series of leading questions which enable them to develop their viewpoints </a:t>
            </a:r>
            <a:r>
              <a:rPr lang="en-GB" sz="2400" dirty="0" smtClean="0">
                <a:latin typeface="+mn-lt"/>
              </a:rPr>
              <a:t>on the source from </a:t>
            </a:r>
            <a:r>
              <a:rPr lang="en-GB" sz="2400" dirty="0">
                <a:latin typeface="+mn-lt"/>
              </a:rPr>
              <a:t>simple observations to more high level questioning and hopefully reflective learning</a:t>
            </a:r>
            <a:r>
              <a:rPr lang="en-GB" sz="2400" dirty="0" smtClean="0">
                <a:latin typeface="+mn-lt"/>
              </a:rPr>
              <a:t>.</a:t>
            </a:r>
          </a:p>
          <a:p>
            <a:pPr marL="342900" indent="-342900">
              <a:buFontTx/>
              <a:buAutoNum type="arabicPeriod"/>
              <a:defRPr/>
            </a:pPr>
            <a:r>
              <a:rPr lang="en-GB" sz="2400" dirty="0" smtClean="0"/>
              <a:t>Sources should be differentiated for the different levels of ability in the class.</a:t>
            </a:r>
            <a:endParaRPr lang="en-GB" sz="2400" dirty="0">
              <a:latin typeface="+mn-lt"/>
            </a:endParaRPr>
          </a:p>
          <a:p>
            <a:pPr marL="342900" indent="-342900">
              <a:buFontTx/>
              <a:buAutoNum type="arabicPeriod"/>
              <a:defRPr/>
            </a:pPr>
            <a:r>
              <a:rPr lang="en-GB" sz="2400" dirty="0">
                <a:latin typeface="+mn-lt"/>
              </a:rPr>
              <a:t>Learners will then produce a draft report for the class.</a:t>
            </a:r>
          </a:p>
        </p:txBody>
      </p:sp>
      <p:sp>
        <p:nvSpPr>
          <p:cNvPr id="4"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analysis with </a:t>
            </a:r>
            <a:r>
              <a:rPr lang="en-GB" sz="4400" dirty="0">
                <a:solidFill>
                  <a:schemeClr val="bg1"/>
                </a:solidFill>
                <a:latin typeface="+mj-lt"/>
                <a:ea typeface="+mj-ea"/>
                <a:cs typeface="+mj-cs"/>
              </a:rPr>
              <a:t>a report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analysis with </a:t>
            </a:r>
            <a:r>
              <a:rPr lang="en-GB" sz="4400" dirty="0">
                <a:solidFill>
                  <a:schemeClr val="bg1"/>
                </a:solidFill>
                <a:latin typeface="+mj-lt"/>
                <a:ea typeface="+mj-ea"/>
                <a:cs typeface="+mj-cs"/>
              </a:rPr>
              <a:t>a report</a:t>
            </a:r>
          </a:p>
        </p:txBody>
      </p:sp>
      <p:sp>
        <p:nvSpPr>
          <p:cNvPr id="4" name="Text Box 5"/>
          <p:cNvSpPr txBox="1">
            <a:spLocks noChangeArrowheads="1"/>
          </p:cNvSpPr>
          <p:nvPr/>
        </p:nvSpPr>
        <p:spPr bwMode="auto">
          <a:xfrm>
            <a:off x="142845" y="1349316"/>
            <a:ext cx="8858312" cy="5339923"/>
          </a:xfrm>
          <a:prstGeom prst="rect">
            <a:avLst/>
          </a:prstGeom>
          <a:solidFill>
            <a:srgbClr val="FAC294"/>
          </a:solidFill>
          <a:ln w="38100">
            <a:solidFill>
              <a:schemeClr val="accent3">
                <a:lumMod val="75000"/>
              </a:schemeClr>
            </a:solidFill>
            <a:miter lim="800000"/>
            <a:headEnd/>
            <a:tailEnd/>
          </a:ln>
        </p:spPr>
        <p:txBody>
          <a:bodyPr wrap="square">
            <a:spAutoFit/>
          </a:bodyPr>
          <a:lstStyle/>
          <a:p>
            <a:r>
              <a:rPr lang="en-GB" sz="1550" b="1" dirty="0" smtClean="0"/>
              <a:t>Source A is a passage drawn from Jean </a:t>
            </a:r>
            <a:r>
              <a:rPr lang="en-GB" sz="1550" b="1" dirty="0" err="1" smtClean="0"/>
              <a:t>Barbot</a:t>
            </a:r>
            <a:r>
              <a:rPr lang="en-GB" sz="1550" b="1" dirty="0" smtClean="0"/>
              <a:t>, </a:t>
            </a:r>
            <a:r>
              <a:rPr lang="en-GB" sz="1550" b="1" i="1" dirty="0" err="1" smtClean="0"/>
              <a:t>Barbot</a:t>
            </a:r>
            <a:r>
              <a:rPr lang="en-GB" sz="1550" b="1" i="1" dirty="0" smtClean="0"/>
              <a:t> on Guinea: The Writings of Jean </a:t>
            </a:r>
            <a:r>
              <a:rPr lang="en-GB" sz="1550" b="1" i="1" dirty="0" err="1" smtClean="0"/>
              <a:t>Barbot</a:t>
            </a:r>
            <a:r>
              <a:rPr lang="en-GB" sz="1550" b="1" i="1" dirty="0" smtClean="0"/>
              <a:t> on West Africa 1678-1712</a:t>
            </a:r>
            <a:r>
              <a:rPr lang="en-GB" sz="1550" b="1" dirty="0" smtClean="0"/>
              <a:t>.</a:t>
            </a:r>
          </a:p>
          <a:p>
            <a:endParaRPr lang="en-GB" sz="1550" dirty="0" smtClean="0"/>
          </a:p>
          <a:p>
            <a:r>
              <a:rPr lang="en-GB" sz="1550" dirty="0" smtClean="0"/>
              <a:t>“Among the Moors are persons engaged in various occupations, those at the coasts being mostly merchants, fishermen, goldsmiths, canoe-men, house-builders, salt-makers, roofers, farmers, potters, porters, etc.  Each is engaged in his occupation in order to gain a livelihood and even to become rich, since nowadays, having studied us Europeans, they are as ambitious and greedy as formerly they were simple and content with the necessities of life, not even being acquainted with the use of clothes.</a:t>
            </a:r>
          </a:p>
          <a:p>
            <a:r>
              <a:rPr lang="en-GB" sz="1550" dirty="0" smtClean="0"/>
              <a:t>	Of all their occupations, that of the merchant is the most honourable.  The agents and merchants usually come out to the ships  in small, neat canoes paddled by two Moors, they themselves sitting in the middle on a little wooden stool and having beside [each of] them a cutlass, a pipe and a small reed basket to contain whatever they buy on the ship...  </a:t>
            </a:r>
          </a:p>
          <a:p>
            <a:r>
              <a:rPr lang="en-GB" sz="1550" dirty="0" smtClean="0"/>
              <a:t>	Those who buy on their own account do not usually sell the goods again until the ships have left, in order to make more gain.  They also make much profit on the goods they buy for others, since they hand over the goods to them at a much higher price than they gave for them, or else they hand over short weight...</a:t>
            </a:r>
          </a:p>
          <a:p>
            <a:r>
              <a:rPr lang="en-GB" sz="1550" dirty="0" smtClean="0"/>
              <a:t>	These Moorish merchants do not trade only in gold but also in slaves, whom they bring to the ships in fairly large numbers when there are wars.  But in peacetime, as was the case on the whole Gold Coast in 1682, there is little trade in these and they are very dear...  Hardly ever is ivory traded, because such ivory as they have there comes from far inland or from </a:t>
            </a:r>
            <a:r>
              <a:rPr lang="en-GB" sz="1550" dirty="0" err="1" smtClean="0"/>
              <a:t>Quaqua</a:t>
            </a:r>
            <a:r>
              <a:rPr lang="en-GB" sz="1550" dirty="0" smtClean="0"/>
              <a:t> or Congo, and because they use it for trumpets, bracelets, and other things they make and use, which means that ivory is dear there.  Hardly any wax is available, since they employ it to make candles (whose use they have known for some time).”</a:t>
            </a:r>
            <a:endParaRPr lang="en-GB" sz="1550" dirty="0"/>
          </a:p>
        </p:txBody>
      </p:sp>
      <p:grpSp>
        <p:nvGrpSpPr>
          <p:cNvPr id="6" name="Group 4"/>
          <p:cNvGrpSpPr/>
          <p:nvPr/>
        </p:nvGrpSpPr>
        <p:grpSpPr>
          <a:xfrm rot="1139649">
            <a:off x="7646059" y="-246878"/>
            <a:ext cx="1829775" cy="1636716"/>
            <a:chOff x="4500562" y="1071546"/>
            <a:chExt cx="2643206" cy="1714512"/>
          </a:xfrm>
          <a:solidFill>
            <a:srgbClr val="FFC000"/>
          </a:solidFill>
        </p:grpSpPr>
        <p:sp>
          <p:nvSpPr>
            <p:cNvPr id="7" name="5-Point Star 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questions </a:t>
            </a:r>
            <a:r>
              <a:rPr lang="en-GB" sz="4400" dirty="0">
                <a:solidFill>
                  <a:schemeClr val="bg1"/>
                </a:solidFill>
                <a:latin typeface="+mj-lt"/>
                <a:ea typeface="+mj-ea"/>
                <a:cs typeface="+mj-cs"/>
              </a:rPr>
              <a:t>with a report</a:t>
            </a:r>
          </a:p>
        </p:txBody>
      </p:sp>
      <p:sp>
        <p:nvSpPr>
          <p:cNvPr id="6" name="Rectangle 1"/>
          <p:cNvSpPr>
            <a:spLocks noChangeArrowheads="1"/>
          </p:cNvSpPr>
          <p:nvPr/>
        </p:nvSpPr>
        <p:spPr bwMode="auto">
          <a:xfrm>
            <a:off x="468313" y="1844675"/>
            <a:ext cx="8207375" cy="4154984"/>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endParaRPr lang="en-GB" sz="2200" dirty="0" smtClean="0"/>
          </a:p>
          <a:p>
            <a:pPr marL="342900" indent="-342900">
              <a:defRPr/>
            </a:pPr>
            <a:r>
              <a:rPr lang="en-GB" sz="2200" dirty="0" smtClean="0"/>
              <a:t>	What is this source describing?</a:t>
            </a:r>
          </a:p>
          <a:p>
            <a:pPr marL="342900" indent="-342900">
              <a:defRPr/>
            </a:pPr>
            <a:endParaRPr lang="en-GB" sz="2200" dirty="0" smtClean="0"/>
          </a:p>
          <a:p>
            <a:pPr marL="342900" indent="-342900">
              <a:defRPr/>
            </a:pPr>
            <a:r>
              <a:rPr lang="en-GB" sz="2200" dirty="0" smtClean="0"/>
              <a:t>	When was it written?</a:t>
            </a:r>
          </a:p>
          <a:p>
            <a:pPr marL="342900" indent="-342900">
              <a:defRPr/>
            </a:pPr>
            <a:endParaRPr lang="en-GB" sz="2200" dirty="0" smtClean="0"/>
          </a:p>
          <a:p>
            <a:pPr marL="342900" indent="-342900">
              <a:defRPr/>
            </a:pPr>
            <a:r>
              <a:rPr lang="en-GB" sz="2200" dirty="0" smtClean="0"/>
              <a:t>	Why do you think Jean </a:t>
            </a:r>
            <a:r>
              <a:rPr lang="en-GB" sz="2200" dirty="0" err="1" smtClean="0"/>
              <a:t>Barbot</a:t>
            </a:r>
            <a:r>
              <a:rPr lang="en-GB" sz="2200" dirty="0" smtClean="0"/>
              <a:t> has written this book?</a:t>
            </a:r>
          </a:p>
          <a:p>
            <a:pPr marL="342900" indent="-342900">
              <a:defRPr/>
            </a:pPr>
            <a:endParaRPr lang="en-GB" sz="2200" dirty="0" smtClean="0">
              <a:latin typeface="+mn-lt"/>
            </a:endParaRPr>
          </a:p>
          <a:p>
            <a:pPr marL="342900" indent="-342900">
              <a:defRPr/>
            </a:pPr>
            <a:r>
              <a:rPr lang="en-GB" sz="2200" dirty="0" smtClean="0">
                <a:latin typeface="+mn-lt"/>
              </a:rPr>
              <a:t>	What is Jean </a:t>
            </a:r>
            <a:r>
              <a:rPr lang="en-GB" sz="2200" dirty="0" err="1" smtClean="0">
                <a:latin typeface="+mn-lt"/>
              </a:rPr>
              <a:t>Barbot’s</a:t>
            </a:r>
            <a:r>
              <a:rPr lang="en-GB" sz="2200" dirty="0" smtClean="0">
                <a:latin typeface="+mn-lt"/>
              </a:rPr>
              <a:t> attitude towards Africans on the West Coast?</a:t>
            </a:r>
          </a:p>
          <a:p>
            <a:pPr marL="342900" indent="-342900">
              <a:defRPr/>
            </a:pPr>
            <a:endParaRPr lang="en-GB" sz="2200" dirty="0" smtClean="0"/>
          </a:p>
          <a:p>
            <a:pPr marL="342900" indent="-342900">
              <a:defRPr/>
            </a:pPr>
            <a:r>
              <a:rPr lang="en-GB" sz="2200" dirty="0" smtClean="0">
                <a:latin typeface="+mn-lt"/>
              </a:rPr>
              <a:t>	How economically important is slavery for the average trader on</a:t>
            </a:r>
            <a:r>
              <a:rPr lang="en-GB" sz="2200" dirty="0" smtClean="0"/>
              <a:t> the West Coast?</a:t>
            </a:r>
          </a:p>
          <a:p>
            <a:pPr marL="342900" indent="-342900">
              <a:defRPr/>
            </a:pPr>
            <a:endParaRPr lang="en-GB" sz="2200" dirty="0" smtClean="0">
              <a:latin typeface="+mn-lt"/>
            </a:endParaRPr>
          </a:p>
        </p:txBody>
      </p:sp>
      <p:grpSp>
        <p:nvGrpSpPr>
          <p:cNvPr id="4" name="Group 4"/>
          <p:cNvGrpSpPr/>
          <p:nvPr/>
        </p:nvGrpSpPr>
        <p:grpSpPr>
          <a:xfrm rot="1139649">
            <a:off x="7646059" y="-246878"/>
            <a:ext cx="1829775" cy="1636716"/>
            <a:chOff x="4500562" y="1071546"/>
            <a:chExt cx="2643206" cy="1714512"/>
          </a:xfrm>
          <a:solidFill>
            <a:srgbClr val="FFC000"/>
          </a:solidFill>
        </p:grpSpPr>
        <p:sp>
          <p:nvSpPr>
            <p:cNvPr id="7" name="5-Point Star 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analysis with </a:t>
            </a:r>
            <a:r>
              <a:rPr lang="en-GB" sz="4400" dirty="0">
                <a:solidFill>
                  <a:schemeClr val="bg1"/>
                </a:solidFill>
                <a:latin typeface="+mj-lt"/>
                <a:ea typeface="+mj-ea"/>
                <a:cs typeface="+mj-cs"/>
              </a:rPr>
              <a:t>a report</a:t>
            </a:r>
          </a:p>
        </p:txBody>
      </p:sp>
      <p:sp>
        <p:nvSpPr>
          <p:cNvPr id="4" name="Text Box 5"/>
          <p:cNvSpPr txBox="1">
            <a:spLocks noChangeArrowheads="1"/>
          </p:cNvSpPr>
          <p:nvPr/>
        </p:nvSpPr>
        <p:spPr bwMode="auto">
          <a:xfrm>
            <a:off x="142844" y="1218690"/>
            <a:ext cx="8786874" cy="5578450"/>
          </a:xfrm>
          <a:prstGeom prst="rect">
            <a:avLst/>
          </a:prstGeom>
          <a:solidFill>
            <a:srgbClr val="FAC294"/>
          </a:solidFill>
          <a:ln w="38100">
            <a:solidFill>
              <a:schemeClr val="accent3">
                <a:lumMod val="75000"/>
              </a:schemeClr>
            </a:solidFill>
            <a:miter lim="800000"/>
            <a:headEnd/>
            <a:tailEnd/>
          </a:ln>
        </p:spPr>
        <p:txBody>
          <a:bodyPr wrap="square">
            <a:spAutoFit/>
          </a:bodyPr>
          <a:lstStyle/>
          <a:p>
            <a:r>
              <a:rPr lang="en-GB" sz="1550" b="1" dirty="0" smtClean="0"/>
              <a:t>Source B is a passage drawn from William Smith, </a:t>
            </a:r>
            <a:r>
              <a:rPr lang="en-GB" sz="1550" b="1" i="1" dirty="0" smtClean="0"/>
              <a:t>A New Voyage to Guinea: Describing The Customs, Manners, Soil, Climate, Habits, Buildings, Education, Manual Arts, Agriculture, trade, Employments, </a:t>
            </a:r>
            <a:r>
              <a:rPr lang="en-GB" sz="1550" b="1" i="1" dirty="0" err="1" smtClean="0"/>
              <a:t>Langauges</a:t>
            </a:r>
            <a:r>
              <a:rPr lang="en-GB" sz="1550" b="1" i="1" dirty="0" smtClean="0"/>
              <a:t>, Ranks of Distinction, Habitations, Diversions, Marriages, and whatever else is memorable among the Inhabitants, 1745.</a:t>
            </a:r>
            <a:r>
              <a:rPr lang="en-GB" sz="1550" b="1" dirty="0" smtClean="0"/>
              <a:t> </a:t>
            </a:r>
          </a:p>
          <a:p>
            <a:endParaRPr lang="en-GB" sz="1550" dirty="0" smtClean="0"/>
          </a:p>
          <a:p>
            <a:r>
              <a:rPr lang="en-GB" sz="1550" dirty="0" smtClean="0"/>
              <a:t>“The </a:t>
            </a:r>
            <a:r>
              <a:rPr lang="en-GB" sz="1550" dirty="0" err="1" smtClean="0"/>
              <a:t>Negroe</a:t>
            </a:r>
            <a:r>
              <a:rPr lang="en-GB" sz="1550" dirty="0" smtClean="0"/>
              <a:t> Town of Cape Coast [British trading headquarters] is very large and populous.  The Inhabitants, </a:t>
            </a:r>
            <a:r>
              <a:rPr lang="en-GB" sz="1550" dirty="0" err="1" smtClean="0"/>
              <a:t>tho</a:t>
            </a:r>
            <a:r>
              <a:rPr lang="en-GB" sz="1550" dirty="0" smtClean="0"/>
              <a:t>’ Pagans, are a very </a:t>
            </a:r>
            <a:r>
              <a:rPr lang="en-GB" sz="1550" dirty="0" err="1" smtClean="0"/>
              <a:t>civiliz’d</a:t>
            </a:r>
            <a:r>
              <a:rPr lang="en-GB" sz="1550" dirty="0" smtClean="0"/>
              <a:t> Sort of People, for which they are beholding to their frequent Conversation with the </a:t>
            </a:r>
            <a:r>
              <a:rPr lang="en-GB" sz="1550" i="1" dirty="0" smtClean="0"/>
              <a:t>Europeans</a:t>
            </a:r>
            <a:r>
              <a:rPr lang="en-GB" sz="1550" dirty="0" smtClean="0"/>
              <a:t>.  They are of a warlike Disposition, </a:t>
            </a:r>
            <a:r>
              <a:rPr lang="en-GB" sz="1550" dirty="0" err="1" smtClean="0"/>
              <a:t>tho</a:t>
            </a:r>
            <a:r>
              <a:rPr lang="en-GB" sz="1550" dirty="0" smtClean="0"/>
              <a:t>’ in time of Peace, their chief Employment is fishing, at which they are very dexterous, especially with a Cast-Net, wherewith they take all Sorts of Surface Fish, nor are they less acquainted with the Hook and Line for the Ground Fish.  It is very pleasant to see a Fleet, consisting of Eighty or a Hundred Canoes, going out a Fishing from Cape </a:t>
            </a:r>
            <a:r>
              <a:rPr lang="en-GB" sz="1550" i="1" dirty="0" smtClean="0"/>
              <a:t>Coast</a:t>
            </a:r>
            <a:r>
              <a:rPr lang="en-GB" sz="1550" dirty="0" smtClean="0"/>
              <a:t> in a Morning, and returning in from Sea well freighted in the Evening, which may be seen every day during the dry Seasons, except </a:t>
            </a:r>
            <a:r>
              <a:rPr lang="en-GB" sz="1550" i="1" dirty="0" smtClean="0"/>
              <a:t>Tuesday</a:t>
            </a:r>
            <a:r>
              <a:rPr lang="en-GB" sz="1550" dirty="0" smtClean="0"/>
              <a:t> which is their </a:t>
            </a:r>
            <a:r>
              <a:rPr lang="en-GB" sz="1550" dirty="0" err="1" smtClean="0"/>
              <a:t>Fittish</a:t>
            </a:r>
            <a:r>
              <a:rPr lang="en-GB" sz="1550" dirty="0" smtClean="0"/>
              <a:t> Day, or Day of Rest.  They frequently venture abroad in the Rains, </a:t>
            </a:r>
            <a:r>
              <a:rPr lang="en-GB" sz="1550" dirty="0" err="1" smtClean="0"/>
              <a:t>tho</a:t>
            </a:r>
            <a:r>
              <a:rPr lang="en-GB" sz="1550" dirty="0" smtClean="0"/>
              <a:t>’ they are sometimes drove in again, at the approach of a </a:t>
            </a:r>
            <a:r>
              <a:rPr lang="en-GB" sz="1550" dirty="0" err="1" smtClean="0"/>
              <a:t>Turnadoe</a:t>
            </a:r>
            <a:r>
              <a:rPr lang="en-GB" sz="1550" dirty="0" smtClean="0"/>
              <a:t>, before they have been two Hours abroad’.  	</a:t>
            </a:r>
          </a:p>
          <a:p>
            <a:r>
              <a:rPr lang="en-GB" sz="1550" dirty="0" smtClean="0"/>
              <a:t>	The Grand </a:t>
            </a:r>
            <a:r>
              <a:rPr lang="en-GB" sz="1550" dirty="0" err="1" smtClean="0"/>
              <a:t>Caboceroe</a:t>
            </a:r>
            <a:r>
              <a:rPr lang="en-GB" sz="1550" dirty="0" smtClean="0"/>
              <a:t> [powerful intermediary between Europeans and local people] of this Town, is a Christian, </a:t>
            </a:r>
            <a:r>
              <a:rPr lang="en-GB" sz="1550" dirty="0" err="1" smtClean="0"/>
              <a:t>nam’d</a:t>
            </a:r>
            <a:r>
              <a:rPr lang="en-GB" sz="1550" dirty="0" smtClean="0"/>
              <a:t> </a:t>
            </a:r>
            <a:r>
              <a:rPr lang="en-GB" sz="1550" i="1" dirty="0" smtClean="0"/>
              <a:t>Thomas </a:t>
            </a:r>
            <a:r>
              <a:rPr lang="en-GB" sz="1550" i="1" dirty="0" err="1" smtClean="0"/>
              <a:t>Osiat</a:t>
            </a:r>
            <a:r>
              <a:rPr lang="en-GB" sz="1550" dirty="0" smtClean="0"/>
              <a:t>.  He was carried when young to </a:t>
            </a:r>
            <a:r>
              <a:rPr lang="en-GB" sz="1550" i="1" dirty="0" smtClean="0"/>
              <a:t>Ireland</a:t>
            </a:r>
            <a:r>
              <a:rPr lang="en-GB" sz="1550" dirty="0" smtClean="0"/>
              <a:t>, where his Master dying, left him in Care with a Widow, </a:t>
            </a:r>
            <a:r>
              <a:rPr lang="en-GB" sz="1550" dirty="0" err="1" smtClean="0"/>
              <a:t>whome</a:t>
            </a:r>
            <a:r>
              <a:rPr lang="en-GB" sz="1550" dirty="0" smtClean="0"/>
              <a:t> Name was </a:t>
            </a:r>
            <a:r>
              <a:rPr lang="en-GB" sz="1550" i="1" dirty="0" smtClean="0"/>
              <a:t>Pennington</a:t>
            </a:r>
            <a:r>
              <a:rPr lang="en-GB" sz="1550" dirty="0" smtClean="0"/>
              <a:t>, who kept the </a:t>
            </a:r>
            <a:r>
              <a:rPr lang="en-GB" sz="1550" i="1" dirty="0" smtClean="0"/>
              <a:t>Crown</a:t>
            </a:r>
            <a:r>
              <a:rPr lang="en-GB" sz="1550" dirty="0" smtClean="0"/>
              <a:t> or </a:t>
            </a:r>
            <a:r>
              <a:rPr lang="en-GB" sz="1550" i="1" dirty="0" err="1" smtClean="0"/>
              <a:t>Faulcon</a:t>
            </a:r>
            <a:r>
              <a:rPr lang="en-GB" sz="1550" dirty="0" smtClean="0"/>
              <a:t> Tavern near the </a:t>
            </a:r>
            <a:r>
              <a:rPr lang="en-GB" sz="1550" i="1" dirty="0" smtClean="0"/>
              <a:t>Change</a:t>
            </a:r>
            <a:r>
              <a:rPr lang="en-GB" sz="1550" dirty="0" smtClean="0"/>
              <a:t> in </a:t>
            </a:r>
            <a:r>
              <a:rPr lang="en-GB" sz="1550" i="1" dirty="0" smtClean="0"/>
              <a:t>Cork</a:t>
            </a:r>
            <a:r>
              <a:rPr lang="en-GB" sz="1550" dirty="0" smtClean="0"/>
              <a:t>.  She took Care of his Education, and had him </a:t>
            </a:r>
            <a:r>
              <a:rPr lang="en-GB" sz="1550" dirty="0" err="1" smtClean="0"/>
              <a:t>baptiz’d</a:t>
            </a:r>
            <a:r>
              <a:rPr lang="en-GB" sz="1550" dirty="0" smtClean="0"/>
              <a:t> by the Reverend Dr. </a:t>
            </a:r>
            <a:r>
              <a:rPr lang="en-GB" sz="1550" i="1" dirty="0" smtClean="0"/>
              <a:t>Maul</a:t>
            </a:r>
            <a:r>
              <a:rPr lang="en-GB" sz="1550" dirty="0" smtClean="0"/>
              <a:t>, now Lord Bishop of </a:t>
            </a:r>
            <a:r>
              <a:rPr lang="en-GB" sz="1550" i="1" dirty="0" err="1" smtClean="0"/>
              <a:t>Cloyne</a:t>
            </a:r>
            <a:r>
              <a:rPr lang="en-GB" sz="1550" dirty="0" smtClean="0"/>
              <a:t>.  After having </a:t>
            </a:r>
            <a:r>
              <a:rPr lang="en-GB" sz="1550" dirty="0" err="1" smtClean="0"/>
              <a:t>obtain’d</a:t>
            </a:r>
            <a:r>
              <a:rPr lang="en-GB" sz="1550" dirty="0" smtClean="0"/>
              <a:t> his Freedom, in this Manner, he in Time </a:t>
            </a:r>
            <a:r>
              <a:rPr lang="en-GB" sz="1550" dirty="0" err="1" smtClean="0"/>
              <a:t>return’d</a:t>
            </a:r>
            <a:r>
              <a:rPr lang="en-GB" sz="1550" dirty="0" smtClean="0"/>
              <a:t> home to Cape </a:t>
            </a:r>
            <a:r>
              <a:rPr lang="en-GB" sz="1550" i="1" dirty="0" smtClean="0"/>
              <a:t>Coast</a:t>
            </a:r>
            <a:r>
              <a:rPr lang="en-GB" sz="1550" dirty="0" smtClean="0"/>
              <a:t>, where he now lives in very great Grandeur, and is of the utmost Service to the </a:t>
            </a:r>
            <a:r>
              <a:rPr lang="en-GB" sz="1550" i="1" dirty="0" smtClean="0"/>
              <a:t>English</a:t>
            </a:r>
            <a:r>
              <a:rPr lang="en-GB" sz="1550" dirty="0" smtClean="0"/>
              <a:t>, both for the carrying on their Trade in the Inland Country, and preserving Peace with all the neighbouring Powers, especially the Town of </a:t>
            </a:r>
            <a:r>
              <a:rPr lang="en-GB" sz="1550" i="1" dirty="0" smtClean="0"/>
              <a:t>Elmina</a:t>
            </a:r>
            <a:r>
              <a:rPr lang="en-GB" sz="1550" dirty="0" smtClean="0"/>
              <a:t>...”</a:t>
            </a:r>
            <a:endParaRPr lang="en-GB" sz="1550" dirty="0"/>
          </a:p>
        </p:txBody>
      </p:sp>
      <p:grpSp>
        <p:nvGrpSpPr>
          <p:cNvPr id="6" name="Group 4"/>
          <p:cNvGrpSpPr/>
          <p:nvPr/>
        </p:nvGrpSpPr>
        <p:grpSpPr>
          <a:xfrm rot="1139649">
            <a:off x="7646059" y="-246878"/>
            <a:ext cx="1829775" cy="1636716"/>
            <a:chOff x="4500562" y="1071546"/>
            <a:chExt cx="2643206" cy="1714512"/>
          </a:xfrm>
          <a:solidFill>
            <a:srgbClr val="FFC000"/>
          </a:solidFill>
        </p:grpSpPr>
        <p:sp>
          <p:nvSpPr>
            <p:cNvPr id="7" name="5-Point Star 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questions </a:t>
            </a:r>
            <a:r>
              <a:rPr lang="en-GB" sz="4400" dirty="0">
                <a:solidFill>
                  <a:schemeClr val="bg1"/>
                </a:solidFill>
                <a:latin typeface="+mj-lt"/>
                <a:ea typeface="+mj-ea"/>
                <a:cs typeface="+mj-cs"/>
              </a:rPr>
              <a:t>with a report</a:t>
            </a:r>
          </a:p>
        </p:txBody>
      </p:sp>
      <p:sp>
        <p:nvSpPr>
          <p:cNvPr id="6" name="Rectangle 1"/>
          <p:cNvSpPr>
            <a:spLocks noChangeArrowheads="1"/>
          </p:cNvSpPr>
          <p:nvPr/>
        </p:nvSpPr>
        <p:spPr bwMode="auto">
          <a:xfrm>
            <a:off x="468313" y="1844675"/>
            <a:ext cx="8207375" cy="4493538"/>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endParaRPr lang="en-GB" sz="2200" dirty="0" smtClean="0"/>
          </a:p>
          <a:p>
            <a:pPr marL="342900" indent="-342900">
              <a:defRPr/>
            </a:pPr>
            <a:r>
              <a:rPr lang="en-GB" sz="2200" dirty="0" smtClean="0"/>
              <a:t>	What is this source describing?</a:t>
            </a:r>
          </a:p>
          <a:p>
            <a:pPr marL="342900" indent="-342900">
              <a:defRPr/>
            </a:pPr>
            <a:endParaRPr lang="en-GB" sz="2200" dirty="0" smtClean="0"/>
          </a:p>
          <a:p>
            <a:pPr marL="342900" indent="-342900">
              <a:defRPr/>
            </a:pPr>
            <a:r>
              <a:rPr lang="en-GB" sz="2200" dirty="0" smtClean="0"/>
              <a:t>	When was it written?</a:t>
            </a:r>
          </a:p>
          <a:p>
            <a:pPr marL="342900" indent="-342900">
              <a:defRPr/>
            </a:pPr>
            <a:endParaRPr lang="en-GB" sz="2200" dirty="0" smtClean="0"/>
          </a:p>
          <a:p>
            <a:pPr marL="342900" indent="-342900">
              <a:defRPr/>
            </a:pPr>
            <a:r>
              <a:rPr lang="en-GB" sz="2200" dirty="0" smtClean="0"/>
              <a:t>	Why do you think William Smith has written this book?</a:t>
            </a:r>
          </a:p>
          <a:p>
            <a:pPr marL="342900" indent="-342900">
              <a:defRPr/>
            </a:pPr>
            <a:endParaRPr lang="en-GB" sz="2200" dirty="0" smtClean="0">
              <a:latin typeface="+mn-lt"/>
            </a:endParaRPr>
          </a:p>
          <a:p>
            <a:pPr marL="342900" indent="-342900">
              <a:defRPr/>
            </a:pPr>
            <a:r>
              <a:rPr lang="en-GB" sz="2200" dirty="0" smtClean="0">
                <a:latin typeface="+mn-lt"/>
              </a:rPr>
              <a:t>	What is William Smith’s opinion of the Africans he describes?</a:t>
            </a:r>
          </a:p>
          <a:p>
            <a:pPr marL="342900" indent="-342900">
              <a:defRPr/>
            </a:pPr>
            <a:endParaRPr lang="en-GB" sz="2200" dirty="0" smtClean="0"/>
          </a:p>
          <a:p>
            <a:pPr marL="342900" indent="-342900">
              <a:defRPr/>
            </a:pPr>
            <a:r>
              <a:rPr lang="en-GB" sz="2200" dirty="0" smtClean="0">
                <a:latin typeface="+mn-lt"/>
              </a:rPr>
              <a:t>	What bearing, if any, does Smith’s religion have on his account?</a:t>
            </a:r>
          </a:p>
          <a:p>
            <a:pPr marL="342900" indent="-342900">
              <a:defRPr/>
            </a:pPr>
            <a:endParaRPr lang="en-GB" sz="2200" dirty="0" smtClean="0"/>
          </a:p>
          <a:p>
            <a:pPr marL="342900" indent="-342900">
              <a:defRPr/>
            </a:pPr>
            <a:r>
              <a:rPr lang="en-GB" sz="2200" dirty="0" smtClean="0">
                <a:latin typeface="+mn-lt"/>
              </a:rPr>
              <a:t>	How does Smith’s account compare with </a:t>
            </a:r>
            <a:r>
              <a:rPr lang="en-GB" sz="2200" dirty="0" err="1" smtClean="0">
                <a:latin typeface="+mn-lt"/>
              </a:rPr>
              <a:t>Barbot’s</a:t>
            </a:r>
            <a:r>
              <a:rPr lang="en-GB" sz="2200" dirty="0" smtClean="0">
                <a:latin typeface="+mn-lt"/>
              </a:rPr>
              <a:t>?</a:t>
            </a:r>
            <a:endParaRPr lang="en-GB" sz="2200" dirty="0" smtClean="0"/>
          </a:p>
          <a:p>
            <a:pPr marL="342900" indent="-342900">
              <a:defRPr/>
            </a:pPr>
            <a:endParaRPr lang="en-GB" sz="2200" dirty="0" smtClean="0">
              <a:latin typeface="+mn-lt"/>
            </a:endParaRPr>
          </a:p>
        </p:txBody>
      </p:sp>
      <p:grpSp>
        <p:nvGrpSpPr>
          <p:cNvPr id="4" name="Group 4"/>
          <p:cNvGrpSpPr/>
          <p:nvPr/>
        </p:nvGrpSpPr>
        <p:grpSpPr>
          <a:xfrm rot="1139649">
            <a:off x="7646059" y="-246878"/>
            <a:ext cx="1829775" cy="1636716"/>
            <a:chOff x="4500562" y="1071546"/>
            <a:chExt cx="2643206" cy="1714512"/>
          </a:xfrm>
          <a:solidFill>
            <a:srgbClr val="FFC000"/>
          </a:solidFill>
        </p:grpSpPr>
        <p:sp>
          <p:nvSpPr>
            <p:cNvPr id="7" name="5-Point Star 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468313" y="1844675"/>
            <a:ext cx="8207375" cy="3016210"/>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Learners could create their own questions for discussion beyond the sources, pinpointing areas that need studied further to fully answer the question.</a:t>
            </a:r>
          </a:p>
          <a:p>
            <a:pPr marL="342900" indent="-342900">
              <a:buFont typeface="Arial" pitchFamily="34" charset="0"/>
              <a:buChar char="•"/>
              <a:defRPr/>
            </a:pPr>
            <a:r>
              <a:rPr lang="en-GB" sz="2400" dirty="0" smtClean="0"/>
              <a:t>Different sources could be presented to different groups, and instead of a report learners create a presentation on the source to the other groups.</a:t>
            </a:r>
          </a:p>
        </p:txBody>
      </p:sp>
      <p:sp>
        <p:nvSpPr>
          <p:cNvPr id="6"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questions </a:t>
            </a:r>
            <a:r>
              <a:rPr lang="en-GB" sz="4400" dirty="0">
                <a:solidFill>
                  <a:schemeClr val="bg1"/>
                </a:solidFill>
                <a:latin typeface="+mj-lt"/>
                <a:ea typeface="+mj-ea"/>
                <a:cs typeface="+mj-cs"/>
              </a:rPr>
              <a:t>with a report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286412"/>
          </a:xfrm>
          <a:solidFill>
            <a:schemeClr val="accent6"/>
          </a:solidFill>
          <a:ln w="3810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a:noAutofit/>
          </a:bodyPr>
          <a:lstStyle/>
          <a:p>
            <a:pPr eaLnBrk="1" hangingPunct="1">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Practitioners should always refer to the relevant SQA documentation when creating materials so as to include material for all relevant skills and knowledge. </a:t>
            </a:r>
          </a:p>
          <a:p>
            <a:pPr>
              <a:lnSpc>
                <a:spcPct val="80000"/>
              </a:lnSpc>
              <a:defRPr/>
            </a:pPr>
            <a:endParaRPr lang="en-GB" sz="2600" dirty="0" smtClean="0">
              <a:solidFill>
                <a:srgbClr val="000000"/>
              </a:solidFill>
            </a:endParaRPr>
          </a:p>
          <a:p>
            <a:pPr>
              <a:lnSpc>
                <a:spcPct val="80000"/>
              </a:lnSpc>
              <a:buFont typeface="Arial" charset="0"/>
              <a:buChar char="•"/>
              <a:defRPr/>
            </a:pPr>
            <a:r>
              <a:rPr lang="en-GB" sz="2600" dirty="0" smtClean="0"/>
              <a:t>As the approaches are transferable across the study of any historical unit due to the focus on the pathways to develop skills, this could be an opportunity for practitioners to share their skills with other practitioners, in the delivery of History by leading CPD sessions for colleagues. </a:t>
            </a:r>
          </a:p>
          <a:p>
            <a:pPr>
              <a:lnSpc>
                <a:spcPct val="80000"/>
              </a:lnSpc>
              <a:defRPr/>
            </a:pPr>
            <a:endParaRPr lang="en-GB" sz="2600" dirty="0" smtClean="0"/>
          </a:p>
          <a:p>
            <a:pPr>
              <a:lnSpc>
                <a:spcPct val="80000"/>
              </a:lnSpc>
              <a:buFont typeface="Arial" charset="0"/>
              <a:buChar char="•"/>
              <a:defRPr/>
            </a:pPr>
            <a:r>
              <a:rPr lang="en-GB" sz="2600" dirty="0" smtClean="0"/>
              <a:t>Practitioners could also use this opportunity to share and develop skills in interdisciplinary and inter-sector contexts, e.g. through Glow Meets etc.</a:t>
            </a:r>
          </a:p>
          <a:p>
            <a:pPr eaLnBrk="1" hangingPunct="1">
              <a:lnSpc>
                <a:spcPct val="80000"/>
              </a:lnSpc>
              <a:defRPr/>
            </a:pPr>
            <a:endParaRPr lang="en-GB" sz="2600" dirty="0" smtClean="0">
              <a:solidFill>
                <a:srgbClr val="000000"/>
              </a:solidFill>
            </a:endParaRPr>
          </a:p>
          <a:p>
            <a:pPr eaLnBrk="1" hangingPunct="1">
              <a:lnSpc>
                <a:spcPct val="80000"/>
              </a:lnSpc>
              <a:buFont typeface="Arial" charset="0"/>
              <a:buNone/>
              <a:defRPr/>
            </a:pPr>
            <a:endParaRPr lang="en-GB" sz="2600" dirty="0" smtClean="0">
              <a:solidFill>
                <a:srgbClr val="000000"/>
              </a:solidFill>
            </a:endParaRPr>
          </a:p>
        </p:txBody>
      </p:sp>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fontScale="92500" lnSpcReduction="20000"/>
          </a:bodyPr>
          <a:lstStyle/>
          <a:p>
            <a:pPr algn="ctr" fontAlgn="auto">
              <a:spcAft>
                <a:spcPts val="0"/>
              </a:spcAft>
              <a:defRPr/>
            </a:pPr>
            <a:r>
              <a:rPr lang="en-GB" sz="4400" dirty="0" smtClean="0">
                <a:solidFill>
                  <a:schemeClr val="bg1"/>
                </a:solidFill>
                <a:latin typeface="+mj-lt"/>
                <a:ea typeface="+mj-ea"/>
                <a:cs typeface="+mj-cs"/>
              </a:rPr>
              <a:t>The Atlantic Slave Trade exemplar</a:t>
            </a:r>
          </a:p>
          <a:p>
            <a:pPr algn="ctr" fontAlgn="auto">
              <a:spcAft>
                <a:spcPts val="0"/>
              </a:spcAft>
              <a:defRPr/>
            </a:pPr>
            <a:r>
              <a:rPr lang="en-GB" sz="4400" dirty="0" smtClean="0">
                <a:solidFill>
                  <a:schemeClr val="bg1"/>
                </a:solidFill>
                <a:latin typeface="+mj-lt"/>
                <a:ea typeface="+mj-ea"/>
                <a:cs typeface="+mj-cs"/>
              </a:rPr>
              <a:t>Nat 3 - Higher</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a:spcBef>
                <a:spcPct val="50000"/>
              </a:spcBef>
              <a:defRPr/>
            </a:pPr>
            <a:r>
              <a:rPr lang="en-GB" sz="4400" dirty="0" smtClean="0">
                <a:solidFill>
                  <a:schemeClr val="bg1"/>
                </a:solidFill>
                <a:latin typeface="+mj-lt"/>
                <a:ea typeface="+mj-ea"/>
                <a:cs typeface="+mj-cs"/>
              </a:rPr>
              <a:t>Source questions </a:t>
            </a:r>
            <a:r>
              <a:rPr lang="en-GB" sz="4400" dirty="0">
                <a:solidFill>
                  <a:schemeClr val="bg1"/>
                </a:solidFill>
                <a:latin typeface="+mj-lt"/>
                <a:ea typeface="+mj-ea"/>
                <a:cs typeface="+mj-cs"/>
              </a:rPr>
              <a:t>with a report</a:t>
            </a:r>
          </a:p>
        </p:txBody>
      </p:sp>
      <p:sp>
        <p:nvSpPr>
          <p:cNvPr id="10" name="Text Box 7"/>
          <p:cNvSpPr txBox="1">
            <a:spLocks noChangeArrowheads="1"/>
          </p:cNvSpPr>
          <p:nvPr/>
        </p:nvSpPr>
        <p:spPr bwMode="auto">
          <a:xfrm>
            <a:off x="468313" y="1916113"/>
            <a:ext cx="8207375" cy="3231654"/>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Using Twitter to summarise answers to the initial questions can be effective, as can recording the discussion on tape or video. The report can be written and posted on a blog, for learners to view each others’ different writing techniques and standards. If the learners are creating a presentation instead of a report, using </a:t>
            </a:r>
            <a:r>
              <a:rPr lang="en-GB" sz="2400" dirty="0" err="1" smtClean="0"/>
              <a:t>Powerpoint</a:t>
            </a:r>
            <a:r>
              <a:rPr lang="en-GB" sz="2400" dirty="0" smtClean="0"/>
              <a:t> or </a:t>
            </a:r>
            <a:r>
              <a:rPr lang="en-GB" sz="2400" dirty="0" err="1" smtClean="0"/>
              <a:t>Presi</a:t>
            </a:r>
            <a:r>
              <a:rPr lang="en-GB" sz="2400" dirty="0" smtClean="0"/>
              <a:t> would be a good way to record the information.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Collage</a:t>
            </a:r>
          </a:p>
        </p:txBody>
      </p:sp>
      <p:sp>
        <p:nvSpPr>
          <p:cNvPr id="4" name="Text Box 5"/>
          <p:cNvSpPr txBox="1">
            <a:spLocks noChangeArrowheads="1"/>
          </p:cNvSpPr>
          <p:nvPr/>
        </p:nvSpPr>
        <p:spPr bwMode="auto">
          <a:xfrm>
            <a:off x="468313" y="1844675"/>
            <a:ext cx="8207375" cy="3848100"/>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asks learners to represent their views on an issue or concept in a visual, creative and engaging way. It encourages learners not only to communicate effectively, but also to develop their interpretation skills in considering other people’s work.</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Analysing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68313" y="1844675"/>
            <a:ext cx="8207375" cy="4924425"/>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2200" b="1" dirty="0">
              <a:latin typeface="+mn-lt"/>
            </a:endParaRPr>
          </a:p>
          <a:p>
            <a:pPr marL="342900" indent="-342900">
              <a:buFontTx/>
              <a:buAutoNum type="arabicPeriod"/>
              <a:defRPr/>
            </a:pPr>
            <a:r>
              <a:rPr lang="en-GB" sz="2200" dirty="0">
                <a:latin typeface="+mn-lt"/>
              </a:rPr>
              <a:t>Each group is given a relevant word, idea, issue or concept which they must represent using a range of provided materials. Such materials might include magazines, newspapers, sticky shapes, coloured card and paper, marker pens, scissors, glue and pens.</a:t>
            </a:r>
          </a:p>
          <a:p>
            <a:pPr marL="342900" indent="-342900">
              <a:buFontTx/>
              <a:buAutoNum type="arabicPeriod"/>
              <a:defRPr/>
            </a:pPr>
            <a:r>
              <a:rPr lang="en-GB" sz="2200" dirty="0">
                <a:latin typeface="+mn-lt"/>
              </a:rPr>
              <a:t>Groups must discuss what their key term/concept means and record how they decide to represent this, with supporting reasons.</a:t>
            </a:r>
          </a:p>
          <a:p>
            <a:pPr marL="342900" indent="-342900">
              <a:buFontTx/>
              <a:buAutoNum type="arabicPeriod"/>
              <a:defRPr/>
            </a:pPr>
            <a:r>
              <a:rPr lang="en-GB" sz="2200" dirty="0">
                <a:latin typeface="+mn-lt"/>
              </a:rPr>
              <a:t>The practitioner may wish to establish a certain criteria for the collages in order to add a challenge aspect to the activity (this is an opportunity to involve learners in creating success criteria and for practitioners to ensure differentiation is effectively planned into learning so that all learners are fully involved, engaged and challenged).</a:t>
            </a:r>
          </a:p>
        </p:txBody>
      </p:sp>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Collage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8313" y="1844675"/>
            <a:ext cx="8207375" cy="3232150"/>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2200" b="1" dirty="0">
              <a:latin typeface="+mn-lt"/>
            </a:endParaRPr>
          </a:p>
          <a:p>
            <a:pPr marL="457200" indent="-457200">
              <a:buFontTx/>
              <a:buAutoNum type="arabicPeriod" startAt="4"/>
              <a:defRPr/>
            </a:pPr>
            <a:r>
              <a:rPr lang="en-GB" sz="2200" dirty="0">
                <a:latin typeface="+mn-lt"/>
              </a:rPr>
              <a:t>Learners are given a time limit to complete the task.</a:t>
            </a:r>
          </a:p>
          <a:p>
            <a:pPr marL="457200" indent="-457200">
              <a:buFontTx/>
              <a:buAutoNum type="arabicPeriod" startAt="4"/>
              <a:defRPr/>
            </a:pPr>
            <a:r>
              <a:rPr lang="en-GB" sz="2200" dirty="0">
                <a:latin typeface="+mn-lt"/>
              </a:rPr>
              <a:t>Groups can present their work to others or groups can navigate around the room to consider the work of each group.</a:t>
            </a:r>
          </a:p>
          <a:p>
            <a:pPr marL="457200" indent="-457200">
              <a:buFontTx/>
              <a:buAutoNum type="arabicPeriod" startAt="4"/>
              <a:defRPr/>
            </a:pPr>
            <a:r>
              <a:rPr lang="en-GB" sz="2200" dirty="0">
                <a:latin typeface="+mn-lt"/>
              </a:rPr>
              <a:t>Each group should discuss and take notes on the work of others. Discussion can then take place about what each group felt the other groups were trying to represent and how they interpreted this.</a:t>
            </a:r>
          </a:p>
        </p:txBody>
      </p:sp>
      <p:sp>
        <p:nvSpPr>
          <p:cNvPr id="4"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Collage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a:spLocks noChangeAspect="1"/>
          </p:cNvSpPr>
          <p:nvPr/>
        </p:nvSpPr>
        <p:spPr>
          <a:xfrm>
            <a:off x="1476375" y="333375"/>
            <a:ext cx="6443663" cy="5903913"/>
          </a:xfrm>
          <a:prstGeom prst="trapezoid">
            <a:avLst>
              <a:gd name="adj" fmla="val 11913"/>
            </a:avLst>
          </a:prstGeom>
          <a:solidFill>
            <a:srgbClr val="FAC294"/>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4400" dirty="0" smtClean="0">
                <a:solidFill>
                  <a:srgbClr val="FF0000"/>
                </a:solidFill>
                <a:latin typeface="Comic Sans MS" pitchFamily="66" charset="0"/>
              </a:rPr>
              <a:t>Resistance</a:t>
            </a:r>
            <a:endParaRPr lang="en-GB" dirty="0">
              <a:solidFill>
                <a:srgbClr val="FF0000"/>
              </a:solidFill>
              <a:latin typeface="Comic Sans MS" pitchFamily="66" charset="0"/>
            </a:endParaRPr>
          </a:p>
        </p:txBody>
      </p:sp>
      <p:sp>
        <p:nvSpPr>
          <p:cNvPr id="3" name="Trapezoid 2"/>
          <p:cNvSpPr/>
          <p:nvPr/>
        </p:nvSpPr>
        <p:spPr>
          <a:xfrm>
            <a:off x="2428860" y="642918"/>
            <a:ext cx="1295400"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tx1"/>
                </a:solidFill>
                <a:latin typeface="Comic Sans MS" pitchFamily="66" charset="0"/>
              </a:rPr>
              <a:t>Unhappy</a:t>
            </a:r>
            <a:endParaRPr lang="en-GB" dirty="0">
              <a:solidFill>
                <a:schemeClr val="tx1"/>
              </a:solidFill>
              <a:latin typeface="Comic Sans MS" pitchFamily="66" charset="0"/>
            </a:endParaRPr>
          </a:p>
        </p:txBody>
      </p:sp>
      <p:sp>
        <p:nvSpPr>
          <p:cNvPr id="11" name="Trapezoid 10"/>
          <p:cNvSpPr/>
          <p:nvPr/>
        </p:nvSpPr>
        <p:spPr>
          <a:xfrm>
            <a:off x="6215074" y="2571744"/>
            <a:ext cx="1295400"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accent3">
                    <a:lumMod val="50000"/>
                  </a:schemeClr>
                </a:solidFill>
                <a:latin typeface="Candara" pitchFamily="34" charset="0"/>
              </a:rPr>
              <a:t>Mental</a:t>
            </a:r>
            <a:endParaRPr lang="en-GB" dirty="0">
              <a:solidFill>
                <a:schemeClr val="accent3">
                  <a:lumMod val="50000"/>
                </a:schemeClr>
              </a:solidFill>
              <a:latin typeface="Candara" pitchFamily="34" charset="0"/>
            </a:endParaRPr>
          </a:p>
        </p:txBody>
      </p:sp>
      <p:sp>
        <p:nvSpPr>
          <p:cNvPr id="12" name="Trapezoid 11"/>
          <p:cNvSpPr/>
          <p:nvPr/>
        </p:nvSpPr>
        <p:spPr>
          <a:xfrm>
            <a:off x="5000628" y="4643446"/>
            <a:ext cx="1295400"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smtClean="0">
                <a:solidFill>
                  <a:srgbClr val="FF0000"/>
                </a:solidFill>
                <a:latin typeface="Candara" pitchFamily="34" charset="0"/>
              </a:rPr>
              <a:t>Working slowly</a:t>
            </a:r>
            <a:endParaRPr lang="en-GB" sz="1600" dirty="0">
              <a:solidFill>
                <a:srgbClr val="FF0000"/>
              </a:solidFill>
              <a:latin typeface="Candara" pitchFamily="34" charset="0"/>
            </a:endParaRPr>
          </a:p>
        </p:txBody>
      </p:sp>
      <p:sp>
        <p:nvSpPr>
          <p:cNvPr id="13" name="Trapezoid 12"/>
          <p:cNvSpPr/>
          <p:nvPr/>
        </p:nvSpPr>
        <p:spPr>
          <a:xfrm>
            <a:off x="1857356" y="3857628"/>
            <a:ext cx="1295400" cy="1223962"/>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tx2">
                    <a:lumMod val="50000"/>
                  </a:schemeClr>
                </a:solidFill>
                <a:latin typeface="Mistral" pitchFamily="66" charset="0"/>
              </a:rPr>
              <a:t>Physical</a:t>
            </a:r>
            <a:endParaRPr lang="en-GB" dirty="0">
              <a:solidFill>
                <a:schemeClr val="tx2">
                  <a:lumMod val="50000"/>
                </a:schemeClr>
              </a:solidFill>
              <a:latin typeface="Mistral" pitchFamily="66" charset="0"/>
            </a:endParaRPr>
          </a:p>
        </p:txBody>
      </p:sp>
      <p:sp>
        <p:nvSpPr>
          <p:cNvPr id="14" name="Trapezoid 13"/>
          <p:cNvSpPr/>
          <p:nvPr/>
        </p:nvSpPr>
        <p:spPr>
          <a:xfrm>
            <a:off x="6143636" y="3929066"/>
            <a:ext cx="1296987"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smtClean="0">
                <a:solidFill>
                  <a:schemeClr val="tx2">
                    <a:lumMod val="50000"/>
                  </a:schemeClr>
                </a:solidFill>
                <a:latin typeface="Kristen ITC" pitchFamily="66" charset="0"/>
              </a:rPr>
              <a:t>Passive resistance</a:t>
            </a:r>
            <a:endParaRPr lang="en-GB" dirty="0">
              <a:solidFill>
                <a:schemeClr val="tx2">
                  <a:lumMod val="50000"/>
                </a:schemeClr>
              </a:solidFill>
              <a:latin typeface="Kristen ITC" pitchFamily="66" charset="0"/>
            </a:endParaRPr>
          </a:p>
        </p:txBody>
      </p:sp>
      <p:sp>
        <p:nvSpPr>
          <p:cNvPr id="21" name="Trapezoid 20"/>
          <p:cNvSpPr/>
          <p:nvPr/>
        </p:nvSpPr>
        <p:spPr>
          <a:xfrm>
            <a:off x="6084888" y="1125538"/>
            <a:ext cx="1295400" cy="1223962"/>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smtClean="0">
                <a:solidFill>
                  <a:schemeClr val="tx2">
                    <a:lumMod val="50000"/>
                  </a:schemeClr>
                </a:solidFill>
                <a:latin typeface="Candara" pitchFamily="34" charset="0"/>
              </a:rPr>
              <a:t>Running away</a:t>
            </a:r>
            <a:endParaRPr lang="en-GB" sz="1600" dirty="0">
              <a:solidFill>
                <a:schemeClr val="tx2">
                  <a:lumMod val="50000"/>
                </a:schemeClr>
              </a:solidFill>
              <a:latin typeface="Candara" pitchFamily="34" charset="0"/>
            </a:endParaRPr>
          </a:p>
        </p:txBody>
      </p:sp>
      <p:sp>
        <p:nvSpPr>
          <p:cNvPr id="23" name="Trapezoid 22"/>
          <p:cNvSpPr/>
          <p:nvPr/>
        </p:nvSpPr>
        <p:spPr>
          <a:xfrm>
            <a:off x="2071670" y="2000240"/>
            <a:ext cx="1357322"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accent4">
                    <a:lumMod val="50000"/>
                  </a:schemeClr>
                </a:solidFill>
                <a:latin typeface="Lucida Handwriting" pitchFamily="66" charset="0"/>
              </a:rPr>
              <a:t>Wants change</a:t>
            </a:r>
            <a:endParaRPr lang="en-GB" dirty="0">
              <a:solidFill>
                <a:schemeClr val="accent4">
                  <a:lumMod val="50000"/>
                </a:schemeClr>
              </a:solidFill>
              <a:latin typeface="Lucida Handwriting" pitchFamily="66" charset="0"/>
            </a:endParaRPr>
          </a:p>
        </p:txBody>
      </p:sp>
      <p:grpSp>
        <p:nvGrpSpPr>
          <p:cNvPr id="16" name="Group 4"/>
          <p:cNvGrpSpPr/>
          <p:nvPr/>
        </p:nvGrpSpPr>
        <p:grpSpPr>
          <a:xfrm rot="1139649">
            <a:off x="7360307" y="-246879"/>
            <a:ext cx="1829775" cy="1636716"/>
            <a:chOff x="4500562" y="1071546"/>
            <a:chExt cx="2643206" cy="1714512"/>
          </a:xfrm>
          <a:solidFill>
            <a:srgbClr val="FFC000"/>
          </a:solidFill>
        </p:grpSpPr>
        <p:sp>
          <p:nvSpPr>
            <p:cNvPr id="17" name="5-Point Star 1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20" name="Trapezoid 19"/>
          <p:cNvSpPr/>
          <p:nvPr/>
        </p:nvSpPr>
        <p:spPr>
          <a:xfrm>
            <a:off x="3857620" y="1714488"/>
            <a:ext cx="1714512"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accent3">
                    <a:lumMod val="50000"/>
                  </a:schemeClr>
                </a:solidFill>
                <a:latin typeface="Kalinga" pitchFamily="34" charset="0"/>
                <a:cs typeface="Kalinga" pitchFamily="34" charset="0"/>
              </a:rPr>
              <a:t>Damaging property</a:t>
            </a:r>
            <a:endParaRPr lang="en-GB" dirty="0">
              <a:solidFill>
                <a:schemeClr val="accent3">
                  <a:lumMod val="50000"/>
                </a:schemeClr>
              </a:solidFill>
              <a:latin typeface="Kalinga" pitchFamily="34" charset="0"/>
              <a:cs typeface="Kalinga" pitchFamily="34" charset="0"/>
            </a:endParaRPr>
          </a:p>
        </p:txBody>
      </p:sp>
      <p:sp>
        <p:nvSpPr>
          <p:cNvPr id="22" name="Trapezoid 21"/>
          <p:cNvSpPr/>
          <p:nvPr/>
        </p:nvSpPr>
        <p:spPr>
          <a:xfrm>
            <a:off x="3000364" y="4786322"/>
            <a:ext cx="1714512"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accent3">
                    <a:lumMod val="50000"/>
                  </a:schemeClr>
                </a:solidFill>
                <a:latin typeface="Lucida Handwriting" pitchFamily="66" charset="0"/>
              </a:rPr>
              <a:t>Arson</a:t>
            </a:r>
            <a:endParaRPr lang="en-GB" dirty="0">
              <a:solidFill>
                <a:schemeClr val="accent3">
                  <a:lumMod val="50000"/>
                </a:schemeClr>
              </a:solidFill>
              <a:latin typeface="Lucida Handwriting" pitchFamily="66" charset="0"/>
            </a:endParaRPr>
          </a:p>
        </p:txBody>
      </p:sp>
      <p:sp>
        <p:nvSpPr>
          <p:cNvPr id="10" name="Trapezoid 9"/>
          <p:cNvSpPr/>
          <p:nvPr/>
        </p:nvSpPr>
        <p:spPr>
          <a:xfrm>
            <a:off x="4071934" y="428604"/>
            <a:ext cx="1714512" cy="1223963"/>
          </a:xfrm>
          <a:prstGeom prst="trapezoid">
            <a:avLst>
              <a:gd name="adj" fmla="val 127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accent3">
                    <a:lumMod val="50000"/>
                  </a:schemeClr>
                </a:solidFill>
                <a:latin typeface="Lucida Handwriting" pitchFamily="66" charset="0"/>
              </a:rPr>
              <a:t>Active resistance</a:t>
            </a:r>
            <a:endParaRPr lang="en-GB" dirty="0">
              <a:solidFill>
                <a:schemeClr val="accent3">
                  <a:lumMod val="50000"/>
                </a:schemeClr>
              </a:solidFill>
              <a:latin typeface="Lucida Handwriting" pitchFamily="66"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400" dirty="0" smtClean="0">
                <a:solidFill>
                  <a:schemeClr val="bg1"/>
                </a:solidFill>
                <a:latin typeface="+mj-lt"/>
                <a:ea typeface="+mj-ea"/>
                <a:cs typeface="+mj-cs"/>
              </a:rPr>
              <a:t>Collage</a:t>
            </a:r>
            <a:endParaRPr lang="en-GB" sz="44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2123658"/>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Presenting the collage as a poster is the best traditional method for this activity, but allowing a group to create a poster on the computers is also a good approach. Little Big Planet can also be used as a way of creating collages.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Conversion</a:t>
            </a:r>
          </a:p>
        </p:txBody>
      </p:sp>
      <p:sp>
        <p:nvSpPr>
          <p:cNvPr id="4" name="Text Box 5"/>
          <p:cNvSpPr txBox="1">
            <a:spLocks noChangeArrowheads="1"/>
          </p:cNvSpPr>
          <p:nvPr/>
        </p:nvSpPr>
        <p:spPr bwMode="auto">
          <a:xfrm>
            <a:off x="468313" y="1844675"/>
            <a:ext cx="8207375" cy="4216400"/>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Being able to take information and convert it into another format demonstrates understanding and also develops analytical skills.  This activity engages learners with source material from </a:t>
            </a:r>
            <a:r>
              <a:rPr lang="en-GB" sz="2400" dirty="0" smtClean="0">
                <a:latin typeface="+mn-lt"/>
              </a:rPr>
              <a:t>the area of study</a:t>
            </a:r>
            <a:r>
              <a:rPr lang="en-GB" sz="2400" dirty="0">
                <a:latin typeface="+mn-lt"/>
              </a:rPr>
              <a:t>. It also provides learners with an opportunity to make a choice about how they want to develop their understanding. </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Evaluating	Creating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68313" y="1844675"/>
            <a:ext cx="8207375" cy="2878138"/>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400" dirty="0">
                <a:latin typeface="+mn-lt"/>
              </a:rPr>
              <a:t>Learners are presented with </a:t>
            </a:r>
            <a:r>
              <a:rPr lang="en-GB" sz="2400" dirty="0" smtClean="0">
                <a:latin typeface="+mn-lt"/>
              </a:rPr>
              <a:t>an event, source or </a:t>
            </a:r>
            <a:r>
              <a:rPr lang="en-GB" sz="2400" dirty="0">
                <a:latin typeface="+mn-lt"/>
              </a:rPr>
              <a:t>idea. </a:t>
            </a:r>
          </a:p>
          <a:p>
            <a:pPr marL="342900" indent="-342900">
              <a:buFontTx/>
              <a:buAutoNum type="arabicPeriod"/>
              <a:defRPr/>
            </a:pPr>
            <a:r>
              <a:rPr lang="en-GB" sz="2400" dirty="0">
                <a:latin typeface="+mn-lt"/>
              </a:rPr>
              <a:t>Practitioners should ensure that the presented material is explained and that learners have the opportunity to discuss or ask questions about it. </a:t>
            </a:r>
          </a:p>
          <a:p>
            <a:pPr marL="342900" indent="-342900">
              <a:buFontTx/>
              <a:buAutoNum type="arabicPeriod"/>
              <a:defRPr/>
            </a:pPr>
            <a:r>
              <a:rPr lang="en-GB" sz="2400" dirty="0">
                <a:latin typeface="+mn-lt"/>
              </a:rPr>
              <a:t>Learners are then given options about how they would like to convert the presented information.</a:t>
            </a:r>
          </a:p>
        </p:txBody>
      </p:sp>
      <p:sp>
        <p:nvSpPr>
          <p:cNvPr id="5"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Conversion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5"/>
          <p:cNvSpPr txBox="1">
            <a:spLocks noChangeArrowheads="1"/>
          </p:cNvSpPr>
          <p:nvPr/>
        </p:nvSpPr>
        <p:spPr bwMode="auto">
          <a:xfrm>
            <a:off x="500034" y="1571612"/>
            <a:ext cx="8207375" cy="4832092"/>
          </a:xfrm>
          <a:prstGeom prst="rect">
            <a:avLst/>
          </a:prstGeom>
          <a:solidFill>
            <a:srgbClr val="FAC294"/>
          </a:solidFill>
          <a:ln w="38100">
            <a:solidFill>
              <a:schemeClr val="accent3">
                <a:lumMod val="75000"/>
              </a:schemeClr>
            </a:solidFill>
            <a:miter lim="800000"/>
            <a:headEnd/>
            <a:tailEnd/>
          </a:ln>
        </p:spPr>
        <p:txBody>
          <a:bodyPr>
            <a:spAutoFit/>
          </a:bodyPr>
          <a:lstStyle/>
          <a:p>
            <a:pPr>
              <a:defRPr/>
            </a:pPr>
            <a:r>
              <a:rPr lang="en-GB" b="1" dirty="0">
                <a:solidFill>
                  <a:schemeClr val="tx2">
                    <a:lumMod val="50000"/>
                  </a:schemeClr>
                </a:solidFill>
                <a:latin typeface="+mn-lt"/>
              </a:rPr>
              <a:t>Groups select </a:t>
            </a:r>
            <a:r>
              <a:rPr lang="en-GB" b="1" dirty="0" smtClean="0">
                <a:solidFill>
                  <a:schemeClr val="tx2">
                    <a:lumMod val="50000"/>
                  </a:schemeClr>
                </a:solidFill>
                <a:latin typeface="+mn-lt"/>
              </a:rPr>
              <a:t>from </a:t>
            </a:r>
            <a:r>
              <a:rPr lang="en-GB" b="1" dirty="0">
                <a:solidFill>
                  <a:schemeClr val="tx2">
                    <a:lumMod val="50000"/>
                  </a:schemeClr>
                </a:solidFill>
                <a:latin typeface="+mn-lt"/>
              </a:rPr>
              <a:t>any of the </a:t>
            </a:r>
            <a:r>
              <a:rPr lang="en-GB" b="1" dirty="0" smtClean="0">
                <a:solidFill>
                  <a:schemeClr val="tx2">
                    <a:lumMod val="50000"/>
                  </a:schemeClr>
                </a:solidFill>
                <a:latin typeface="+mn-lt"/>
              </a:rPr>
              <a:t>following (found in </a:t>
            </a:r>
            <a:r>
              <a:rPr lang="en-GB" b="1" dirty="0" err="1" smtClean="0">
                <a:solidFill>
                  <a:schemeClr val="tx2">
                    <a:lumMod val="50000"/>
                  </a:schemeClr>
                </a:solidFill>
                <a:latin typeface="+mn-lt"/>
              </a:rPr>
              <a:t>Olaudah</a:t>
            </a:r>
            <a:r>
              <a:rPr lang="en-GB" b="1" dirty="0" smtClean="0">
                <a:solidFill>
                  <a:schemeClr val="tx2">
                    <a:lumMod val="50000"/>
                  </a:schemeClr>
                </a:solidFill>
              </a:rPr>
              <a:t> </a:t>
            </a:r>
            <a:r>
              <a:rPr lang="en-GB" b="1" dirty="0" err="1" smtClean="0">
                <a:solidFill>
                  <a:schemeClr val="tx2">
                    <a:lumMod val="50000"/>
                  </a:schemeClr>
                </a:solidFill>
              </a:rPr>
              <a:t>Equiano’s</a:t>
            </a:r>
            <a:r>
              <a:rPr lang="en-GB" b="1" dirty="0" smtClean="0">
                <a:solidFill>
                  <a:schemeClr val="tx2">
                    <a:lumMod val="50000"/>
                  </a:schemeClr>
                </a:solidFill>
              </a:rPr>
              <a:t> autobiography)</a:t>
            </a:r>
            <a:endParaRPr lang="en-GB" b="1" dirty="0">
              <a:solidFill>
                <a:schemeClr val="tx2">
                  <a:lumMod val="50000"/>
                </a:schemeClr>
              </a:solidFill>
              <a:latin typeface="+mn-lt"/>
            </a:endParaRPr>
          </a:p>
          <a:p>
            <a:pPr>
              <a:defRPr/>
            </a:pPr>
            <a:endParaRPr lang="en-GB" dirty="0" smtClean="0">
              <a:solidFill>
                <a:schemeClr val="tx2">
                  <a:lumMod val="50000"/>
                </a:schemeClr>
              </a:solidFill>
              <a:latin typeface="+mn-lt"/>
            </a:endParaRPr>
          </a:p>
          <a:p>
            <a:pPr>
              <a:defRPr/>
            </a:pPr>
            <a:r>
              <a:rPr lang="en-GB" dirty="0" smtClean="0">
                <a:solidFill>
                  <a:schemeClr val="tx2">
                    <a:lumMod val="50000"/>
                  </a:schemeClr>
                </a:solidFill>
                <a:latin typeface="+mn-lt"/>
              </a:rPr>
              <a:t>Being taken from his home		The Middle Passage</a:t>
            </a:r>
          </a:p>
          <a:p>
            <a:pPr>
              <a:defRPr/>
            </a:pPr>
            <a:r>
              <a:rPr lang="en-GB" dirty="0" smtClean="0">
                <a:solidFill>
                  <a:schemeClr val="tx2">
                    <a:lumMod val="50000"/>
                  </a:schemeClr>
                </a:solidFill>
                <a:latin typeface="+mn-lt"/>
              </a:rPr>
              <a:t>Life as a slave			On being freed</a:t>
            </a:r>
            <a:endParaRPr lang="en-GB" dirty="0">
              <a:solidFill>
                <a:schemeClr val="tx2">
                  <a:lumMod val="50000"/>
                </a:schemeClr>
              </a:solidFill>
              <a:latin typeface="+mn-lt"/>
            </a:endParaRPr>
          </a:p>
          <a:p>
            <a:pPr>
              <a:defRPr/>
            </a:pPr>
            <a:endParaRPr lang="en-GB" dirty="0">
              <a:solidFill>
                <a:schemeClr val="tx2">
                  <a:lumMod val="50000"/>
                </a:schemeClr>
              </a:solidFill>
              <a:latin typeface="+mn-lt"/>
            </a:endParaRPr>
          </a:p>
          <a:p>
            <a:pPr>
              <a:defRPr/>
            </a:pPr>
            <a:r>
              <a:rPr lang="en-GB" dirty="0">
                <a:solidFill>
                  <a:schemeClr val="tx2">
                    <a:lumMod val="50000"/>
                  </a:schemeClr>
                </a:solidFill>
                <a:latin typeface="+mn-lt"/>
              </a:rPr>
              <a:t>Groups</a:t>
            </a:r>
            <a:r>
              <a:rPr lang="en-GB" b="1" dirty="0">
                <a:solidFill>
                  <a:schemeClr val="tx2">
                    <a:lumMod val="50000"/>
                  </a:schemeClr>
                </a:solidFill>
                <a:latin typeface="+mn-lt"/>
              </a:rPr>
              <a:t> Convert</a:t>
            </a:r>
            <a:r>
              <a:rPr lang="en-GB" dirty="0">
                <a:solidFill>
                  <a:schemeClr val="tx2">
                    <a:lumMod val="50000"/>
                  </a:schemeClr>
                </a:solidFill>
                <a:latin typeface="+mn-lt"/>
              </a:rPr>
              <a:t> your chosen text into a new format, which they will present to the class. Possibilities include:</a:t>
            </a:r>
          </a:p>
          <a:p>
            <a:pPr>
              <a:defRPr/>
            </a:pPr>
            <a:endParaRPr lang="en-GB" sz="1000" dirty="0">
              <a:solidFill>
                <a:schemeClr val="tx2">
                  <a:lumMod val="50000"/>
                </a:schemeClr>
              </a:solidFill>
              <a:latin typeface="+mn-lt"/>
            </a:endParaRPr>
          </a:p>
          <a:p>
            <a:pPr>
              <a:defRPr/>
            </a:pPr>
            <a:r>
              <a:rPr lang="en-GB" b="1" dirty="0">
                <a:solidFill>
                  <a:schemeClr val="tx2">
                    <a:lumMod val="50000"/>
                  </a:schemeClr>
                </a:solidFill>
              </a:rPr>
              <a:t>	</a:t>
            </a:r>
            <a:r>
              <a:rPr lang="en-GB" b="1" dirty="0" smtClean="0">
                <a:solidFill>
                  <a:schemeClr val="tx2">
                    <a:lumMod val="50000"/>
                  </a:schemeClr>
                </a:solidFill>
                <a:latin typeface="+mn-lt"/>
              </a:rPr>
              <a:t>a </a:t>
            </a:r>
            <a:r>
              <a:rPr lang="en-GB" b="1" dirty="0">
                <a:solidFill>
                  <a:schemeClr val="tx2">
                    <a:lumMod val="50000"/>
                  </a:schemeClr>
                </a:solidFill>
                <a:latin typeface="+mn-lt"/>
              </a:rPr>
              <a:t>mind map		a storyboard		 a play	</a:t>
            </a:r>
          </a:p>
          <a:p>
            <a:pPr>
              <a:defRPr/>
            </a:pPr>
            <a:r>
              <a:rPr lang="en-GB" sz="1000" b="1" dirty="0">
                <a:solidFill>
                  <a:schemeClr val="tx2">
                    <a:lumMod val="50000"/>
                  </a:schemeClr>
                </a:solidFill>
                <a:latin typeface="+mn-lt"/>
              </a:rPr>
              <a:t>    </a:t>
            </a:r>
            <a:r>
              <a:rPr lang="en-GB" sz="1000" b="1" dirty="0" smtClean="0">
                <a:solidFill>
                  <a:schemeClr val="tx2">
                    <a:lumMod val="50000"/>
                  </a:schemeClr>
                </a:solidFill>
                <a:latin typeface="+mn-lt"/>
              </a:rPr>
              <a:t>	</a:t>
            </a:r>
            <a:r>
              <a:rPr lang="en-GB" b="1" dirty="0" smtClean="0">
                <a:solidFill>
                  <a:schemeClr val="tx2">
                    <a:lumMod val="50000"/>
                  </a:schemeClr>
                </a:solidFill>
                <a:latin typeface="+mn-lt"/>
              </a:rPr>
              <a:t>a </a:t>
            </a:r>
            <a:r>
              <a:rPr lang="en-GB" b="1" dirty="0">
                <a:solidFill>
                  <a:schemeClr val="tx2">
                    <a:lumMod val="50000"/>
                  </a:schemeClr>
                </a:solidFill>
                <a:latin typeface="+mn-lt"/>
              </a:rPr>
              <a:t>creative story	</a:t>
            </a:r>
            <a:r>
              <a:rPr lang="en-GB" b="1" dirty="0" smtClean="0">
                <a:solidFill>
                  <a:schemeClr val="tx2">
                    <a:lumMod val="50000"/>
                  </a:schemeClr>
                </a:solidFill>
                <a:latin typeface="+mn-lt"/>
              </a:rPr>
              <a:t>	a </a:t>
            </a:r>
            <a:r>
              <a:rPr lang="en-GB" b="1" dirty="0">
                <a:solidFill>
                  <a:schemeClr val="tx2">
                    <a:lumMod val="50000"/>
                  </a:schemeClr>
                </a:solidFill>
                <a:latin typeface="+mn-lt"/>
              </a:rPr>
              <a:t>diary </a:t>
            </a:r>
            <a:r>
              <a:rPr lang="en-GB" b="1" dirty="0" smtClean="0">
                <a:solidFill>
                  <a:schemeClr val="tx2">
                    <a:lumMod val="50000"/>
                  </a:schemeClr>
                </a:solidFill>
                <a:latin typeface="+mn-lt"/>
              </a:rPr>
              <a:t>entry		a comic strip</a:t>
            </a:r>
            <a:r>
              <a:rPr lang="en-GB" sz="1000" b="1" dirty="0" smtClean="0">
                <a:solidFill>
                  <a:schemeClr val="tx2">
                    <a:lumMod val="50000"/>
                  </a:schemeClr>
                </a:solidFill>
                <a:latin typeface="+mn-lt"/>
              </a:rPr>
              <a:t>	</a:t>
            </a:r>
            <a:r>
              <a:rPr lang="en-GB" b="1" dirty="0" smtClean="0">
                <a:solidFill>
                  <a:schemeClr val="tx2">
                    <a:lumMod val="50000"/>
                  </a:schemeClr>
                </a:solidFill>
                <a:latin typeface="+mn-lt"/>
              </a:rPr>
              <a:t>a </a:t>
            </a:r>
            <a:r>
              <a:rPr lang="en-GB" b="1" dirty="0">
                <a:solidFill>
                  <a:schemeClr val="tx2">
                    <a:lumMod val="50000"/>
                  </a:schemeClr>
                </a:solidFill>
                <a:latin typeface="+mn-lt"/>
              </a:rPr>
              <a:t>poem		</a:t>
            </a:r>
            <a:r>
              <a:rPr lang="en-GB" b="1" dirty="0" smtClean="0">
                <a:solidFill>
                  <a:schemeClr val="tx2">
                    <a:lumMod val="50000"/>
                  </a:schemeClr>
                </a:solidFill>
                <a:latin typeface="+mn-lt"/>
              </a:rPr>
              <a:t>	a </a:t>
            </a:r>
            <a:r>
              <a:rPr lang="en-GB" b="1" dirty="0">
                <a:solidFill>
                  <a:schemeClr val="tx2">
                    <a:lumMod val="50000"/>
                  </a:schemeClr>
                </a:solidFill>
                <a:latin typeface="+mn-lt"/>
              </a:rPr>
              <a:t>flow diagram		a song</a:t>
            </a:r>
          </a:p>
          <a:p>
            <a:pPr>
              <a:defRPr/>
            </a:pPr>
            <a:endParaRPr lang="en-GB" sz="1000" b="1" dirty="0">
              <a:solidFill>
                <a:schemeClr val="tx2">
                  <a:lumMod val="50000"/>
                </a:schemeClr>
              </a:solidFill>
              <a:latin typeface="+mn-lt"/>
            </a:endParaRPr>
          </a:p>
          <a:p>
            <a:pPr>
              <a:defRPr/>
            </a:pPr>
            <a:r>
              <a:rPr lang="en-GB" dirty="0">
                <a:solidFill>
                  <a:schemeClr val="tx2">
                    <a:lumMod val="50000"/>
                  </a:schemeClr>
                </a:solidFill>
                <a:latin typeface="+mn-lt"/>
              </a:rPr>
              <a:t>Groups now:</a:t>
            </a:r>
          </a:p>
          <a:p>
            <a:pPr>
              <a:defRPr/>
            </a:pPr>
            <a:r>
              <a:rPr lang="en-GB" dirty="0">
                <a:solidFill>
                  <a:schemeClr val="tx2">
                    <a:lumMod val="50000"/>
                  </a:schemeClr>
                </a:solidFill>
                <a:latin typeface="+mn-lt"/>
              </a:rPr>
              <a:t>- explain/perform their piece to the whole class.</a:t>
            </a:r>
          </a:p>
          <a:p>
            <a:pPr>
              <a:buFontTx/>
              <a:buChar char="-"/>
              <a:defRPr/>
            </a:pPr>
            <a:r>
              <a:rPr lang="en-GB" dirty="0" smtClean="0">
                <a:solidFill>
                  <a:schemeClr val="tx2">
                    <a:lumMod val="50000"/>
                  </a:schemeClr>
                </a:solidFill>
                <a:latin typeface="+mn-lt"/>
              </a:rPr>
              <a:t> explain </a:t>
            </a:r>
            <a:r>
              <a:rPr lang="en-GB" dirty="0">
                <a:solidFill>
                  <a:schemeClr val="tx2">
                    <a:lumMod val="50000"/>
                  </a:schemeClr>
                </a:solidFill>
                <a:latin typeface="+mn-lt"/>
              </a:rPr>
              <a:t>which source they chose and why.</a:t>
            </a:r>
          </a:p>
          <a:p>
            <a:pPr>
              <a:buFontTx/>
              <a:buChar char="-"/>
              <a:defRPr/>
            </a:pPr>
            <a:r>
              <a:rPr lang="en-GB" dirty="0">
                <a:solidFill>
                  <a:schemeClr val="tx2">
                    <a:lumMod val="50000"/>
                  </a:schemeClr>
                </a:solidFill>
                <a:latin typeface="+mn-lt"/>
              </a:rPr>
              <a:t> explain the conversion it has gone through. Why they chose present it in this form. What the key elements of the text are and how they have expressed and emphasised these?</a:t>
            </a:r>
            <a:endParaRPr lang="en-GB" sz="2400" dirty="0">
              <a:solidFill>
                <a:schemeClr val="tx2">
                  <a:lumMod val="50000"/>
                </a:schemeClr>
              </a:solidFill>
              <a:latin typeface="+mn-lt"/>
            </a:endParaRPr>
          </a:p>
        </p:txBody>
      </p:sp>
      <p:sp>
        <p:nvSpPr>
          <p:cNvPr id="12"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Conversion</a:t>
            </a:r>
          </a:p>
        </p:txBody>
      </p:sp>
      <p:grpSp>
        <p:nvGrpSpPr>
          <p:cNvPr id="16" name="Group 4"/>
          <p:cNvGrpSpPr/>
          <p:nvPr/>
        </p:nvGrpSpPr>
        <p:grpSpPr>
          <a:xfrm rot="1139649">
            <a:off x="7360307" y="-246879"/>
            <a:ext cx="1829775" cy="1636716"/>
            <a:chOff x="4500562" y="1071546"/>
            <a:chExt cx="2643206" cy="1714512"/>
          </a:xfrm>
          <a:solidFill>
            <a:srgbClr val="FFC000"/>
          </a:solidFill>
        </p:grpSpPr>
        <p:sp>
          <p:nvSpPr>
            <p:cNvPr id="17" name="5-Point Star 1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Conversion</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754326"/>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The method of recording depends mainly on the way the learner converts the data. Needless to say most, if not all, of the recording suggestions would work here.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3">
              <a:lumMod val="75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rgbClr val="FAC294"/>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fontScale="92500" lnSpcReduction="20000"/>
          </a:bodyPr>
          <a:lstStyle/>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600" b="0" i="0" u="none" strike="noStrike" kern="1200" cap="none" spc="0" normalizeH="0" baseline="0" noProof="0" dirty="0" smtClean="0">
              <a:ln>
                <a:noFill/>
              </a:ln>
              <a:solidFill>
                <a:srgbClr val="000000"/>
              </a:solidFill>
              <a:effectLst/>
              <a:uLnTx/>
              <a:uFillTx/>
              <a:latin typeface="+mn-lt"/>
              <a:ea typeface="+mn-ea"/>
              <a:cs typeface="+mn-cs"/>
            </a:endParaRPr>
          </a:p>
          <a:p>
            <a:pPr>
              <a:lnSpc>
                <a:spcPct val="80000"/>
              </a:lnSpc>
              <a:defRPr/>
            </a:pPr>
            <a:r>
              <a:rPr lang="en-GB" sz="2800" dirty="0" smtClean="0">
                <a:solidFill>
                  <a:srgbClr val="000000"/>
                </a:solidFill>
              </a:rPr>
              <a:t>There are a number of traditional ways to record the information, such as jotters, diary entries, posters, postcards, collages etc.</a:t>
            </a:r>
          </a:p>
          <a:p>
            <a:pPr>
              <a:lnSpc>
                <a:spcPct val="80000"/>
              </a:lnSpc>
              <a:defRPr/>
            </a:pPr>
            <a:endParaRPr lang="en-GB" sz="2800" dirty="0" smtClean="0">
              <a:solidFill>
                <a:srgbClr val="000000"/>
              </a:solidFill>
            </a:endParaRPr>
          </a:p>
          <a:p>
            <a:pPr>
              <a:lnSpc>
                <a:spcPct val="80000"/>
              </a:lnSpc>
              <a:defRPr/>
            </a:pPr>
            <a:r>
              <a:rPr lang="en-GB" sz="2800" dirty="0" smtClean="0">
                <a:solidFill>
                  <a:srgbClr val="000000"/>
                </a:solidFill>
              </a:rPr>
              <a:t>Where possible </a:t>
            </a:r>
            <a:r>
              <a:rPr lang="en-GB" sz="2800" b="1" dirty="0" smtClean="0">
                <a:solidFill>
                  <a:srgbClr val="000000"/>
                </a:solidFill>
              </a:rPr>
              <a:t>ICT</a:t>
            </a:r>
            <a:r>
              <a:rPr lang="en-GB" sz="2800" dirty="0" smtClean="0">
                <a:solidFill>
                  <a:srgbClr val="000000"/>
                </a:solidFill>
              </a:rPr>
              <a:t> can support the recording of information for most of the following activities</a:t>
            </a:r>
          </a:p>
          <a:p>
            <a:pPr>
              <a:lnSpc>
                <a:spcPct val="80000"/>
              </a:lnSpc>
              <a:defRPr/>
            </a:pPr>
            <a:r>
              <a:rPr lang="en-GB" sz="2800" dirty="0" smtClean="0">
                <a:solidFill>
                  <a:srgbClr val="000000"/>
                </a:solidFill>
              </a:rPr>
              <a:t>in a number of new, interesting and exciting ways:</a:t>
            </a:r>
          </a:p>
          <a:p>
            <a:pPr>
              <a:lnSpc>
                <a:spcPct val="80000"/>
              </a:lnSpc>
              <a:defRPr/>
            </a:pPr>
            <a:endParaRPr lang="en-GB" sz="2800" b="1" dirty="0" smtClean="0">
              <a:solidFill>
                <a:srgbClr val="000000"/>
              </a:solidFill>
            </a:endParaRPr>
          </a:p>
          <a:p>
            <a:pPr>
              <a:lnSpc>
                <a:spcPct val="80000"/>
              </a:lnSpc>
              <a:defRPr/>
            </a:pPr>
            <a:r>
              <a:rPr lang="en-GB" sz="2800" b="1" dirty="0" smtClean="0">
                <a:solidFill>
                  <a:srgbClr val="000000"/>
                </a:solidFill>
              </a:rPr>
              <a:t>Blogs </a:t>
            </a:r>
            <a:r>
              <a:rPr lang="en-GB" sz="2800" dirty="0" smtClean="0">
                <a:solidFill>
                  <a:srgbClr val="000000"/>
                </a:solidFill>
              </a:rPr>
              <a:t>– </a:t>
            </a:r>
            <a:r>
              <a:rPr lang="en-GB" sz="2800" dirty="0" err="1" smtClean="0">
                <a:solidFill>
                  <a:srgbClr val="000000"/>
                </a:solidFill>
              </a:rPr>
              <a:t>Glowblogs</a:t>
            </a:r>
            <a:r>
              <a:rPr lang="en-GB" sz="2800" dirty="0" smtClean="0">
                <a:solidFill>
                  <a:srgbClr val="000000"/>
                </a:solidFill>
              </a:rPr>
              <a:t> offer an excellent way to record information, the learners could take turns updating the blog with info, or they could each run their own blog. </a:t>
            </a:r>
            <a:r>
              <a:rPr lang="en-GB" sz="2800" dirty="0" err="1" smtClean="0">
                <a:solidFill>
                  <a:srgbClr val="000000"/>
                </a:solidFill>
              </a:rPr>
              <a:t>Wordpress</a:t>
            </a:r>
            <a:r>
              <a:rPr lang="en-GB" sz="2800" dirty="0" smtClean="0">
                <a:solidFill>
                  <a:srgbClr val="000000"/>
                </a:solidFill>
              </a:rPr>
              <a:t> would be the best option for those not on the Glow network.</a:t>
            </a:r>
          </a:p>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Podcasts</a:t>
            </a:r>
            <a:r>
              <a:rPr lang="en-GB" sz="2800" dirty="0" smtClean="0">
                <a:solidFill>
                  <a:srgbClr val="000000"/>
                </a:solidFill>
              </a:rPr>
              <a:t> – podcasts provide learners with a platform that can reach thousands. They can aid the development of literacy skills and provide feedback from people out with the school environment. Audacity is an excellent piece of software for this purpose.</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charset="0"/>
              <a:buNone/>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a:ln w="38100">
            <a:solidFill>
              <a:schemeClr val="accent3">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Perfect answer</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activity helps the learners to work as a group to develop “perfect” answers to a question. It involves peer learning and the sharing of the learners’ knowledge on the subject.</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Understanding</a:t>
            </a:r>
            <a:r>
              <a:rPr lang="en-GB" sz="2400" dirty="0">
                <a:latin typeface="+mn-lt"/>
              </a:rPr>
              <a:t>	</a:t>
            </a:r>
            <a:r>
              <a:rPr lang="en-GB" sz="2400" dirty="0" smtClean="0"/>
              <a:t>	</a:t>
            </a:r>
            <a:r>
              <a:rPr lang="en-GB" sz="2400" dirty="0" smtClean="0">
                <a:latin typeface="+mn-lt"/>
              </a:rPr>
              <a:t>Applying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00034" y="1571612"/>
            <a:ext cx="8207375" cy="5216813"/>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a:buFont typeface="+mj-lt"/>
              <a:buAutoNum type="arabicPeriod"/>
              <a:defRPr/>
            </a:pPr>
            <a:r>
              <a:rPr lang="en-GB" sz="1850" dirty="0" smtClean="0">
                <a:solidFill>
                  <a:srgbClr val="000000"/>
                </a:solidFill>
              </a:rPr>
              <a:t> Learners work in groups.   </a:t>
            </a:r>
          </a:p>
          <a:p>
            <a:pPr>
              <a:buFont typeface="+mj-lt"/>
              <a:buAutoNum type="arabicPeriod"/>
              <a:defRPr/>
            </a:pPr>
            <a:r>
              <a:rPr lang="en-GB" sz="1850" dirty="0" smtClean="0">
                <a:solidFill>
                  <a:srgbClr val="000000"/>
                </a:solidFill>
              </a:rPr>
              <a:t> Numbered questions are placed around the room.</a:t>
            </a:r>
          </a:p>
          <a:p>
            <a:pPr>
              <a:buFont typeface="+mj-lt"/>
              <a:buAutoNum type="arabicPeriod"/>
              <a:defRPr/>
            </a:pPr>
            <a:r>
              <a:rPr lang="en-GB" sz="1850" dirty="0" smtClean="0">
                <a:solidFill>
                  <a:srgbClr val="000000"/>
                </a:solidFill>
              </a:rPr>
              <a:t> Each member of the group is given a number.</a:t>
            </a:r>
          </a:p>
          <a:p>
            <a:pPr>
              <a:buFont typeface="+mj-lt"/>
              <a:buAutoNum type="arabicPeriod"/>
              <a:defRPr/>
            </a:pPr>
            <a:r>
              <a:rPr lang="en-GB" sz="1850" dirty="0" smtClean="0">
                <a:solidFill>
                  <a:srgbClr val="000000"/>
                </a:solidFill>
              </a:rPr>
              <a:t> In numerical order, learners take it in turns to go and find a question (these must be answered in numerical order: learner 1 finds question 1, then learner 2 finds question 2 and so on).</a:t>
            </a:r>
          </a:p>
          <a:p>
            <a:pPr>
              <a:buFont typeface="+mj-lt"/>
              <a:buAutoNum type="arabicPeriod"/>
              <a:defRPr/>
            </a:pPr>
            <a:r>
              <a:rPr lang="en-GB" sz="1850" dirty="0" smtClean="0">
                <a:solidFill>
                  <a:srgbClr val="000000"/>
                </a:solidFill>
              </a:rPr>
              <a:t> Once the learner has found the question they return to the group and tell everyone what it is.</a:t>
            </a:r>
          </a:p>
          <a:p>
            <a:pPr>
              <a:buFont typeface="+mj-lt"/>
              <a:buAutoNum type="arabicPeriod"/>
              <a:defRPr/>
            </a:pPr>
            <a:r>
              <a:rPr lang="en-GB" sz="1850" dirty="0" smtClean="0">
                <a:solidFill>
                  <a:srgbClr val="000000"/>
                </a:solidFill>
              </a:rPr>
              <a:t> The group develop as detailed an answer as possible.</a:t>
            </a:r>
          </a:p>
          <a:p>
            <a:pPr>
              <a:buFont typeface="+mj-lt"/>
              <a:buAutoNum type="arabicPeriod"/>
              <a:defRPr/>
            </a:pPr>
            <a:r>
              <a:rPr lang="en-GB" sz="1850" dirty="0" smtClean="0">
                <a:solidFill>
                  <a:srgbClr val="000000"/>
                </a:solidFill>
              </a:rPr>
              <a:t> The learner who found the question takes the ‘perfect’ answer to the practitioner. </a:t>
            </a:r>
          </a:p>
          <a:p>
            <a:pPr>
              <a:buFont typeface="+mj-lt"/>
              <a:buAutoNum type="arabicPeriod"/>
              <a:defRPr/>
            </a:pPr>
            <a:r>
              <a:rPr lang="en-GB" sz="1850" dirty="0" smtClean="0">
                <a:solidFill>
                  <a:srgbClr val="000000"/>
                </a:solidFill>
              </a:rPr>
              <a:t> The practitioner can accept the answer, ask for an expansion or give a ‘clue’ to take back to the group to discuss and find the ‘perfect’ answer.</a:t>
            </a:r>
          </a:p>
          <a:p>
            <a:pPr>
              <a:buFont typeface="+mj-lt"/>
              <a:buAutoNum type="arabicPeriod"/>
              <a:defRPr/>
            </a:pPr>
            <a:r>
              <a:rPr lang="en-GB" sz="1850" dirty="0" smtClean="0">
                <a:solidFill>
                  <a:srgbClr val="000000"/>
                </a:solidFill>
              </a:rPr>
              <a:t> The process is then repeated until the group has provided the ‘perfect’ answer. Then the next learner goes and finds the next question and the process begins again.</a:t>
            </a:r>
          </a:p>
        </p:txBody>
      </p:sp>
      <p:sp>
        <p:nvSpPr>
          <p:cNvPr id="8"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Perfect answer</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77812" y="1666875"/>
            <a:ext cx="3586163" cy="1676400"/>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Question </a:t>
            </a:r>
            <a:r>
              <a:rPr lang="en-GB" dirty="0">
                <a:latin typeface="Calibri" pitchFamily="34" charset="0"/>
                <a:cs typeface="Arial" pitchFamily="34" charset="0"/>
              </a:rPr>
              <a:t>1</a:t>
            </a:r>
          </a:p>
          <a:p>
            <a:pPr algn="ctr">
              <a:spcAft>
                <a:spcPts val="1000"/>
              </a:spcAft>
              <a:defRPr/>
            </a:pPr>
            <a:r>
              <a:rPr lang="en-GB" sz="2000" dirty="0" smtClean="0">
                <a:latin typeface="Calibri" pitchFamily="34" charset="0"/>
                <a:cs typeface="Arial" pitchFamily="34" charset="0"/>
              </a:rPr>
              <a:t>How did profits from the Slave Trade shape cities like Glasgow and Liverpool?</a:t>
            </a:r>
            <a:endParaRPr lang="en-US" dirty="0">
              <a:latin typeface="Arial" pitchFamily="34" charset="0"/>
              <a:cs typeface="Arial" pitchFamily="34" charset="0"/>
            </a:endParaRPr>
          </a:p>
        </p:txBody>
      </p:sp>
      <p:sp>
        <p:nvSpPr>
          <p:cNvPr id="12" name="Text Box 3"/>
          <p:cNvSpPr txBox="1">
            <a:spLocks noChangeArrowheads="1"/>
          </p:cNvSpPr>
          <p:nvPr/>
        </p:nvSpPr>
        <p:spPr bwMode="auto">
          <a:xfrm>
            <a:off x="152400" y="4114800"/>
            <a:ext cx="4350328" cy="160021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Question </a:t>
            </a:r>
            <a:r>
              <a:rPr lang="en-GB" dirty="0">
                <a:latin typeface="Calibri" pitchFamily="34" charset="0"/>
                <a:cs typeface="Arial" pitchFamily="34" charset="0"/>
              </a:rPr>
              <a:t>2</a:t>
            </a:r>
          </a:p>
          <a:p>
            <a:pPr algn="ctr">
              <a:spcAft>
                <a:spcPts val="1000"/>
              </a:spcAft>
              <a:defRPr/>
            </a:pPr>
            <a:r>
              <a:rPr lang="en-GB" sz="2000" dirty="0" smtClean="0">
                <a:latin typeface="Calibri" pitchFamily="34" charset="0"/>
                <a:cs typeface="Arial" pitchFamily="34" charset="0"/>
              </a:rPr>
              <a:t>How did the Slave Trade affect Britain’s maritime industry?</a:t>
            </a:r>
            <a:endParaRPr lang="en-GB" sz="2000" dirty="0">
              <a:latin typeface="Calibri" pitchFamily="34" charset="0"/>
              <a:cs typeface="Arial" pitchFamily="34" charset="0"/>
            </a:endParaRPr>
          </a:p>
        </p:txBody>
      </p:sp>
      <p:sp>
        <p:nvSpPr>
          <p:cNvPr id="13" name="Text Box 3"/>
          <p:cNvSpPr txBox="1">
            <a:spLocks noChangeArrowheads="1"/>
          </p:cNvSpPr>
          <p:nvPr/>
        </p:nvSpPr>
        <p:spPr bwMode="auto">
          <a:xfrm>
            <a:off x="5000628" y="2500306"/>
            <a:ext cx="3586162" cy="1797061"/>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sz="1600" dirty="0" smtClean="0">
                <a:latin typeface="Calibri" pitchFamily="34" charset="0"/>
                <a:cs typeface="Arial" pitchFamily="34" charset="0"/>
              </a:rPr>
              <a:t>Question </a:t>
            </a:r>
            <a:r>
              <a:rPr lang="en-GB" sz="1600" dirty="0">
                <a:latin typeface="Calibri" pitchFamily="34" charset="0"/>
                <a:cs typeface="Arial" pitchFamily="34" charset="0"/>
              </a:rPr>
              <a:t>3</a:t>
            </a:r>
            <a:endParaRPr lang="en-GB" sz="1000" dirty="0">
              <a:latin typeface="Calibri" pitchFamily="34" charset="0"/>
              <a:cs typeface="Arial" pitchFamily="34" charset="0"/>
            </a:endParaRPr>
          </a:p>
          <a:p>
            <a:pPr algn="ctr">
              <a:spcAft>
                <a:spcPts val="1000"/>
              </a:spcAft>
              <a:defRPr/>
            </a:pPr>
            <a:r>
              <a:rPr lang="en-GB" sz="2000" dirty="0" smtClean="0">
                <a:latin typeface="Calibri" pitchFamily="34" charset="0"/>
                <a:cs typeface="Arial" pitchFamily="34" charset="0"/>
              </a:rPr>
              <a:t>How important were tropical crops and the profits they provided to the British economy?</a:t>
            </a:r>
            <a:endParaRPr lang="en-GB" sz="2000" dirty="0">
              <a:latin typeface="Calibri" pitchFamily="34" charset="0"/>
              <a:cs typeface="Arial" pitchFamily="34" charset="0"/>
            </a:endParaRPr>
          </a:p>
        </p:txBody>
      </p:sp>
      <p:sp>
        <p:nvSpPr>
          <p:cNvPr id="10"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Perfect answer</a:t>
            </a:r>
            <a:endParaRPr lang="en-GB" sz="4100" dirty="0">
              <a:solidFill>
                <a:schemeClr val="bg1"/>
              </a:solidFill>
              <a:latin typeface="+mj-lt"/>
              <a:ea typeface="+mj-ea"/>
              <a:cs typeface="+mj-cs"/>
            </a:endParaRPr>
          </a:p>
        </p:txBody>
      </p:sp>
      <p:grpSp>
        <p:nvGrpSpPr>
          <p:cNvPr id="2" name="Group 15"/>
          <p:cNvGrpSpPr/>
          <p:nvPr/>
        </p:nvGrpSpPr>
        <p:grpSpPr>
          <a:xfrm rot="1139649">
            <a:off x="7360307" y="-246879"/>
            <a:ext cx="1829775" cy="1636716"/>
            <a:chOff x="4500562" y="1071546"/>
            <a:chExt cx="2643206" cy="1714512"/>
          </a:xfrm>
          <a:solidFill>
            <a:srgbClr val="FFC000"/>
          </a:solidFill>
        </p:grpSpPr>
        <p:sp>
          <p:nvSpPr>
            <p:cNvPr id="17" name="5-Point Star 16"/>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9" name="TextBox 18"/>
          <p:cNvSpPr txBox="1"/>
          <p:nvPr/>
        </p:nvSpPr>
        <p:spPr>
          <a:xfrm>
            <a:off x="3719070" y="1214422"/>
            <a:ext cx="4965590" cy="1077218"/>
          </a:xfrm>
          <a:prstGeom prst="rect">
            <a:avLst/>
          </a:prstGeom>
          <a:noFill/>
        </p:spPr>
        <p:txBody>
          <a:bodyPr wrap="none" rtlCol="0">
            <a:spAutoFit/>
          </a:bodyPr>
          <a:lstStyle/>
          <a:p>
            <a:r>
              <a:rPr lang="en-GB" sz="3200" dirty="0" smtClean="0"/>
              <a:t>Importance of Slave Trade to</a:t>
            </a:r>
            <a:br>
              <a:rPr lang="en-GB" sz="3200" dirty="0" smtClean="0"/>
            </a:br>
            <a:r>
              <a:rPr lang="en-GB" sz="3200" dirty="0" smtClean="0"/>
              <a:t>British economy</a:t>
            </a:r>
            <a:endParaRPr lang="en-GB" sz="3200" dirty="0"/>
          </a:p>
        </p:txBody>
      </p:sp>
      <p:sp>
        <p:nvSpPr>
          <p:cNvPr id="20" name="Text Box 3"/>
          <p:cNvSpPr txBox="1">
            <a:spLocks noChangeArrowheads="1"/>
          </p:cNvSpPr>
          <p:nvPr/>
        </p:nvSpPr>
        <p:spPr bwMode="auto">
          <a:xfrm>
            <a:off x="4714876" y="4643446"/>
            <a:ext cx="3586162" cy="1797061"/>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sz="1600" dirty="0" smtClean="0">
                <a:latin typeface="Calibri" pitchFamily="34" charset="0"/>
                <a:cs typeface="Arial" pitchFamily="34" charset="0"/>
              </a:rPr>
              <a:t>Question </a:t>
            </a:r>
            <a:r>
              <a:rPr lang="en-GB" sz="1600" dirty="0">
                <a:latin typeface="Calibri" pitchFamily="34" charset="0"/>
                <a:cs typeface="Arial" pitchFamily="34" charset="0"/>
              </a:rPr>
              <a:t>4</a:t>
            </a:r>
            <a:endParaRPr lang="en-GB" sz="1000" dirty="0">
              <a:latin typeface="Calibri" pitchFamily="34" charset="0"/>
              <a:cs typeface="Arial" pitchFamily="34" charset="0"/>
            </a:endParaRPr>
          </a:p>
          <a:p>
            <a:pPr algn="ctr">
              <a:spcAft>
                <a:spcPts val="1000"/>
              </a:spcAft>
              <a:defRPr/>
            </a:pPr>
            <a:r>
              <a:rPr lang="en-GB" sz="2000" dirty="0" smtClean="0">
                <a:latin typeface="Calibri" pitchFamily="34" charset="0"/>
                <a:cs typeface="Arial" pitchFamily="34" charset="0"/>
              </a:rPr>
              <a:t>Who profited from the Slave Trade and how did they maximise profits?</a:t>
            </a:r>
            <a:endParaRPr lang="en-GB" sz="2000" dirty="0">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Perfect answer</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754326"/>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Blogs could be used to record the perfect answers, though they could also be recorded on tape. A poster provides an alternative way of recording the answers.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a:ln w="38100">
            <a:solidFill>
              <a:schemeClr val="accent3">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Filling in the gaps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924425"/>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activity requires the learner to understand context and vocabulary in order to identify the correct words or type of words that belong in the deleted parts of a text. Words are deleted from a passage according to a word-count formula or various other criteria, e.g. </a:t>
            </a:r>
            <a:r>
              <a:rPr lang="en-GB" sz="2400" dirty="0" smtClean="0"/>
              <a:t>a</a:t>
            </a:r>
            <a:r>
              <a:rPr lang="en-GB" sz="2400" dirty="0" smtClean="0">
                <a:latin typeface="+mn-lt"/>
              </a:rPr>
              <a:t>ll adjectives, all words that have a particular letter pattern. The passage is presented to learners, who insert correct words in the gaps as they read, to construct appropriate meaning from the text.</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Filling in the gaps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124206"/>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Words are deleted from a passage according to a word-count formula or various other criteria, e.g. </a:t>
            </a:r>
            <a:r>
              <a:rPr lang="en-GB" sz="2400" dirty="0" smtClean="0"/>
              <a:t>a</a:t>
            </a:r>
            <a:r>
              <a:rPr lang="en-GB" sz="2400" dirty="0" smtClean="0">
                <a:latin typeface="+mn-lt"/>
              </a:rPr>
              <a:t>ll adjectives, all words that have a particular letter pattern.</a:t>
            </a:r>
          </a:p>
          <a:p>
            <a:pPr marL="342900" indent="-342900">
              <a:defRPr/>
            </a:pPr>
            <a:r>
              <a:rPr lang="en-GB" sz="2400" dirty="0" smtClean="0"/>
              <a:t>	2. </a:t>
            </a:r>
            <a:r>
              <a:rPr lang="en-GB" sz="2400" dirty="0" smtClean="0">
                <a:latin typeface="+mn-lt"/>
              </a:rPr>
              <a:t>The passage is presented to learners, who insert correct words in the gaps as they read, to construct appropriate meaning from the text.</a:t>
            </a:r>
          </a:p>
          <a:p>
            <a:pPr marL="342900" indent="-342900">
              <a:defRPr/>
            </a:pPr>
            <a:r>
              <a:rPr lang="en-GB" sz="2400" dirty="0" smtClean="0"/>
              <a:t>	3. The missing words can be presented in a separate box, but for higher levels it is more constructive for the learners to come up with the words themselves.</a:t>
            </a:r>
            <a:endParaRPr lang="en-GB" sz="2400" dirty="0">
              <a:latin typeface="+mn-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Filling in the gaps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580900"/>
            <a:ext cx="8207375" cy="4801314"/>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endParaRPr lang="en-GB" b="1" dirty="0">
              <a:latin typeface="+mn-lt"/>
            </a:endParaRPr>
          </a:p>
          <a:p>
            <a:pPr marL="342900" indent="-342900">
              <a:defRPr/>
            </a:pPr>
            <a:r>
              <a:rPr lang="en-GB" dirty="0">
                <a:latin typeface="+mn-lt"/>
              </a:rPr>
              <a:t>	</a:t>
            </a:r>
            <a:r>
              <a:rPr lang="en-GB" sz="2400" dirty="0" smtClean="0"/>
              <a:t>The American Revolution had a  _______ effect on trade, and tobacco investors  _______. However, many _______ Glaswegians had  _______ into trade with the West Indies, importing  _______ and making rum, and by the end of the 18</a:t>
            </a:r>
            <a:r>
              <a:rPr lang="en-GB" sz="2400" baseline="30000" dirty="0" smtClean="0"/>
              <a:t>th</a:t>
            </a:r>
            <a:r>
              <a:rPr lang="en-GB" sz="2400" dirty="0" smtClean="0"/>
              <a:t> century Glasgow had become Britain’s biggest  _______ of sugar. Glasgow  _______ as the second city of the British Empire during the 19</a:t>
            </a:r>
            <a:r>
              <a:rPr lang="en-GB" sz="2400" baseline="30000" dirty="0" smtClean="0"/>
              <a:t>th</a:t>
            </a:r>
            <a:r>
              <a:rPr lang="en-GB" sz="2400" dirty="0" smtClean="0"/>
              <a:t> century, _______ wealth from  heavy engineering, shipbuilding and  _______  _______. This period saw  _______ growth in the City’s population and  _______ size and it was  _______ this era that Victorian Glasgow was  _______.</a:t>
            </a:r>
            <a:endParaRPr lang="en-GB" sz="2400" dirty="0">
              <a:latin typeface="+mn-lt"/>
            </a:endParaRPr>
          </a:p>
          <a:p>
            <a:pPr marL="342900" indent="-342900">
              <a:defRPr/>
            </a:pPr>
            <a:endParaRPr lang="en-GB" sz="2400" dirty="0">
              <a:latin typeface="+mn-lt"/>
            </a:endParaRPr>
          </a:p>
        </p:txBody>
      </p:sp>
      <p:grpSp>
        <p:nvGrpSpPr>
          <p:cNvPr id="2" name="Group 10"/>
          <p:cNvGrpSpPr/>
          <p:nvPr/>
        </p:nvGrpSpPr>
        <p:grpSpPr>
          <a:xfrm rot="1139649">
            <a:off x="7360307" y="-246879"/>
            <a:ext cx="1829775" cy="1636716"/>
            <a:chOff x="4500562" y="1071546"/>
            <a:chExt cx="2643206" cy="1714512"/>
          </a:xfrm>
          <a:solidFill>
            <a:srgbClr val="FFC000"/>
          </a:solidFill>
        </p:grpSpPr>
        <p:sp>
          <p:nvSpPr>
            <p:cNvPr id="12" name="5-Point Star 1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Filling in the gaps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1908215"/>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Learners could be challenged to see who can come up with their own Fill in the gaps passages for other learners to complete.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Filling in the gaps</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384995"/>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This works well in jotters and on blogs, or learners could tweet their interpretation of the missing words.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a:ln w="38100">
            <a:solidFill>
              <a:schemeClr val="accent3">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Paraphrasing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447098"/>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t>Paraphrasing involves the learner putting a passage from source material into his/her own words. This </a:t>
            </a:r>
            <a:r>
              <a:rPr lang="en-GB" sz="2400" dirty="0" smtClean="0">
                <a:latin typeface="+mn-lt"/>
              </a:rPr>
              <a:t>activity requires the learner to understand context and have an accurate comprehension of the text.</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rgbClr val="FAC294"/>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fontScale="92500" lnSpcReduction="10000"/>
          </a:bodyPr>
          <a:lstStyle/>
          <a:p>
            <a:pPr>
              <a:lnSpc>
                <a:spcPct val="80000"/>
              </a:lnSpc>
              <a:defRPr/>
            </a:pPr>
            <a:endParaRPr lang="en-GB" sz="2800" dirty="0" smtClean="0">
              <a:solidFill>
                <a:srgbClr val="000000"/>
              </a:solidFill>
            </a:endParaRPr>
          </a:p>
          <a:p>
            <a:pPr>
              <a:lnSpc>
                <a:spcPct val="80000"/>
              </a:lnSpc>
              <a:defRPr/>
            </a:pPr>
            <a:r>
              <a:rPr lang="en-GB" sz="2800" b="1" dirty="0" err="1" smtClean="0">
                <a:solidFill>
                  <a:srgbClr val="000000"/>
                </a:solidFill>
              </a:rPr>
              <a:t>Emodo</a:t>
            </a:r>
            <a:r>
              <a:rPr lang="en-GB" sz="2800" b="1" dirty="0" smtClean="0">
                <a:solidFill>
                  <a:srgbClr val="000000"/>
                </a:solidFill>
              </a:rPr>
              <a:t> profile </a:t>
            </a:r>
            <a:r>
              <a:rPr lang="en-GB" sz="2800" dirty="0" smtClean="0">
                <a:solidFill>
                  <a:srgbClr val="000000"/>
                </a:solidFill>
              </a:rPr>
              <a:t>– the secure social networking site for practitioners and learners offers a familiar looking site for learners to update. You could ask them to pretend to be someone highlighting the journey of a slave over a period of weeks for example.</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a:lnSpc>
                <a:spcPct val="80000"/>
              </a:lnSpc>
              <a:defRPr/>
            </a:pPr>
            <a:r>
              <a:rPr lang="en-GB" sz="2800" b="1" dirty="0" smtClean="0">
                <a:solidFill>
                  <a:srgbClr val="000000"/>
                </a:solidFill>
              </a:rPr>
              <a:t>Emails</a:t>
            </a:r>
            <a:r>
              <a:rPr lang="en-GB" sz="2800" dirty="0" smtClean="0">
                <a:solidFill>
                  <a:srgbClr val="000000"/>
                </a:solidFill>
              </a:rPr>
              <a:t> – collaborating with another school, learners can exchange emails with details about the information they have learned. Different schools could research the story of different slaves and exchange their results at the end of every week, interesting facts or stories, the slave’s journey etc.</a:t>
            </a:r>
          </a:p>
          <a:p>
            <a:pPr>
              <a:lnSpc>
                <a:spcPct val="80000"/>
              </a:lnSpc>
              <a:defRPr/>
            </a:pPr>
            <a:endParaRPr lang="en-GB" sz="2800" dirty="0" smtClean="0">
              <a:solidFill>
                <a:srgbClr val="000000"/>
              </a:solidFill>
            </a:endParaRPr>
          </a:p>
          <a:p>
            <a:pPr>
              <a:lnSpc>
                <a:spcPct val="80000"/>
              </a:lnSpc>
              <a:defRPr/>
            </a:pPr>
            <a:r>
              <a:rPr lang="en-GB" sz="2800" b="1" dirty="0" err="1" smtClean="0">
                <a:solidFill>
                  <a:srgbClr val="000000"/>
                </a:solidFill>
              </a:rPr>
              <a:t>Powerpoint</a:t>
            </a:r>
            <a:r>
              <a:rPr lang="en-GB" sz="2800" b="1" dirty="0" smtClean="0">
                <a:solidFill>
                  <a:srgbClr val="000000"/>
                </a:solidFill>
              </a:rPr>
              <a:t> and </a:t>
            </a:r>
            <a:r>
              <a:rPr lang="en-GB" sz="2800" b="1" dirty="0" err="1" smtClean="0">
                <a:solidFill>
                  <a:srgbClr val="000000"/>
                </a:solidFill>
              </a:rPr>
              <a:t>smartboard</a:t>
            </a:r>
            <a:r>
              <a:rPr lang="en-GB" sz="2800" b="1" dirty="0" smtClean="0">
                <a:solidFill>
                  <a:srgbClr val="000000"/>
                </a:solidFill>
              </a:rPr>
              <a:t> presentations </a:t>
            </a:r>
            <a:r>
              <a:rPr lang="en-GB" sz="2800" dirty="0" smtClean="0">
                <a:solidFill>
                  <a:srgbClr val="000000"/>
                </a:solidFill>
              </a:rPr>
              <a:t>– Learners will be more than familiar with </a:t>
            </a:r>
            <a:r>
              <a:rPr lang="en-GB" sz="2800" dirty="0" err="1" smtClean="0">
                <a:solidFill>
                  <a:srgbClr val="000000"/>
                </a:solidFill>
              </a:rPr>
              <a:t>powerpoints</a:t>
            </a:r>
            <a:r>
              <a:rPr lang="en-GB" sz="2800" dirty="0" smtClean="0">
                <a:solidFill>
                  <a:srgbClr val="000000"/>
                </a:solidFill>
              </a:rPr>
              <a:t> and creating their own requires planning and an understanding of the sequence of their information.</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charset="0"/>
              <a:buNone/>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Paraphrasing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16210"/>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a:t>
            </a:r>
            <a:r>
              <a:rPr lang="en-GB" dirty="0" smtClean="0">
                <a:latin typeface="+mn-lt"/>
              </a:rPr>
              <a:t> </a:t>
            </a:r>
            <a:r>
              <a:rPr lang="en-GB" sz="2400" dirty="0" smtClean="0"/>
              <a:t>Learners should use alternative wording to the author’s throughout the paraphrase.</a:t>
            </a:r>
            <a:endParaRPr lang="en-GB" sz="2400" dirty="0" smtClean="0">
              <a:latin typeface="+mn-lt"/>
            </a:endParaRPr>
          </a:p>
          <a:p>
            <a:pPr marL="342900" indent="-342900">
              <a:defRPr/>
            </a:pPr>
            <a:r>
              <a:rPr lang="en-GB" sz="2400" dirty="0" smtClean="0"/>
              <a:t>	2. Explain that it is important that the learners use their own words but they should make it clear that they are presenting someone else’s ideas, e.g. </a:t>
            </a:r>
            <a:r>
              <a:rPr lang="en-GB" sz="2400" i="1" dirty="0" smtClean="0"/>
              <a:t>According to Tom Devine...</a:t>
            </a:r>
            <a:endParaRPr lang="en-GB" sz="2400" dirty="0" smtClean="0"/>
          </a:p>
          <a:p>
            <a:pPr marL="342900" indent="-342900">
              <a:defRPr/>
            </a:pPr>
            <a:r>
              <a:rPr lang="en-GB" sz="2400" i="1" dirty="0" smtClean="0">
                <a:latin typeface="+mn-lt"/>
              </a:rPr>
              <a:t>	3</a:t>
            </a:r>
            <a:r>
              <a:rPr lang="en-GB" sz="2400" dirty="0" smtClean="0"/>
              <a:t>. It is important the learner cites his source.</a:t>
            </a:r>
            <a:endParaRPr lang="en-GB" sz="2400" i="1" dirty="0">
              <a:latin typeface="+mn-l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Paraphrasing</a:t>
            </a:r>
            <a:endParaRPr lang="en-GB" sz="4100" dirty="0">
              <a:solidFill>
                <a:schemeClr val="bg1"/>
              </a:solidFill>
              <a:latin typeface="+mj-lt"/>
              <a:ea typeface="+mj-ea"/>
              <a:cs typeface="+mj-cs"/>
            </a:endParaRPr>
          </a:p>
        </p:txBody>
      </p:sp>
      <p:sp>
        <p:nvSpPr>
          <p:cNvPr id="8" name="Text Box 5"/>
          <p:cNvSpPr txBox="1">
            <a:spLocks noChangeArrowheads="1"/>
          </p:cNvSpPr>
          <p:nvPr/>
        </p:nvSpPr>
        <p:spPr bwMode="auto">
          <a:xfrm>
            <a:off x="428596" y="4888230"/>
            <a:ext cx="8207375" cy="1877437"/>
          </a:xfrm>
          <a:prstGeom prst="rect">
            <a:avLst/>
          </a:prstGeom>
          <a:solidFill>
            <a:srgbClr val="FAC294"/>
          </a:solidFill>
          <a:ln w="38100">
            <a:solidFill>
              <a:schemeClr val="accent3">
                <a:lumMod val="75000"/>
              </a:schemeClr>
            </a:solidFill>
            <a:miter lim="800000"/>
            <a:headEnd/>
            <a:tailEnd/>
          </a:ln>
        </p:spPr>
        <p:txBody>
          <a:bodyPr wrap="square">
            <a:spAutoFit/>
          </a:bodyPr>
          <a:lstStyle/>
          <a:p>
            <a:pPr marL="342900" indent="-342900">
              <a:defRPr/>
            </a:pPr>
            <a:endParaRPr lang="en-GB" sz="1600" b="1" dirty="0">
              <a:latin typeface="Vijaya" pitchFamily="34" charset="0"/>
              <a:cs typeface="Vijaya" pitchFamily="34" charset="0"/>
            </a:endParaRPr>
          </a:p>
          <a:p>
            <a:pPr marL="342900" indent="-342900">
              <a:defRPr/>
            </a:pPr>
            <a:r>
              <a:rPr lang="en-GB" sz="2000" dirty="0" smtClean="0">
                <a:latin typeface="Vijaya" pitchFamily="34" charset="0"/>
                <a:cs typeface="Vijaya" pitchFamily="34" charset="0"/>
              </a:rPr>
              <a:t>	Source A is a slave owner describing how slaves pay their owners for time off. The cost is dependent on the skill of the slave, and how badly they are needed. If owners don’t receive the money the slave gets flogged. The author alludes to the use of prostitution  among female slaves to raise the money. Other women cook, clean, pick or sell. The author describes the situation of his friend, who kept two female slaves above his shop as mistresses/concubines.</a:t>
            </a:r>
            <a:endParaRPr lang="en-GB" sz="2000" dirty="0">
              <a:latin typeface="Vijaya" pitchFamily="34" charset="0"/>
              <a:cs typeface="Vijaya" pitchFamily="34" charset="0"/>
            </a:endParaRPr>
          </a:p>
        </p:txBody>
      </p:sp>
      <p:sp>
        <p:nvSpPr>
          <p:cNvPr id="9" name="Text Box 5"/>
          <p:cNvSpPr txBox="1">
            <a:spLocks noChangeArrowheads="1"/>
          </p:cNvSpPr>
          <p:nvPr/>
        </p:nvSpPr>
        <p:spPr bwMode="auto">
          <a:xfrm>
            <a:off x="214282" y="1198405"/>
            <a:ext cx="8786874" cy="3570208"/>
          </a:xfrm>
          <a:prstGeom prst="rect">
            <a:avLst/>
          </a:prstGeom>
          <a:solidFill>
            <a:srgbClr val="FAC294"/>
          </a:solidFill>
          <a:ln w="38100">
            <a:solidFill>
              <a:schemeClr val="accent3">
                <a:lumMod val="75000"/>
              </a:schemeClr>
            </a:solidFill>
            <a:miter lim="800000"/>
            <a:headEnd/>
            <a:tailEnd/>
          </a:ln>
        </p:spPr>
        <p:txBody>
          <a:bodyPr wrap="square">
            <a:spAutoFit/>
          </a:bodyPr>
          <a:lstStyle/>
          <a:p>
            <a:pPr marL="342900" indent="-342900">
              <a:defRPr/>
            </a:pPr>
            <a:endParaRPr lang="en-GB" b="1" dirty="0">
              <a:latin typeface="+mn-lt"/>
            </a:endParaRPr>
          </a:p>
          <a:p>
            <a:pPr marL="342900" indent="-342900">
              <a:defRPr/>
            </a:pPr>
            <a:r>
              <a:rPr lang="en-GB" sz="1600" dirty="0" smtClean="0">
                <a:latin typeface="+mn-lt"/>
              </a:rPr>
              <a:t>	Source A is from </a:t>
            </a:r>
            <a:r>
              <a:rPr lang="en-GB" sz="1600" dirty="0" smtClean="0"/>
              <a:t>the 1837 printing of </a:t>
            </a:r>
            <a:r>
              <a:rPr lang="en-GB" sz="1600" i="1" dirty="0" smtClean="0"/>
              <a:t>American Slavery as it is: Testimony  of a Thousand Witnesses</a:t>
            </a:r>
            <a:endParaRPr lang="en-GB" sz="1600" dirty="0" smtClean="0">
              <a:latin typeface="+mn-lt"/>
            </a:endParaRPr>
          </a:p>
          <a:p>
            <a:pPr marL="342900" indent="-342900">
              <a:defRPr/>
            </a:pPr>
            <a:r>
              <a:rPr lang="en-GB" sz="2400" dirty="0" smtClean="0"/>
              <a:t>	</a:t>
            </a:r>
            <a:r>
              <a:rPr lang="en-GB" sz="1600" i="1" dirty="0" smtClean="0"/>
              <a:t>Slaves belonging to merchants and others in the city, often hire their own time, for which they pay various prices per week or month, according to the capacity of the slave. The females who thus hire their time, pursue various modes to procure the money; their masters making no inquiry how they get it, provided the money comes. If it is not regularly paid they are flogged. Some take in washing, some cook on board vessels, pick oakum, sell peanuts, &amp;c., while others, younger and more comely, often resort to the vilest pursuits. I knew a man from the north who, though married to a respectable southern woman, kept two of these mulatto girls in an upper room at his store; his wife told some of her friends that he had not lodged at home for two weeks together, I have seen these two kept misses, as they are there called, at his store; he was afterwards stabbed in an attempt to arrest a runaway slave, and died in about ten days.</a:t>
            </a:r>
            <a:endParaRPr lang="en-GB" sz="1600" i="1" dirty="0">
              <a:latin typeface="+mn-lt"/>
            </a:endParaRPr>
          </a:p>
          <a:p>
            <a:pPr marL="342900" indent="-342900">
              <a:defRPr/>
            </a:pPr>
            <a:endParaRPr lang="en-GB" sz="2400" dirty="0">
              <a:latin typeface="+mn-lt"/>
            </a:endParaRPr>
          </a:p>
        </p:txBody>
      </p:sp>
      <p:grpSp>
        <p:nvGrpSpPr>
          <p:cNvPr id="2" name="Group 14"/>
          <p:cNvGrpSpPr/>
          <p:nvPr/>
        </p:nvGrpSpPr>
        <p:grpSpPr>
          <a:xfrm rot="1139649">
            <a:off x="7360307" y="-246879"/>
            <a:ext cx="1829775" cy="1636716"/>
            <a:chOff x="4500562" y="1071546"/>
            <a:chExt cx="2643206" cy="1714512"/>
          </a:xfrm>
          <a:solidFill>
            <a:srgbClr val="FFC000"/>
          </a:solidFill>
        </p:grpSpPr>
        <p:sp>
          <p:nvSpPr>
            <p:cNvPr id="16" name="5-Point Star 1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Paraphrasing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385542"/>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Learners could be challenged to see who can come up with a paraphrase in the quickest time, which they must recite without looking at the source. Other learners can then assess how good it was.</a:t>
            </a:r>
          </a:p>
          <a:p>
            <a:pPr marL="342900" indent="-342900">
              <a:buFont typeface="Arial" pitchFamily="34" charset="0"/>
              <a:buChar char="•"/>
              <a:defRPr/>
            </a:pPr>
            <a:r>
              <a:rPr lang="en-GB" sz="2400" dirty="0" smtClean="0"/>
              <a:t>Working backwards, the practitioner could supply learners with a list of paraphrases and the learners have to match these to the correct source.</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Paraphrasing</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384995"/>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Paraphrasing lends itself well to being recorded for a podcast, though blogs are also useful here.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a:ln w="38100">
            <a:solidFill>
              <a:schemeClr val="accent3">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Summarising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816429"/>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t> Summarising involves the learning putting only the main idea(s) from the source material into his/her own words. As with paraphrasing, this </a:t>
            </a:r>
            <a:r>
              <a:rPr lang="en-GB" sz="2400" dirty="0" smtClean="0">
                <a:latin typeface="+mn-lt"/>
              </a:rPr>
              <a:t>activity requires the learner to understand context and have an accurate comprehension of the text.</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Summarising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16210"/>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Summarising involves the learning putting only the main idea(s) from the source material into his/her own </a:t>
            </a:r>
            <a:r>
              <a:rPr lang="en-GB" sz="2400" dirty="0" smtClean="0"/>
              <a:t>words. This is a useful skill and works well with note taking. </a:t>
            </a:r>
            <a:endParaRPr lang="en-GB" sz="2400" dirty="0" smtClean="0">
              <a:latin typeface="+mn-lt"/>
            </a:endParaRPr>
          </a:p>
          <a:p>
            <a:pPr marL="342900" indent="-342900">
              <a:defRPr/>
            </a:pPr>
            <a:r>
              <a:rPr lang="en-GB" sz="2400" dirty="0" smtClean="0"/>
              <a:t>	2. </a:t>
            </a:r>
            <a:r>
              <a:rPr lang="en-GB" sz="2400" dirty="0" smtClean="0">
                <a:latin typeface="+mn-lt"/>
              </a:rPr>
              <a:t>The lower the word limit the harder the task becomes.</a:t>
            </a:r>
          </a:p>
          <a:p>
            <a:pPr marL="342900" indent="-342900">
              <a:defRPr/>
            </a:pPr>
            <a:r>
              <a:rPr lang="en-GB" sz="2400" dirty="0" smtClean="0"/>
              <a:t>	3. Learners can compare their summaries after the task for added comprehension.</a:t>
            </a:r>
            <a:endParaRPr lang="en-GB" sz="2400" dirty="0">
              <a:latin typeface="+mn-l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Summarising</a:t>
            </a:r>
            <a:endParaRPr lang="en-GB" sz="4100" dirty="0">
              <a:solidFill>
                <a:schemeClr val="bg1"/>
              </a:solidFill>
              <a:latin typeface="+mj-lt"/>
              <a:ea typeface="+mj-ea"/>
              <a:cs typeface="+mj-cs"/>
            </a:endParaRPr>
          </a:p>
        </p:txBody>
      </p:sp>
      <p:sp>
        <p:nvSpPr>
          <p:cNvPr id="8" name="Text Box 5"/>
          <p:cNvSpPr txBox="1">
            <a:spLocks noChangeArrowheads="1"/>
          </p:cNvSpPr>
          <p:nvPr/>
        </p:nvSpPr>
        <p:spPr bwMode="auto">
          <a:xfrm>
            <a:off x="428596" y="4883299"/>
            <a:ext cx="8207375" cy="1723549"/>
          </a:xfrm>
          <a:prstGeom prst="rect">
            <a:avLst/>
          </a:prstGeom>
          <a:solidFill>
            <a:srgbClr val="FAC294"/>
          </a:solidFill>
          <a:ln w="38100">
            <a:solidFill>
              <a:schemeClr val="accent3">
                <a:lumMod val="75000"/>
              </a:schemeClr>
            </a:solidFill>
            <a:miter lim="800000"/>
            <a:headEnd/>
            <a:tailEnd/>
          </a:ln>
        </p:spPr>
        <p:txBody>
          <a:bodyPr wrap="square">
            <a:spAutoFit/>
          </a:bodyPr>
          <a:lstStyle/>
          <a:p>
            <a:pPr marL="342900" indent="-342900">
              <a:defRPr/>
            </a:pPr>
            <a:endParaRPr lang="en-GB" sz="1600" b="1" dirty="0">
              <a:latin typeface="Vijaya" pitchFamily="34" charset="0"/>
              <a:cs typeface="Vijaya" pitchFamily="34" charset="0"/>
            </a:endParaRPr>
          </a:p>
          <a:p>
            <a:pPr marL="342900" indent="-342900">
              <a:buFont typeface="Arial" pitchFamily="34" charset="0"/>
              <a:buChar char="•"/>
              <a:defRPr/>
            </a:pPr>
            <a:r>
              <a:rPr lang="en-GB" dirty="0" smtClean="0">
                <a:latin typeface="Vijaya" pitchFamily="34" charset="0"/>
                <a:cs typeface="Vijaya" pitchFamily="34" charset="0"/>
              </a:rPr>
              <a:t>Some slaves had to pay their owners money for the time they weren’t working. Prices varied depending on skill of slave.</a:t>
            </a:r>
          </a:p>
          <a:p>
            <a:pPr marL="342900" indent="-342900">
              <a:buFont typeface="Arial" pitchFamily="34" charset="0"/>
              <a:buChar char="•"/>
              <a:defRPr/>
            </a:pPr>
            <a:r>
              <a:rPr lang="en-GB" dirty="0" smtClean="0">
                <a:latin typeface="Vijaya" pitchFamily="34" charset="0"/>
                <a:cs typeface="Vijaya" pitchFamily="34" charset="0"/>
              </a:rPr>
              <a:t>Women afforded this by picking or selling food, or carrying out domestic duties like washing or cooking (on ships). Others, younger women, turned to prostitution.</a:t>
            </a:r>
          </a:p>
          <a:p>
            <a:pPr marL="342900" indent="-342900">
              <a:buFont typeface="Arial" pitchFamily="34" charset="0"/>
              <a:buChar char="•"/>
              <a:defRPr/>
            </a:pPr>
            <a:r>
              <a:rPr lang="en-GB" dirty="0" smtClean="0">
                <a:latin typeface="Vijaya" pitchFamily="34" charset="0"/>
                <a:cs typeface="Vijaya" pitchFamily="34" charset="0"/>
              </a:rPr>
              <a:t>Friend of author kept two slaves as mistresses above his shop.</a:t>
            </a:r>
            <a:endParaRPr lang="en-GB" sz="2400" dirty="0">
              <a:latin typeface="Vijaya" pitchFamily="34" charset="0"/>
              <a:cs typeface="Vijaya" pitchFamily="34" charset="0"/>
            </a:endParaRPr>
          </a:p>
        </p:txBody>
      </p:sp>
      <p:sp>
        <p:nvSpPr>
          <p:cNvPr id="9" name="Text Box 5"/>
          <p:cNvSpPr txBox="1">
            <a:spLocks noChangeArrowheads="1"/>
          </p:cNvSpPr>
          <p:nvPr/>
        </p:nvSpPr>
        <p:spPr bwMode="auto">
          <a:xfrm>
            <a:off x="214282" y="1212260"/>
            <a:ext cx="8786874" cy="3570208"/>
          </a:xfrm>
          <a:prstGeom prst="rect">
            <a:avLst/>
          </a:prstGeom>
          <a:solidFill>
            <a:srgbClr val="FAC294"/>
          </a:solidFill>
          <a:ln w="38100">
            <a:solidFill>
              <a:schemeClr val="accent3">
                <a:lumMod val="75000"/>
              </a:schemeClr>
            </a:solidFill>
            <a:miter lim="800000"/>
            <a:headEnd/>
            <a:tailEnd/>
          </a:ln>
        </p:spPr>
        <p:txBody>
          <a:bodyPr wrap="square">
            <a:spAutoFit/>
          </a:bodyPr>
          <a:lstStyle/>
          <a:p>
            <a:pPr marL="342900" indent="-342900">
              <a:defRPr/>
            </a:pPr>
            <a:endParaRPr lang="en-GB" b="1" dirty="0">
              <a:latin typeface="+mn-lt"/>
            </a:endParaRPr>
          </a:p>
          <a:p>
            <a:pPr marL="342900" indent="-342900">
              <a:defRPr/>
            </a:pPr>
            <a:r>
              <a:rPr lang="en-GB" sz="1600" dirty="0" smtClean="0">
                <a:latin typeface="+mn-lt"/>
              </a:rPr>
              <a:t>	Source A is from </a:t>
            </a:r>
            <a:r>
              <a:rPr lang="en-GB" sz="1600" dirty="0" smtClean="0"/>
              <a:t>the 1837 printing of </a:t>
            </a:r>
            <a:r>
              <a:rPr lang="en-GB" sz="1600" i="1" dirty="0" smtClean="0"/>
              <a:t>American Slavery as it is: Testimony  of a Thousand Witnesses</a:t>
            </a:r>
            <a:endParaRPr lang="en-GB" sz="1600" dirty="0" smtClean="0">
              <a:latin typeface="+mn-lt"/>
            </a:endParaRPr>
          </a:p>
          <a:p>
            <a:pPr marL="342900" indent="-342900">
              <a:defRPr/>
            </a:pPr>
            <a:r>
              <a:rPr lang="en-GB" sz="2400" dirty="0" smtClean="0"/>
              <a:t>	</a:t>
            </a:r>
            <a:r>
              <a:rPr lang="en-GB" sz="1600" i="1" dirty="0" smtClean="0"/>
              <a:t>Slaves belonging to merchants and others in the city, often hire their own time, for which they pay various prices per week or month, according to the capacity of the slave. The females who thus hire their time, pursue various modes to procure the money; their masters making no inquiry how they get it, provided the money comes. If it is not regularly paid they are flogged. Some take in washing, some cook on board vessels, pick oakum, sell peanuts, &amp;c., while others, younger and more comely, often resort to the vilest pursuits. I knew a man from the north who, though married to a respectable southern woman, kept two of these mulatto girls in an upper room at his store; his wife told some of her friends that he had not lodged at home for two weeks together, I have seen these two kept misses, as they are there called, at his store; he was afterwards stabbed in an attempt to arrest a runaway slave, and died in about ten days.</a:t>
            </a:r>
            <a:endParaRPr lang="en-GB" sz="1600" i="1" dirty="0">
              <a:latin typeface="+mn-lt"/>
            </a:endParaRPr>
          </a:p>
          <a:p>
            <a:pPr marL="342900" indent="-342900">
              <a:defRPr/>
            </a:pPr>
            <a:endParaRPr lang="en-GB" sz="2400" dirty="0">
              <a:latin typeface="+mn-lt"/>
            </a:endParaRPr>
          </a:p>
        </p:txBody>
      </p:sp>
      <p:grpSp>
        <p:nvGrpSpPr>
          <p:cNvPr id="2" name="Group 12"/>
          <p:cNvGrpSpPr/>
          <p:nvPr/>
        </p:nvGrpSpPr>
        <p:grpSpPr>
          <a:xfrm rot="1139649">
            <a:off x="7360307" y="-246879"/>
            <a:ext cx="1829775" cy="1636716"/>
            <a:chOff x="4500562" y="1071546"/>
            <a:chExt cx="2643206" cy="1714512"/>
          </a:xfrm>
          <a:solidFill>
            <a:srgbClr val="FFC000"/>
          </a:solidFill>
        </p:grpSpPr>
        <p:sp>
          <p:nvSpPr>
            <p:cNvPr id="14" name="5-Point Star 13"/>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Summarising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385542"/>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Learners could be challenged to see who can come up with a summary in the quickest time, which they must recite without looking at the source. Other learners can then assess how good it was.</a:t>
            </a:r>
          </a:p>
          <a:p>
            <a:pPr marL="342900" indent="-342900">
              <a:buFont typeface="Arial" pitchFamily="34" charset="0"/>
              <a:buChar char="•"/>
              <a:defRPr/>
            </a:pPr>
            <a:r>
              <a:rPr lang="en-GB" sz="2400" dirty="0" smtClean="0"/>
              <a:t>Working backwards, the practitioner could supply learners with a list of summaries and the learners have to match these to the correct source.</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Summarising</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384995"/>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Summarising lends itself well to being recorded for a podcast, and tweets can also be useful.</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a:ln w="38100">
            <a:solidFill>
              <a:schemeClr val="accent3">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Thinking Skills Grid</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2708434"/>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sz="2400" dirty="0"/>
              <a:t>	</a:t>
            </a:r>
            <a:r>
              <a:rPr lang="en-GB" sz="2400" dirty="0" smtClean="0"/>
              <a:t>This activity can help learners revision and understanding of sub topics within the larger topics and units.</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Remembering</a:t>
            </a:r>
            <a:r>
              <a:rPr lang="en-GB" sz="2400" dirty="0">
                <a:latin typeface="+mn-lt"/>
              </a:rPr>
              <a:t>	     Applying	</a:t>
            </a:r>
            <a:r>
              <a:rPr lang="en-GB" sz="2400" dirty="0" smtClean="0">
                <a:latin typeface="+mn-lt"/>
              </a:rPr>
              <a:t>Analysing	Creating</a:t>
            </a:r>
            <a:endParaRPr lang="en-GB" sz="240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rgbClr val="FAC294"/>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a:bodyPr>
          <a:lstStyle/>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Twitter</a:t>
            </a:r>
            <a:r>
              <a:rPr lang="en-GB" sz="2800" dirty="0" smtClean="0">
                <a:solidFill>
                  <a:srgbClr val="000000"/>
                </a:solidFill>
              </a:rPr>
              <a:t> – the 140 characters limit presents a challenge for the learners, and a good method of summarising learning.</a:t>
            </a:r>
          </a:p>
          <a:p>
            <a:pPr>
              <a:lnSpc>
                <a:spcPct val="80000"/>
              </a:lnSpc>
              <a:defRPr/>
            </a:pPr>
            <a:endParaRPr lang="en-GB" sz="2800" b="1" dirty="0" smtClean="0">
              <a:solidFill>
                <a:srgbClr val="000000"/>
              </a:solidFill>
            </a:endParaRPr>
          </a:p>
          <a:p>
            <a:pPr>
              <a:lnSpc>
                <a:spcPct val="80000"/>
              </a:lnSpc>
              <a:defRPr/>
            </a:pPr>
            <a:r>
              <a:rPr lang="en-GB" sz="2800" b="1" dirty="0" smtClean="0">
                <a:solidFill>
                  <a:srgbClr val="000000"/>
                </a:solidFill>
              </a:rPr>
              <a:t>Video</a:t>
            </a:r>
            <a:r>
              <a:rPr lang="en-GB" sz="2800" dirty="0" smtClean="0">
                <a:solidFill>
                  <a:srgbClr val="000000"/>
                </a:solidFill>
              </a:rPr>
              <a:t> – learners can film themselves role playing a scene, as news reporters, characters from the period of study, modern historians evaluating the past etc.</a:t>
            </a:r>
          </a:p>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Talking heads </a:t>
            </a:r>
            <a:r>
              <a:rPr lang="en-GB" sz="2800" dirty="0" smtClean="0">
                <a:solidFill>
                  <a:srgbClr val="000000"/>
                </a:solidFill>
              </a:rPr>
              <a:t>– learners can record themselves acting as the talking head of a character, answering questions about the period they lived in.</a:t>
            </a: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charset="0"/>
              <a:buNone/>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Thinking Skills Grid</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754874"/>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Learners draw six columns on an A4 (or larger) sheet of paper, landscape orientation.</a:t>
            </a:r>
          </a:p>
          <a:p>
            <a:pPr marL="342900" indent="-342900">
              <a:defRPr/>
            </a:pPr>
            <a:r>
              <a:rPr lang="en-GB" sz="2400" dirty="0" smtClean="0"/>
              <a:t>	2. </a:t>
            </a:r>
            <a:r>
              <a:rPr lang="en-GB" sz="2400" dirty="0" smtClean="0">
                <a:latin typeface="+mn-lt"/>
              </a:rPr>
              <a:t>Each column focuses on a different piece of knowledge they have learned throughout </a:t>
            </a:r>
            <a:r>
              <a:rPr lang="en-GB" sz="2400" dirty="0" smtClean="0"/>
              <a:t>a sub topic.</a:t>
            </a:r>
          </a:p>
          <a:p>
            <a:pPr marL="342900" indent="-342900">
              <a:defRPr/>
            </a:pPr>
            <a:r>
              <a:rPr lang="en-GB" sz="2400" dirty="0" smtClean="0">
                <a:latin typeface="+mn-lt"/>
              </a:rPr>
              <a:t>	3. As they are both processing the </a:t>
            </a:r>
            <a:r>
              <a:rPr lang="en-GB" sz="2400" dirty="0" smtClean="0"/>
              <a:t>information and recording it in </a:t>
            </a:r>
            <a:r>
              <a:rPr lang="en-GB" sz="2400" dirty="0" smtClean="0">
                <a:latin typeface="+mn-lt"/>
              </a:rPr>
              <a:t>different ways, this activity caters to all types of learners.</a:t>
            </a:r>
          </a:p>
          <a:p>
            <a:pPr marL="342900" indent="-342900">
              <a:defRPr/>
            </a:pPr>
            <a:r>
              <a:rPr lang="en-GB" sz="2400" dirty="0" smtClean="0"/>
              <a:t>	3. Learners can compare their summaries after the task for added comprehension.</a:t>
            </a:r>
            <a:endParaRPr lang="en-GB" sz="2400" dirty="0">
              <a:latin typeface="+mn-l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8"/>
          <p:cNvSpPr>
            <a:spLocks noGrp="1"/>
          </p:cNvSpPr>
          <p:nvPr>
            <p:ph sz="half" idx="1"/>
          </p:nvPr>
        </p:nvSpPr>
        <p:spPr>
          <a:xfrm>
            <a:off x="1" y="0"/>
            <a:ext cx="1571604" cy="1857364"/>
          </a:xfrm>
          <a:solidFill>
            <a:schemeClr val="tx2">
              <a:lumMod val="20000"/>
              <a:lumOff val="80000"/>
            </a:schemeClr>
          </a:solidFill>
          <a:ln>
            <a:solidFill>
              <a:srgbClr val="F47914"/>
            </a:solidFill>
          </a:ln>
        </p:spPr>
        <p:txBody>
          <a:bodyPr>
            <a:normAutofit/>
          </a:bodyPr>
          <a:lstStyle/>
          <a:p>
            <a:pPr>
              <a:buNone/>
            </a:pPr>
            <a:r>
              <a:rPr lang="en-GB" sz="1600" dirty="0" smtClean="0"/>
              <a:t>	Interesting response</a:t>
            </a:r>
          </a:p>
          <a:p>
            <a:pPr>
              <a:buNone/>
            </a:pPr>
            <a:r>
              <a:rPr lang="en-GB" sz="1600" dirty="0" smtClean="0"/>
              <a:t>	(What have I found interesting about this topic?)</a:t>
            </a:r>
            <a:endParaRPr lang="en-GB" sz="1600" dirty="0"/>
          </a:p>
        </p:txBody>
      </p:sp>
      <p:sp>
        <p:nvSpPr>
          <p:cNvPr id="14" name="Content Placeholder 8"/>
          <p:cNvSpPr>
            <a:spLocks noGrp="1"/>
          </p:cNvSpPr>
          <p:nvPr>
            <p:ph sz="half" idx="1"/>
          </p:nvPr>
        </p:nvSpPr>
        <p:spPr>
          <a:xfrm>
            <a:off x="1571604" y="0"/>
            <a:ext cx="1571604" cy="1857364"/>
          </a:xfrm>
          <a:solidFill>
            <a:schemeClr val="accent4">
              <a:lumMod val="60000"/>
              <a:lumOff val="40000"/>
            </a:schemeClr>
          </a:solidFill>
          <a:ln>
            <a:solidFill>
              <a:srgbClr val="F47914"/>
            </a:solidFill>
          </a:ln>
        </p:spPr>
        <p:txBody>
          <a:bodyPr>
            <a:normAutofit/>
          </a:bodyPr>
          <a:lstStyle/>
          <a:p>
            <a:pPr>
              <a:buNone/>
            </a:pPr>
            <a:r>
              <a:rPr lang="en-GB" sz="1600" dirty="0" smtClean="0"/>
              <a:t>	Emotional response</a:t>
            </a:r>
          </a:p>
          <a:p>
            <a:pPr>
              <a:buNone/>
            </a:pPr>
            <a:r>
              <a:rPr lang="en-GB" sz="1600" dirty="0" smtClean="0"/>
              <a:t>	(What would I love and hate about the topic?)</a:t>
            </a:r>
            <a:endParaRPr lang="en-GB" sz="1600" dirty="0"/>
          </a:p>
        </p:txBody>
      </p:sp>
      <p:sp>
        <p:nvSpPr>
          <p:cNvPr id="15" name="Content Placeholder 8"/>
          <p:cNvSpPr>
            <a:spLocks noGrp="1"/>
          </p:cNvSpPr>
          <p:nvPr>
            <p:ph sz="half" idx="1"/>
          </p:nvPr>
        </p:nvSpPr>
        <p:spPr>
          <a:xfrm>
            <a:off x="3143240" y="0"/>
            <a:ext cx="1571604" cy="1857364"/>
          </a:xfrm>
          <a:solidFill>
            <a:srgbClr val="FF0000"/>
          </a:solidFill>
          <a:ln>
            <a:solidFill>
              <a:srgbClr val="F47914"/>
            </a:solidFill>
          </a:ln>
        </p:spPr>
        <p:txBody>
          <a:bodyPr>
            <a:normAutofit/>
          </a:bodyPr>
          <a:lstStyle/>
          <a:p>
            <a:pPr>
              <a:buNone/>
            </a:pPr>
            <a:r>
              <a:rPr lang="en-GB" sz="1600" dirty="0" smtClean="0"/>
              <a:t>	Negative response</a:t>
            </a:r>
          </a:p>
          <a:p>
            <a:pPr>
              <a:buNone/>
            </a:pPr>
            <a:r>
              <a:rPr lang="en-GB" sz="1600" dirty="0" smtClean="0"/>
              <a:t>	(The bad points about the topic)</a:t>
            </a:r>
            <a:endParaRPr lang="en-GB" sz="1600" dirty="0"/>
          </a:p>
        </p:txBody>
      </p:sp>
      <p:sp>
        <p:nvSpPr>
          <p:cNvPr id="16" name="Content Placeholder 8"/>
          <p:cNvSpPr>
            <a:spLocks noGrp="1"/>
          </p:cNvSpPr>
          <p:nvPr>
            <p:ph sz="half" idx="1"/>
          </p:nvPr>
        </p:nvSpPr>
        <p:spPr>
          <a:xfrm>
            <a:off x="4714876" y="0"/>
            <a:ext cx="1571604" cy="1857364"/>
          </a:xfrm>
          <a:solidFill>
            <a:schemeClr val="accent3"/>
          </a:solidFill>
          <a:ln>
            <a:solidFill>
              <a:srgbClr val="F47914"/>
            </a:solidFill>
          </a:ln>
        </p:spPr>
        <p:txBody>
          <a:bodyPr/>
          <a:lstStyle/>
          <a:p>
            <a:pPr>
              <a:buNone/>
            </a:pPr>
            <a:r>
              <a:rPr lang="en-GB" sz="1600" dirty="0" smtClean="0"/>
              <a:t>	Positive response</a:t>
            </a:r>
          </a:p>
          <a:p>
            <a:pPr>
              <a:buNone/>
            </a:pPr>
            <a:r>
              <a:rPr lang="en-GB" sz="1600" dirty="0" smtClean="0"/>
              <a:t>	(The good points about the topic)</a:t>
            </a:r>
            <a:endParaRPr lang="en-GB" sz="1600" dirty="0"/>
          </a:p>
        </p:txBody>
      </p:sp>
      <p:sp>
        <p:nvSpPr>
          <p:cNvPr id="18" name="Content Placeholder 8"/>
          <p:cNvSpPr>
            <a:spLocks noGrp="1"/>
          </p:cNvSpPr>
          <p:nvPr>
            <p:ph sz="half" idx="1"/>
          </p:nvPr>
        </p:nvSpPr>
        <p:spPr>
          <a:xfrm>
            <a:off x="6286501" y="0"/>
            <a:ext cx="1428772" cy="1857364"/>
          </a:xfrm>
          <a:solidFill>
            <a:schemeClr val="tx2">
              <a:lumMod val="20000"/>
              <a:lumOff val="80000"/>
            </a:schemeClr>
          </a:solidFill>
          <a:ln>
            <a:solidFill>
              <a:srgbClr val="F47914"/>
            </a:solidFill>
          </a:ln>
        </p:spPr>
        <p:txBody>
          <a:bodyPr>
            <a:normAutofit/>
          </a:bodyPr>
          <a:lstStyle/>
          <a:p>
            <a:pPr>
              <a:buNone/>
            </a:pPr>
            <a:r>
              <a:rPr lang="en-GB" sz="1600" dirty="0" smtClean="0"/>
              <a:t>	Creative response</a:t>
            </a:r>
          </a:p>
          <a:p>
            <a:pPr>
              <a:buNone/>
            </a:pPr>
            <a:r>
              <a:rPr lang="en-GB" sz="1600" dirty="0" smtClean="0"/>
              <a:t>	(Draw pictures about the topic)</a:t>
            </a:r>
            <a:endParaRPr lang="en-GB" sz="1600" dirty="0"/>
          </a:p>
        </p:txBody>
      </p:sp>
      <p:sp>
        <p:nvSpPr>
          <p:cNvPr id="19" name="Content Placeholder 8"/>
          <p:cNvSpPr>
            <a:spLocks noGrp="1"/>
          </p:cNvSpPr>
          <p:nvPr>
            <p:ph sz="half" idx="1"/>
          </p:nvPr>
        </p:nvSpPr>
        <p:spPr>
          <a:xfrm>
            <a:off x="7715272" y="0"/>
            <a:ext cx="1428728" cy="1857364"/>
          </a:xfrm>
          <a:ln>
            <a:solidFill>
              <a:srgbClr val="F47914"/>
            </a:solidFill>
          </a:ln>
        </p:spPr>
        <p:txBody>
          <a:bodyPr>
            <a:normAutofit fontScale="92500" lnSpcReduction="10000"/>
          </a:bodyPr>
          <a:lstStyle/>
          <a:p>
            <a:pPr>
              <a:buNone/>
            </a:pPr>
            <a:r>
              <a:rPr lang="en-GB" sz="1600" dirty="0" smtClean="0"/>
              <a:t>	Overview response</a:t>
            </a:r>
          </a:p>
          <a:p>
            <a:pPr>
              <a:buNone/>
            </a:pPr>
            <a:r>
              <a:rPr lang="en-GB" sz="1600" dirty="0" smtClean="0"/>
              <a:t>	(What were the main points about the topic?)</a:t>
            </a:r>
            <a:endParaRPr lang="en-GB" sz="1600" dirty="0"/>
          </a:p>
        </p:txBody>
      </p:sp>
      <p:sp>
        <p:nvSpPr>
          <p:cNvPr id="20" name="Content Placeholder 8"/>
          <p:cNvSpPr>
            <a:spLocks noGrp="1"/>
          </p:cNvSpPr>
          <p:nvPr>
            <p:ph sz="half" idx="1"/>
          </p:nvPr>
        </p:nvSpPr>
        <p:spPr>
          <a:xfrm>
            <a:off x="1" y="1857364"/>
            <a:ext cx="1571604" cy="5000636"/>
          </a:xfrm>
          <a:ln>
            <a:solidFill>
              <a:srgbClr val="F47914"/>
            </a:solidFill>
          </a:ln>
        </p:spPr>
        <p:txBody>
          <a:bodyPr>
            <a:normAutofit/>
          </a:bodyPr>
          <a:lstStyle/>
          <a:p>
            <a:pPr>
              <a:buNone/>
            </a:pPr>
            <a:r>
              <a:rPr lang="en-GB" sz="1600" dirty="0" smtClean="0"/>
              <a:t> </a:t>
            </a:r>
          </a:p>
        </p:txBody>
      </p:sp>
      <p:sp>
        <p:nvSpPr>
          <p:cNvPr id="21" name="Content Placeholder 8"/>
          <p:cNvSpPr>
            <a:spLocks noGrp="1"/>
          </p:cNvSpPr>
          <p:nvPr>
            <p:ph sz="half" idx="1"/>
          </p:nvPr>
        </p:nvSpPr>
        <p:spPr>
          <a:xfrm>
            <a:off x="1571604" y="1857364"/>
            <a:ext cx="1571604" cy="5000636"/>
          </a:xfrm>
          <a:ln>
            <a:solidFill>
              <a:srgbClr val="F47914"/>
            </a:solidFill>
          </a:ln>
        </p:spPr>
        <p:txBody>
          <a:bodyPr>
            <a:normAutofit/>
          </a:bodyPr>
          <a:lstStyle/>
          <a:p>
            <a:pPr>
              <a:buNone/>
            </a:pPr>
            <a:r>
              <a:rPr lang="en-GB" sz="1600" dirty="0" smtClean="0"/>
              <a:t> </a:t>
            </a:r>
            <a:endParaRPr lang="en-GB" sz="1600" dirty="0"/>
          </a:p>
        </p:txBody>
      </p:sp>
      <p:sp>
        <p:nvSpPr>
          <p:cNvPr id="22" name="Content Placeholder 8"/>
          <p:cNvSpPr>
            <a:spLocks noGrp="1"/>
          </p:cNvSpPr>
          <p:nvPr>
            <p:ph sz="half" idx="1"/>
          </p:nvPr>
        </p:nvSpPr>
        <p:spPr>
          <a:xfrm>
            <a:off x="3143240" y="1857364"/>
            <a:ext cx="1571604" cy="5000636"/>
          </a:xfrm>
          <a:ln>
            <a:solidFill>
              <a:srgbClr val="F47914"/>
            </a:solidFill>
          </a:ln>
        </p:spPr>
        <p:txBody>
          <a:bodyPr>
            <a:normAutofit/>
          </a:bodyPr>
          <a:lstStyle/>
          <a:p>
            <a:pPr>
              <a:buNone/>
            </a:pPr>
            <a:r>
              <a:rPr lang="en-GB" sz="1600" dirty="0" smtClean="0"/>
              <a:t>	</a:t>
            </a:r>
            <a:endParaRPr lang="en-GB" sz="1600" dirty="0"/>
          </a:p>
        </p:txBody>
      </p:sp>
      <p:sp>
        <p:nvSpPr>
          <p:cNvPr id="23" name="Content Placeholder 8"/>
          <p:cNvSpPr>
            <a:spLocks noGrp="1"/>
          </p:cNvSpPr>
          <p:nvPr>
            <p:ph sz="half" idx="1"/>
          </p:nvPr>
        </p:nvSpPr>
        <p:spPr>
          <a:xfrm>
            <a:off x="4714876" y="1857364"/>
            <a:ext cx="1571604" cy="5000636"/>
          </a:xfrm>
          <a:ln>
            <a:solidFill>
              <a:srgbClr val="F47914"/>
            </a:solidFill>
          </a:ln>
        </p:spPr>
        <p:txBody>
          <a:bodyPr/>
          <a:lstStyle/>
          <a:p>
            <a:pPr>
              <a:buNone/>
            </a:pPr>
            <a:r>
              <a:rPr lang="en-GB" sz="1600" dirty="0" smtClean="0"/>
              <a:t> </a:t>
            </a:r>
            <a:endParaRPr lang="en-GB" sz="1600" dirty="0"/>
          </a:p>
        </p:txBody>
      </p:sp>
      <p:sp>
        <p:nvSpPr>
          <p:cNvPr id="24" name="Content Placeholder 8"/>
          <p:cNvSpPr>
            <a:spLocks noGrp="1"/>
          </p:cNvSpPr>
          <p:nvPr>
            <p:ph sz="half" idx="1"/>
          </p:nvPr>
        </p:nvSpPr>
        <p:spPr>
          <a:xfrm>
            <a:off x="6286501" y="1857364"/>
            <a:ext cx="1428772" cy="5000636"/>
          </a:xfrm>
          <a:ln>
            <a:solidFill>
              <a:srgbClr val="F47914"/>
            </a:solidFill>
          </a:ln>
        </p:spPr>
        <p:txBody>
          <a:bodyPr>
            <a:normAutofit/>
          </a:bodyPr>
          <a:lstStyle/>
          <a:p>
            <a:pPr>
              <a:buNone/>
            </a:pPr>
            <a:r>
              <a:rPr lang="en-GB" sz="1600" dirty="0" smtClean="0"/>
              <a:t> </a:t>
            </a:r>
            <a:endParaRPr lang="en-GB" sz="1600" dirty="0"/>
          </a:p>
        </p:txBody>
      </p:sp>
      <p:sp>
        <p:nvSpPr>
          <p:cNvPr id="25" name="Content Placeholder 8"/>
          <p:cNvSpPr>
            <a:spLocks noGrp="1"/>
          </p:cNvSpPr>
          <p:nvPr>
            <p:ph sz="half" idx="1"/>
          </p:nvPr>
        </p:nvSpPr>
        <p:spPr>
          <a:xfrm>
            <a:off x="7715272" y="1857364"/>
            <a:ext cx="1428728" cy="5000636"/>
          </a:xfrm>
          <a:ln>
            <a:solidFill>
              <a:srgbClr val="F47914"/>
            </a:solidFill>
          </a:ln>
        </p:spPr>
        <p:txBody>
          <a:bodyPr>
            <a:normAutofit/>
          </a:bodyPr>
          <a:lstStyle/>
          <a:p>
            <a:pPr>
              <a:buNone/>
            </a:pPr>
            <a:r>
              <a:rPr lang="en-GB" sz="1600" dirty="0" smtClean="0"/>
              <a:t> </a:t>
            </a:r>
            <a:endParaRPr lang="en-GB" sz="16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8"/>
          <p:cNvSpPr>
            <a:spLocks noGrp="1"/>
          </p:cNvSpPr>
          <p:nvPr>
            <p:ph sz="half" idx="1"/>
          </p:nvPr>
        </p:nvSpPr>
        <p:spPr>
          <a:xfrm>
            <a:off x="1" y="0"/>
            <a:ext cx="1571604" cy="1857364"/>
          </a:xfrm>
          <a:solidFill>
            <a:schemeClr val="tx2">
              <a:lumMod val="20000"/>
              <a:lumOff val="80000"/>
            </a:schemeClr>
          </a:solidFill>
          <a:ln>
            <a:solidFill>
              <a:srgbClr val="F47914"/>
            </a:solidFill>
          </a:ln>
        </p:spPr>
        <p:txBody>
          <a:bodyPr>
            <a:normAutofit/>
          </a:bodyPr>
          <a:lstStyle/>
          <a:p>
            <a:pPr>
              <a:buNone/>
            </a:pPr>
            <a:r>
              <a:rPr lang="en-GB" sz="1600" dirty="0" smtClean="0"/>
              <a:t>	Interesting response</a:t>
            </a:r>
          </a:p>
          <a:p>
            <a:pPr>
              <a:buNone/>
            </a:pPr>
            <a:r>
              <a:rPr lang="en-GB" sz="1600" dirty="0" smtClean="0"/>
              <a:t>	(What have I found interesting about this topic?)</a:t>
            </a:r>
            <a:endParaRPr lang="en-GB" sz="1600" dirty="0"/>
          </a:p>
        </p:txBody>
      </p:sp>
      <p:sp>
        <p:nvSpPr>
          <p:cNvPr id="14" name="Content Placeholder 8"/>
          <p:cNvSpPr>
            <a:spLocks noGrp="1"/>
          </p:cNvSpPr>
          <p:nvPr>
            <p:ph sz="half" idx="1"/>
          </p:nvPr>
        </p:nvSpPr>
        <p:spPr>
          <a:xfrm>
            <a:off x="1571604" y="0"/>
            <a:ext cx="1571604" cy="1857364"/>
          </a:xfrm>
          <a:solidFill>
            <a:schemeClr val="accent4">
              <a:lumMod val="60000"/>
              <a:lumOff val="40000"/>
            </a:schemeClr>
          </a:solidFill>
          <a:ln>
            <a:solidFill>
              <a:srgbClr val="F47914"/>
            </a:solidFill>
          </a:ln>
        </p:spPr>
        <p:txBody>
          <a:bodyPr>
            <a:normAutofit/>
          </a:bodyPr>
          <a:lstStyle/>
          <a:p>
            <a:pPr>
              <a:buNone/>
            </a:pPr>
            <a:r>
              <a:rPr lang="en-GB" sz="1600" dirty="0" smtClean="0"/>
              <a:t>	Emotional response</a:t>
            </a:r>
          </a:p>
          <a:p>
            <a:pPr>
              <a:buNone/>
            </a:pPr>
            <a:r>
              <a:rPr lang="en-GB" sz="1600" dirty="0" smtClean="0"/>
              <a:t>	(What would I love and hate about the topic?)</a:t>
            </a:r>
            <a:endParaRPr lang="en-GB" sz="1600" dirty="0"/>
          </a:p>
        </p:txBody>
      </p:sp>
      <p:sp>
        <p:nvSpPr>
          <p:cNvPr id="15" name="Content Placeholder 8"/>
          <p:cNvSpPr>
            <a:spLocks noGrp="1"/>
          </p:cNvSpPr>
          <p:nvPr>
            <p:ph sz="half" idx="1"/>
          </p:nvPr>
        </p:nvSpPr>
        <p:spPr>
          <a:xfrm>
            <a:off x="3143240" y="0"/>
            <a:ext cx="1571604" cy="1857364"/>
          </a:xfrm>
          <a:solidFill>
            <a:srgbClr val="FF0000"/>
          </a:solidFill>
          <a:ln>
            <a:solidFill>
              <a:srgbClr val="F47914"/>
            </a:solidFill>
          </a:ln>
        </p:spPr>
        <p:txBody>
          <a:bodyPr>
            <a:normAutofit/>
          </a:bodyPr>
          <a:lstStyle/>
          <a:p>
            <a:pPr>
              <a:buNone/>
            </a:pPr>
            <a:r>
              <a:rPr lang="en-GB" sz="1600" dirty="0" smtClean="0"/>
              <a:t>	Negative response</a:t>
            </a:r>
          </a:p>
          <a:p>
            <a:pPr>
              <a:buNone/>
            </a:pPr>
            <a:r>
              <a:rPr lang="en-GB" sz="1600" dirty="0" smtClean="0"/>
              <a:t>	(The bad points about the topic)</a:t>
            </a:r>
            <a:endParaRPr lang="en-GB" sz="1600" dirty="0"/>
          </a:p>
        </p:txBody>
      </p:sp>
      <p:sp>
        <p:nvSpPr>
          <p:cNvPr id="16" name="Content Placeholder 8"/>
          <p:cNvSpPr>
            <a:spLocks noGrp="1"/>
          </p:cNvSpPr>
          <p:nvPr>
            <p:ph sz="half" idx="1"/>
          </p:nvPr>
        </p:nvSpPr>
        <p:spPr>
          <a:xfrm>
            <a:off x="4714876" y="0"/>
            <a:ext cx="1571604" cy="1857364"/>
          </a:xfrm>
          <a:solidFill>
            <a:schemeClr val="accent3"/>
          </a:solidFill>
          <a:ln>
            <a:solidFill>
              <a:srgbClr val="F47914"/>
            </a:solidFill>
          </a:ln>
        </p:spPr>
        <p:txBody>
          <a:bodyPr/>
          <a:lstStyle/>
          <a:p>
            <a:pPr>
              <a:buNone/>
            </a:pPr>
            <a:r>
              <a:rPr lang="en-GB" sz="1600" dirty="0" smtClean="0"/>
              <a:t>	Positive response</a:t>
            </a:r>
          </a:p>
          <a:p>
            <a:pPr>
              <a:buNone/>
            </a:pPr>
            <a:r>
              <a:rPr lang="en-GB" sz="1600" dirty="0" smtClean="0"/>
              <a:t>	(The good points about the topic)</a:t>
            </a:r>
            <a:endParaRPr lang="en-GB" sz="1600" dirty="0"/>
          </a:p>
        </p:txBody>
      </p:sp>
      <p:sp>
        <p:nvSpPr>
          <p:cNvPr id="18" name="Content Placeholder 8"/>
          <p:cNvSpPr>
            <a:spLocks noGrp="1"/>
          </p:cNvSpPr>
          <p:nvPr>
            <p:ph sz="half" idx="1"/>
          </p:nvPr>
        </p:nvSpPr>
        <p:spPr>
          <a:xfrm>
            <a:off x="6286501" y="0"/>
            <a:ext cx="1428772" cy="1857364"/>
          </a:xfrm>
          <a:solidFill>
            <a:schemeClr val="tx2">
              <a:lumMod val="20000"/>
              <a:lumOff val="80000"/>
            </a:schemeClr>
          </a:solidFill>
          <a:ln>
            <a:solidFill>
              <a:srgbClr val="F47914"/>
            </a:solidFill>
          </a:ln>
        </p:spPr>
        <p:txBody>
          <a:bodyPr>
            <a:normAutofit/>
          </a:bodyPr>
          <a:lstStyle/>
          <a:p>
            <a:pPr>
              <a:buNone/>
            </a:pPr>
            <a:r>
              <a:rPr lang="en-GB" sz="1600" dirty="0" smtClean="0"/>
              <a:t>	Creative response</a:t>
            </a:r>
          </a:p>
          <a:p>
            <a:pPr>
              <a:buNone/>
            </a:pPr>
            <a:r>
              <a:rPr lang="en-GB" sz="1600" dirty="0" smtClean="0"/>
              <a:t>	(Draw pictures about the topic)</a:t>
            </a:r>
            <a:endParaRPr lang="en-GB" sz="1600" dirty="0"/>
          </a:p>
        </p:txBody>
      </p:sp>
      <p:sp>
        <p:nvSpPr>
          <p:cNvPr id="19" name="Content Placeholder 8"/>
          <p:cNvSpPr>
            <a:spLocks noGrp="1"/>
          </p:cNvSpPr>
          <p:nvPr>
            <p:ph sz="half" idx="1"/>
          </p:nvPr>
        </p:nvSpPr>
        <p:spPr>
          <a:xfrm>
            <a:off x="7715272" y="0"/>
            <a:ext cx="1428728" cy="1857364"/>
          </a:xfrm>
          <a:ln>
            <a:solidFill>
              <a:srgbClr val="F47914"/>
            </a:solidFill>
          </a:ln>
        </p:spPr>
        <p:txBody>
          <a:bodyPr>
            <a:normAutofit fontScale="92500" lnSpcReduction="10000"/>
          </a:bodyPr>
          <a:lstStyle/>
          <a:p>
            <a:pPr>
              <a:buNone/>
            </a:pPr>
            <a:r>
              <a:rPr lang="en-GB" sz="1600" dirty="0" smtClean="0"/>
              <a:t>	Overview response</a:t>
            </a:r>
          </a:p>
          <a:p>
            <a:pPr>
              <a:buNone/>
            </a:pPr>
            <a:r>
              <a:rPr lang="en-GB" sz="1600" dirty="0" smtClean="0"/>
              <a:t>	(What were the main points about the topic?)</a:t>
            </a:r>
            <a:endParaRPr lang="en-GB" sz="1600" dirty="0"/>
          </a:p>
        </p:txBody>
      </p:sp>
      <p:sp>
        <p:nvSpPr>
          <p:cNvPr id="20" name="Content Placeholder 8"/>
          <p:cNvSpPr>
            <a:spLocks noGrp="1"/>
          </p:cNvSpPr>
          <p:nvPr>
            <p:ph sz="half" idx="1"/>
          </p:nvPr>
        </p:nvSpPr>
        <p:spPr>
          <a:xfrm>
            <a:off x="1" y="1857364"/>
            <a:ext cx="1571604" cy="5000636"/>
          </a:xfrm>
          <a:ln>
            <a:solidFill>
              <a:srgbClr val="F47914"/>
            </a:solidFill>
          </a:ln>
        </p:spPr>
        <p:txBody>
          <a:bodyPr>
            <a:normAutofit/>
          </a:bodyPr>
          <a:lstStyle/>
          <a:p>
            <a:pPr>
              <a:buNone/>
            </a:pPr>
            <a:r>
              <a:rPr lang="en-GB" sz="1600" dirty="0" smtClean="0"/>
              <a:t> </a:t>
            </a:r>
          </a:p>
        </p:txBody>
      </p:sp>
      <p:sp>
        <p:nvSpPr>
          <p:cNvPr id="21" name="Content Placeholder 8"/>
          <p:cNvSpPr>
            <a:spLocks noGrp="1"/>
          </p:cNvSpPr>
          <p:nvPr>
            <p:ph sz="half" idx="1"/>
          </p:nvPr>
        </p:nvSpPr>
        <p:spPr>
          <a:xfrm>
            <a:off x="1571604" y="1857364"/>
            <a:ext cx="1571604" cy="5000636"/>
          </a:xfrm>
          <a:ln>
            <a:solidFill>
              <a:srgbClr val="F47914"/>
            </a:solidFill>
          </a:ln>
        </p:spPr>
        <p:txBody>
          <a:bodyPr>
            <a:normAutofit/>
          </a:bodyPr>
          <a:lstStyle/>
          <a:p>
            <a:pPr>
              <a:buNone/>
            </a:pPr>
            <a:r>
              <a:rPr lang="en-GB" sz="1600" dirty="0" smtClean="0"/>
              <a:t> </a:t>
            </a:r>
            <a:endParaRPr lang="en-GB" sz="1600" dirty="0"/>
          </a:p>
        </p:txBody>
      </p:sp>
      <p:sp>
        <p:nvSpPr>
          <p:cNvPr id="22" name="Content Placeholder 8"/>
          <p:cNvSpPr>
            <a:spLocks noGrp="1"/>
          </p:cNvSpPr>
          <p:nvPr>
            <p:ph sz="half" idx="1"/>
          </p:nvPr>
        </p:nvSpPr>
        <p:spPr>
          <a:xfrm>
            <a:off x="3143240" y="1857364"/>
            <a:ext cx="1571604" cy="5000636"/>
          </a:xfrm>
          <a:ln>
            <a:solidFill>
              <a:srgbClr val="F47914"/>
            </a:solidFill>
          </a:ln>
        </p:spPr>
        <p:txBody>
          <a:bodyPr>
            <a:normAutofit/>
          </a:bodyPr>
          <a:lstStyle/>
          <a:p>
            <a:pPr>
              <a:buNone/>
            </a:pPr>
            <a:r>
              <a:rPr lang="en-GB" sz="1600" dirty="0" smtClean="0"/>
              <a:t>	</a:t>
            </a:r>
            <a:endParaRPr lang="en-GB" sz="1600" dirty="0"/>
          </a:p>
        </p:txBody>
      </p:sp>
      <p:sp>
        <p:nvSpPr>
          <p:cNvPr id="23" name="Content Placeholder 8"/>
          <p:cNvSpPr>
            <a:spLocks noGrp="1"/>
          </p:cNvSpPr>
          <p:nvPr>
            <p:ph sz="half" idx="1"/>
          </p:nvPr>
        </p:nvSpPr>
        <p:spPr>
          <a:xfrm>
            <a:off x="4714876" y="1857364"/>
            <a:ext cx="1571604" cy="5000636"/>
          </a:xfrm>
          <a:ln>
            <a:solidFill>
              <a:srgbClr val="F47914"/>
            </a:solidFill>
          </a:ln>
        </p:spPr>
        <p:txBody>
          <a:bodyPr/>
          <a:lstStyle/>
          <a:p>
            <a:pPr>
              <a:buNone/>
            </a:pPr>
            <a:r>
              <a:rPr lang="en-GB" sz="1600" dirty="0" smtClean="0"/>
              <a:t> </a:t>
            </a:r>
            <a:endParaRPr lang="en-GB" sz="1600" dirty="0"/>
          </a:p>
        </p:txBody>
      </p:sp>
      <p:sp>
        <p:nvSpPr>
          <p:cNvPr id="24" name="Content Placeholder 8"/>
          <p:cNvSpPr>
            <a:spLocks noGrp="1"/>
          </p:cNvSpPr>
          <p:nvPr>
            <p:ph sz="half" idx="1"/>
          </p:nvPr>
        </p:nvSpPr>
        <p:spPr>
          <a:xfrm>
            <a:off x="6286501" y="1857364"/>
            <a:ext cx="1428772" cy="5000636"/>
          </a:xfrm>
          <a:ln>
            <a:solidFill>
              <a:srgbClr val="F47914"/>
            </a:solidFill>
          </a:ln>
        </p:spPr>
        <p:txBody>
          <a:bodyPr>
            <a:normAutofit/>
          </a:bodyPr>
          <a:lstStyle/>
          <a:p>
            <a:pPr>
              <a:buNone/>
            </a:pPr>
            <a:r>
              <a:rPr lang="en-GB" sz="1600" dirty="0" smtClean="0"/>
              <a:t> </a:t>
            </a:r>
            <a:endParaRPr lang="en-GB" sz="1600" dirty="0"/>
          </a:p>
        </p:txBody>
      </p:sp>
      <p:sp>
        <p:nvSpPr>
          <p:cNvPr id="25" name="Content Placeholder 8"/>
          <p:cNvSpPr>
            <a:spLocks noGrp="1"/>
          </p:cNvSpPr>
          <p:nvPr>
            <p:ph sz="half" idx="1"/>
          </p:nvPr>
        </p:nvSpPr>
        <p:spPr>
          <a:xfrm>
            <a:off x="7715272" y="1857364"/>
            <a:ext cx="1428728" cy="5000636"/>
          </a:xfrm>
          <a:ln>
            <a:solidFill>
              <a:srgbClr val="F47914"/>
            </a:solidFill>
          </a:ln>
        </p:spPr>
        <p:txBody>
          <a:bodyPr>
            <a:normAutofit/>
          </a:bodyPr>
          <a:lstStyle/>
          <a:p>
            <a:pPr>
              <a:buNone/>
            </a:pPr>
            <a:r>
              <a:rPr lang="en-GB" sz="1600" dirty="0" smtClean="0"/>
              <a:t> </a:t>
            </a:r>
            <a:endParaRPr lang="en-GB" sz="1600" dirty="0"/>
          </a:p>
        </p:txBody>
      </p:sp>
      <p:sp>
        <p:nvSpPr>
          <p:cNvPr id="17" name="TextBox 16"/>
          <p:cNvSpPr txBox="1"/>
          <p:nvPr/>
        </p:nvSpPr>
        <p:spPr>
          <a:xfrm>
            <a:off x="0" y="1928802"/>
            <a:ext cx="1500166" cy="4801314"/>
          </a:xfrm>
          <a:prstGeom prst="rect">
            <a:avLst/>
          </a:prstGeom>
          <a:noFill/>
        </p:spPr>
        <p:txBody>
          <a:bodyPr wrap="square" rtlCol="0">
            <a:spAutoFit/>
          </a:bodyPr>
          <a:lstStyle/>
          <a:p>
            <a:r>
              <a:rPr lang="en-GB" dirty="0" smtClean="0">
                <a:latin typeface="Vijaya" pitchFamily="34" charset="0"/>
                <a:cs typeface="Vijaya" pitchFamily="34" charset="0"/>
              </a:rPr>
              <a:t>Over 400,000 slaves died on British ships during the Middle Passage.</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Ships could have a loose pack or a tight pack, eventually more ships went for tight pack as more slaves equalled more money.</a:t>
            </a:r>
          </a:p>
          <a:p>
            <a:endParaRPr lang="en-GB" dirty="0" smtClean="0">
              <a:latin typeface="Vijaya" pitchFamily="34" charset="0"/>
              <a:cs typeface="Vijaya" pitchFamily="34" charset="0"/>
            </a:endParaRPr>
          </a:p>
          <a:p>
            <a:endParaRPr lang="en-GB" dirty="0">
              <a:latin typeface="Vijaya" pitchFamily="34" charset="0"/>
              <a:cs typeface="Vijaya" pitchFamily="34" charset="0"/>
            </a:endParaRPr>
          </a:p>
        </p:txBody>
      </p:sp>
      <p:sp>
        <p:nvSpPr>
          <p:cNvPr id="29" name="TextBox 28"/>
          <p:cNvSpPr txBox="1"/>
          <p:nvPr/>
        </p:nvSpPr>
        <p:spPr>
          <a:xfrm>
            <a:off x="1571604" y="2000240"/>
            <a:ext cx="1500166" cy="4524315"/>
          </a:xfrm>
          <a:prstGeom prst="rect">
            <a:avLst/>
          </a:prstGeom>
          <a:noFill/>
        </p:spPr>
        <p:txBody>
          <a:bodyPr wrap="square" rtlCol="0">
            <a:spAutoFit/>
          </a:bodyPr>
          <a:lstStyle/>
          <a:p>
            <a:r>
              <a:rPr lang="en-GB" dirty="0" smtClean="0">
                <a:latin typeface="Vijaya" pitchFamily="34" charset="0"/>
                <a:cs typeface="Vijaya" pitchFamily="34" charset="0"/>
              </a:rPr>
              <a:t>I would hate to have been a slave (or doctor) on the Middle Passage ships.</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The cramped quarters, poor supplies and bad treatment from the sailors would have been awful.</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My friends and family could have died around me.</a:t>
            </a:r>
            <a:endParaRPr lang="en-GB" dirty="0">
              <a:latin typeface="Vijaya" pitchFamily="34" charset="0"/>
              <a:cs typeface="Vijaya" pitchFamily="34" charset="0"/>
            </a:endParaRPr>
          </a:p>
        </p:txBody>
      </p:sp>
      <p:sp>
        <p:nvSpPr>
          <p:cNvPr id="31" name="TextBox 30"/>
          <p:cNvSpPr txBox="1"/>
          <p:nvPr/>
        </p:nvSpPr>
        <p:spPr>
          <a:xfrm>
            <a:off x="3143240" y="1928802"/>
            <a:ext cx="1500166" cy="5355312"/>
          </a:xfrm>
          <a:prstGeom prst="rect">
            <a:avLst/>
          </a:prstGeom>
          <a:noFill/>
        </p:spPr>
        <p:txBody>
          <a:bodyPr wrap="square" rtlCol="0">
            <a:spAutoFit/>
          </a:bodyPr>
          <a:lstStyle/>
          <a:p>
            <a:r>
              <a:rPr lang="en-GB" dirty="0" smtClean="0">
                <a:latin typeface="Vijaya" pitchFamily="34" charset="0"/>
                <a:cs typeface="Vijaya" pitchFamily="34" charset="0"/>
              </a:rPr>
              <a:t>Slaves were treated as cargo.</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Slaves had to lie on their backs in the hold, so more could be fitted in.</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Disease was rife.</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Discipline was strong to avoid any chance of rebelling – floggings,  torture and hangings.</a:t>
            </a:r>
          </a:p>
          <a:p>
            <a:endParaRPr lang="en-GB" dirty="0" smtClean="0">
              <a:latin typeface="Vijaya" pitchFamily="34" charset="0"/>
              <a:cs typeface="Vijaya" pitchFamily="34" charset="0"/>
            </a:endParaRPr>
          </a:p>
          <a:p>
            <a:endParaRPr lang="en-GB" dirty="0">
              <a:latin typeface="Vijaya" pitchFamily="34" charset="0"/>
              <a:cs typeface="Vijaya" pitchFamily="34" charset="0"/>
            </a:endParaRPr>
          </a:p>
        </p:txBody>
      </p:sp>
      <p:sp>
        <p:nvSpPr>
          <p:cNvPr id="32" name="TextBox 31"/>
          <p:cNvSpPr txBox="1"/>
          <p:nvPr/>
        </p:nvSpPr>
        <p:spPr>
          <a:xfrm>
            <a:off x="4714876" y="1928802"/>
            <a:ext cx="1500166" cy="4801314"/>
          </a:xfrm>
          <a:prstGeom prst="rect">
            <a:avLst/>
          </a:prstGeom>
          <a:noFill/>
        </p:spPr>
        <p:txBody>
          <a:bodyPr wrap="square" rtlCol="0">
            <a:spAutoFit/>
          </a:bodyPr>
          <a:lstStyle/>
          <a:p>
            <a:r>
              <a:rPr lang="en-GB" dirty="0" smtClean="0">
                <a:latin typeface="Vijaya" pitchFamily="34" charset="0"/>
                <a:cs typeface="Vijaya" pitchFamily="34" charset="0"/>
              </a:rPr>
              <a:t>Slaves would sometimes be brought up on deck for exercise.</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The crew had it in their best interests to keep the slaves alive as it meant more money.</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There were lots of Scottish trained doctors on ships to look after slaves.</a:t>
            </a:r>
            <a:endParaRPr lang="en-GB" dirty="0">
              <a:latin typeface="Vijaya" pitchFamily="34" charset="0"/>
              <a:cs typeface="Vijaya" pitchFamily="34" charset="0"/>
            </a:endParaRPr>
          </a:p>
        </p:txBody>
      </p:sp>
      <p:sp>
        <p:nvSpPr>
          <p:cNvPr id="34" name="TextBox 33"/>
          <p:cNvSpPr txBox="1"/>
          <p:nvPr/>
        </p:nvSpPr>
        <p:spPr>
          <a:xfrm>
            <a:off x="7715272" y="1857364"/>
            <a:ext cx="1428728" cy="5078313"/>
          </a:xfrm>
          <a:prstGeom prst="rect">
            <a:avLst/>
          </a:prstGeom>
          <a:noFill/>
        </p:spPr>
        <p:txBody>
          <a:bodyPr wrap="square" rtlCol="0">
            <a:spAutoFit/>
          </a:bodyPr>
          <a:lstStyle/>
          <a:p>
            <a:r>
              <a:rPr lang="en-GB" dirty="0" smtClean="0">
                <a:latin typeface="Vijaya" pitchFamily="34" charset="0"/>
                <a:cs typeface="Vijaya" pitchFamily="34" charset="0"/>
              </a:rPr>
              <a:t>Slaves were treated as cargo.</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Up to 50,000 a year were being transported in the late 1700s.</a:t>
            </a:r>
          </a:p>
          <a:p>
            <a:endParaRPr lang="en-GB" dirty="0" smtClean="0">
              <a:latin typeface="Vijaya" pitchFamily="34" charset="0"/>
              <a:cs typeface="Vijaya" pitchFamily="34" charset="0"/>
            </a:endParaRPr>
          </a:p>
          <a:p>
            <a:r>
              <a:rPr lang="en-GB" dirty="0" smtClean="0">
                <a:latin typeface="Vijaya" pitchFamily="34" charset="0"/>
                <a:cs typeface="Vijaya" pitchFamily="34" charset="0"/>
              </a:rPr>
              <a:t>The heat and awful conditions led to many slaves dying.</a:t>
            </a:r>
          </a:p>
          <a:p>
            <a:endParaRPr lang="en-GB" dirty="0" smtClean="0">
              <a:latin typeface="Vijaya" pitchFamily="34" charset="0"/>
              <a:cs typeface="Vijaya" pitchFamily="34" charset="0"/>
            </a:endParaRPr>
          </a:p>
          <a:p>
            <a:endParaRPr lang="en-GB" dirty="0" smtClean="0">
              <a:latin typeface="Vijaya" pitchFamily="34" charset="0"/>
              <a:cs typeface="Vijaya" pitchFamily="34" charset="0"/>
            </a:endParaRPr>
          </a:p>
          <a:p>
            <a:endParaRPr lang="en-GB" dirty="0" smtClean="0">
              <a:latin typeface="Vijaya" pitchFamily="34" charset="0"/>
              <a:cs typeface="Vijaya" pitchFamily="34" charset="0"/>
            </a:endParaRPr>
          </a:p>
          <a:p>
            <a:endParaRPr lang="en-GB" dirty="0" smtClean="0">
              <a:latin typeface="Vijaya" pitchFamily="34" charset="0"/>
              <a:cs typeface="Vijaya" pitchFamily="34" charset="0"/>
            </a:endParaRPr>
          </a:p>
          <a:p>
            <a:endParaRPr lang="en-GB" dirty="0">
              <a:latin typeface="Vijaya" pitchFamily="34" charset="0"/>
              <a:cs typeface="Vijaya" pitchFamily="34" charset="0"/>
            </a:endParaRPr>
          </a:p>
        </p:txBody>
      </p:sp>
      <p:sp>
        <p:nvSpPr>
          <p:cNvPr id="39" name="Rectangle 38"/>
          <p:cNvSpPr/>
          <p:nvPr/>
        </p:nvSpPr>
        <p:spPr>
          <a:xfrm>
            <a:off x="6429356" y="4929198"/>
            <a:ext cx="2714644" cy="64294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The Middle Passage</a:t>
            </a:r>
            <a:endParaRPr lang="en-GB" dirty="0"/>
          </a:p>
        </p:txBody>
      </p:sp>
      <p:grpSp>
        <p:nvGrpSpPr>
          <p:cNvPr id="40" name="Group 14"/>
          <p:cNvGrpSpPr/>
          <p:nvPr/>
        </p:nvGrpSpPr>
        <p:grpSpPr>
          <a:xfrm rot="1139649">
            <a:off x="7646058" y="5325286"/>
            <a:ext cx="1829775" cy="1636716"/>
            <a:chOff x="4500562" y="1071546"/>
            <a:chExt cx="2643206" cy="1714512"/>
          </a:xfrm>
          <a:solidFill>
            <a:srgbClr val="FFC000"/>
          </a:solidFill>
        </p:grpSpPr>
        <p:sp>
          <p:nvSpPr>
            <p:cNvPr id="41" name="5-Point Star 40"/>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a:ln>
            <a:solidFill>
              <a:schemeClr val="accent6">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Thinking Skills Grid</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16210"/>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More columns could be added, or taken away.</a:t>
            </a:r>
          </a:p>
          <a:p>
            <a:pPr marL="342900" indent="-342900">
              <a:buFont typeface="Arial" pitchFamily="34" charset="0"/>
              <a:buChar char="•"/>
              <a:defRPr/>
            </a:pPr>
            <a:r>
              <a:rPr lang="en-GB" sz="2400" dirty="0" smtClean="0"/>
              <a:t>The learners’ choices could be discussed at one point in the lesson, to aid other learners and provoke debate.</a:t>
            </a:r>
          </a:p>
          <a:p>
            <a:pPr marL="342900" indent="-342900">
              <a:buFont typeface="Arial" pitchFamily="34" charset="0"/>
              <a:buChar char="•"/>
              <a:defRPr/>
            </a:pPr>
            <a:r>
              <a:rPr lang="en-GB" sz="2400" dirty="0" smtClean="0"/>
              <a:t>Examining the learners’ choices can provide insight into the practitioner’s own approach to the course, providing a good opportunity for reflective thinking .</a:t>
            </a:r>
            <a:endParaRPr lang="en-GB" sz="2400" dirty="0">
              <a:latin typeface="+mn-lt"/>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Thinking Skills Grid</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754326"/>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This can be recorded as a </a:t>
            </a:r>
            <a:r>
              <a:rPr lang="en-GB" sz="2400" dirty="0" err="1" smtClean="0"/>
              <a:t>powerpoint</a:t>
            </a:r>
            <a:r>
              <a:rPr lang="en-GB" sz="2400" dirty="0" smtClean="0"/>
              <a:t> or </a:t>
            </a:r>
            <a:r>
              <a:rPr lang="en-GB" sz="2400" dirty="0" err="1" smtClean="0"/>
              <a:t>smartboard</a:t>
            </a:r>
            <a:r>
              <a:rPr lang="en-GB" sz="2400" dirty="0" smtClean="0"/>
              <a:t> presentation, on a blog, or a poster. The drawing column could be done in a generic paint package on the PCs.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Skimming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Introducing learners to Skimming (and Scanning) can help </a:t>
            </a:r>
            <a:r>
              <a:rPr lang="en-GB" sz="2400" dirty="0" smtClean="0"/>
              <a:t>develop their engagement with texts, and encourage them to approach their reading of texts and sources more analytically. </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t>
            </a:r>
            <a:r>
              <a:rPr lang="en-GB" sz="2400" dirty="0" smtClean="0">
                <a:latin typeface="+mn-lt"/>
              </a:rPr>
              <a:t>Analysing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Skimming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385542"/>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The learner “skims” the text, looking for the gist of the piece.</a:t>
            </a:r>
          </a:p>
          <a:p>
            <a:pPr marL="342900" indent="-342900">
              <a:defRPr/>
            </a:pPr>
            <a:r>
              <a:rPr lang="en-GB" sz="2400" dirty="0" smtClean="0"/>
              <a:t>	2. This involves reading the title, subtitles, paragraph headings and any annotations,  followed by the first and last paragraph.</a:t>
            </a:r>
          </a:p>
          <a:p>
            <a:pPr marL="342900" indent="-342900">
              <a:defRPr/>
            </a:pPr>
            <a:r>
              <a:rPr lang="en-GB" sz="2400" dirty="0" smtClean="0"/>
              <a:t>	3. This provides the learner with a good idea of what the text is about, before a deeper reading (or not, as the case may be).</a:t>
            </a:r>
            <a:endParaRPr lang="en-GB" sz="2400" dirty="0">
              <a:latin typeface="+mn-lt"/>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Skimming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154984"/>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dirty="0">
                <a:latin typeface="+mn-lt"/>
              </a:rPr>
              <a:t>	</a:t>
            </a:r>
            <a:r>
              <a:rPr lang="en-GB" sz="2400" dirty="0" smtClean="0">
                <a:latin typeface="+mn-lt"/>
              </a:rPr>
              <a:t>1. The learner is given an article (or book), and told they have a strict 5 (10) minutes to find out what the piece is about.</a:t>
            </a:r>
          </a:p>
          <a:p>
            <a:pPr marL="342900" indent="-342900">
              <a:defRPr/>
            </a:pPr>
            <a:r>
              <a:rPr lang="en-GB" sz="2400" dirty="0" smtClean="0"/>
              <a:t>	2. After the time is up, they have 5 minutes to write down everything they learned about the article or book, without cheating by looking back at it.</a:t>
            </a:r>
          </a:p>
          <a:p>
            <a:pPr marL="342900" indent="-342900">
              <a:defRPr/>
            </a:pPr>
            <a:r>
              <a:rPr lang="en-GB" sz="2400" dirty="0" smtClean="0"/>
              <a:t>	3. Once the 5 minutes is up, they then take it in turns to explain to their partner what the piece was about (without notes).</a:t>
            </a:r>
          </a:p>
          <a:p>
            <a:pPr marL="342900" indent="-342900">
              <a:defRPr/>
            </a:pPr>
            <a:r>
              <a:rPr lang="en-GB" sz="2400" dirty="0" smtClean="0">
                <a:latin typeface="+mn-lt"/>
              </a:rPr>
              <a:t>	4. After this, the learners compare the notes they took, and discuss their choices, as well as the techniques they used.</a:t>
            </a:r>
          </a:p>
          <a:p>
            <a:pPr marL="342900" indent="-342900">
              <a:defRPr/>
            </a:pPr>
            <a:r>
              <a:rPr lang="en-GB" sz="2400" dirty="0" smtClean="0"/>
              <a:t>	5. New material is given out and they repeat the process.</a:t>
            </a:r>
            <a:endParaRPr lang="en-GB" sz="2400" dirty="0">
              <a:latin typeface="+mn-lt"/>
            </a:endParaRPr>
          </a:p>
        </p:txBody>
      </p:sp>
      <p:grpSp>
        <p:nvGrpSpPr>
          <p:cNvPr id="5" name="Group 14"/>
          <p:cNvGrpSpPr/>
          <p:nvPr/>
        </p:nvGrpSpPr>
        <p:grpSpPr>
          <a:xfrm rot="1139649">
            <a:off x="7431745" y="-318316"/>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Scanning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t>Introducing learners to Scanning (and Skimming) can help develop their engagement with texts, and encourage them to approach their reading of texts and sources more analytically. </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t>
            </a:r>
            <a:r>
              <a:rPr lang="en-GB" sz="2400" dirty="0" smtClean="0">
                <a:latin typeface="+mn-lt"/>
              </a:rPr>
              <a:t>Analysing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Scanning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754874"/>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The learner “scans” the text with rapid eye movements, looking only for the specific information they require, which the teacher can define – author, date written/published, information on a specific topic or key words.</a:t>
            </a:r>
          </a:p>
          <a:p>
            <a:pPr marL="342900" indent="-342900">
              <a:defRPr/>
            </a:pPr>
            <a:r>
              <a:rPr lang="en-GB" sz="2400" dirty="0" smtClean="0"/>
              <a:t>	2. The information can then be underlined, highlighted or noted down.</a:t>
            </a:r>
          </a:p>
          <a:p>
            <a:pPr marL="342900" indent="-342900">
              <a:defRPr/>
            </a:pPr>
            <a:r>
              <a:rPr lang="en-GB" sz="2400" dirty="0" smtClean="0"/>
              <a:t>	3. This method works best if only a particular part of the text is relevant to the learner, and saves reading the whole piece.</a:t>
            </a:r>
            <a:endParaRPr lang="en-GB" sz="240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rgbClr val="FAC294"/>
          </a:solidFill>
          <a:ln>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vert="horz" lIns="91440" tIns="45720" rIns="91440" bIns="45720" rtlCol="0">
            <a:normAutofit fontScale="92500" lnSpcReduction="10000"/>
          </a:bodyPr>
          <a:lstStyle/>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Video games </a:t>
            </a:r>
            <a:r>
              <a:rPr lang="en-GB" sz="2800" dirty="0" smtClean="0">
                <a:solidFill>
                  <a:srgbClr val="000000"/>
                </a:solidFill>
              </a:rPr>
              <a:t>– There are now many games that offer a level of creativity in exploring new ways to record information. Little Big Planet 1 &amp; 2 both provide creative opportunities for interactive information presentation, and some excellent examples can be found on </a:t>
            </a:r>
            <a:r>
              <a:rPr lang="en-GB" sz="2800" dirty="0" err="1" smtClean="0">
                <a:solidFill>
                  <a:srgbClr val="000000"/>
                </a:solidFill>
              </a:rPr>
              <a:t>google</a:t>
            </a:r>
            <a:r>
              <a:rPr lang="en-GB" sz="2800" dirty="0" smtClean="0">
                <a:solidFill>
                  <a:srgbClr val="000000"/>
                </a:solidFill>
              </a:rPr>
              <a:t>.</a:t>
            </a:r>
          </a:p>
          <a:p>
            <a:pPr>
              <a:lnSpc>
                <a:spcPct val="80000"/>
              </a:lnSpc>
              <a:defRPr/>
            </a:pPr>
            <a:endParaRPr lang="en-GB" sz="2800" dirty="0" smtClean="0">
              <a:solidFill>
                <a:srgbClr val="000000"/>
              </a:solidFill>
            </a:endParaRPr>
          </a:p>
          <a:p>
            <a:pPr>
              <a:lnSpc>
                <a:spcPct val="80000"/>
              </a:lnSpc>
              <a:defRPr/>
            </a:pPr>
            <a:r>
              <a:rPr lang="en-GB" sz="2800" dirty="0" smtClean="0">
                <a:solidFill>
                  <a:srgbClr val="000000"/>
                </a:solidFill>
                <a:hlinkClick r:id="rId2"/>
              </a:rPr>
              <a:t>Minecraft </a:t>
            </a:r>
            <a:r>
              <a:rPr lang="en-GB" sz="2800" dirty="0" smtClean="0">
                <a:solidFill>
                  <a:srgbClr val="000000"/>
                </a:solidFill>
              </a:rPr>
              <a:t>presents another unique creative platform for learners to interact with history. It has been used by teachers to build medieval villages (after lessons planning) and could be used to build plantations, a slave galley, recreations of the buildings the tobacco lords built, and other scenes from the period.</a:t>
            </a:r>
          </a:p>
          <a:p>
            <a:pPr>
              <a:lnSpc>
                <a:spcPct val="80000"/>
              </a:lnSpc>
              <a:defRPr/>
            </a:pPr>
            <a:endParaRPr kumimoji="0" lang="en-GB" sz="2800" b="0" i="0" u="none" strike="noStrike" kern="1200" cap="none" spc="0" normalizeH="0" baseline="0" noProof="0" dirty="0" smtClean="0">
              <a:ln>
                <a:noFill/>
              </a:ln>
              <a:solidFill>
                <a:srgbClr val="000000"/>
              </a:solidFill>
              <a:effectLst/>
              <a:uLnTx/>
              <a:uFillTx/>
              <a:latin typeface="+mn-lt"/>
              <a:ea typeface="+mn-ea"/>
              <a:cs typeface="+mn-cs"/>
            </a:endParaRPr>
          </a:p>
          <a:p>
            <a:pPr>
              <a:lnSpc>
                <a:spcPct val="80000"/>
              </a:lnSpc>
              <a:defRPr/>
            </a:pPr>
            <a:r>
              <a:rPr lang="en-GB" sz="2800" b="1" dirty="0" smtClean="0">
                <a:solidFill>
                  <a:srgbClr val="000000"/>
                </a:solidFill>
              </a:rPr>
              <a:t>Photographs</a:t>
            </a:r>
            <a:r>
              <a:rPr lang="en-GB" sz="2800" dirty="0" smtClean="0">
                <a:solidFill>
                  <a:srgbClr val="000000"/>
                </a:solidFill>
              </a:rPr>
              <a:t> – digital cameras have made it easier than ever to quickly take photos, and they offer a great opportunity for recording evidence in the classroom (and without).</a:t>
            </a:r>
          </a:p>
          <a:p>
            <a:pPr>
              <a:lnSpc>
                <a:spcPct val="80000"/>
              </a:lnSpc>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Scanning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357298"/>
            <a:ext cx="8207375" cy="5262979"/>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dirty="0">
                <a:latin typeface="+mn-lt"/>
              </a:rPr>
              <a:t>	</a:t>
            </a:r>
            <a:r>
              <a:rPr lang="en-GB" sz="2400" dirty="0" smtClean="0">
                <a:latin typeface="+mn-lt"/>
              </a:rPr>
              <a:t>1. The learner is given an article (or book), and told they have a strict 5 minutes to find out a specific piece of informatio</a:t>
            </a:r>
            <a:r>
              <a:rPr lang="en-GB" sz="2400" dirty="0" smtClean="0"/>
              <a:t>n the teacher defines</a:t>
            </a:r>
            <a:r>
              <a:rPr lang="en-GB" sz="2400" dirty="0" smtClean="0">
                <a:latin typeface="+mn-lt"/>
              </a:rPr>
              <a:t>.</a:t>
            </a:r>
          </a:p>
          <a:p>
            <a:pPr marL="342900" indent="-342900">
              <a:defRPr/>
            </a:pPr>
            <a:r>
              <a:rPr lang="en-GB" sz="2400" dirty="0" smtClean="0"/>
              <a:t>	2. After the time is up, the successful learners explain what techniques they used to find the information.</a:t>
            </a:r>
          </a:p>
          <a:p>
            <a:pPr marL="342900" indent="-342900">
              <a:defRPr/>
            </a:pPr>
            <a:r>
              <a:rPr lang="en-GB" sz="2400" dirty="0" smtClean="0"/>
              <a:t>	3. New material is given out and the process is repeated, with learners now aware of and implementing the successful methods.</a:t>
            </a:r>
          </a:p>
          <a:p>
            <a:pPr marL="342900" indent="-342900">
              <a:defRPr/>
            </a:pPr>
            <a:r>
              <a:rPr lang="en-GB" sz="2400" dirty="0" smtClean="0"/>
              <a:t>	4. Four different pieces of information could be given to groups, and each learner has to find one piece, and they are only finished when everyone has found their information.</a:t>
            </a:r>
          </a:p>
          <a:p>
            <a:pPr marL="342900" indent="-342900">
              <a:defRPr/>
            </a:pPr>
            <a:r>
              <a:rPr lang="en-GB" sz="2400" dirty="0" smtClean="0"/>
              <a:t>	5. This could be used in a competition between different groups once the learners are confident in their scanning abilities.</a:t>
            </a:r>
          </a:p>
        </p:txBody>
      </p:sp>
      <p:grpSp>
        <p:nvGrpSpPr>
          <p:cNvPr id="2" name="Group 14"/>
          <p:cNvGrpSpPr/>
          <p:nvPr/>
        </p:nvGrpSpPr>
        <p:grpSpPr>
          <a:xfrm rot="1139649">
            <a:off x="7431745" y="-318316"/>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a:ln w="38100">
            <a:solidFill>
              <a:schemeClr val="accent3">
                <a:lumMod val="75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Sequencing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6"/>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Introducing learners to sequencing can help them understand the importance of coherence and cohesion within a piece of text.</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Sequencing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221200"/>
            <a:ext cx="8207375" cy="5539978"/>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200" b="1" dirty="0" smtClean="0">
                <a:latin typeface="+mn-lt"/>
              </a:rPr>
              <a:t>How it works</a:t>
            </a:r>
            <a:endParaRPr lang="en-GB" sz="2200" b="1" dirty="0">
              <a:latin typeface="+mn-lt"/>
            </a:endParaRPr>
          </a:p>
          <a:p>
            <a:pPr marL="342900" indent="-342900">
              <a:defRPr/>
            </a:pPr>
            <a:endParaRPr lang="en-GB" sz="2200" b="1" dirty="0">
              <a:latin typeface="+mn-lt"/>
            </a:endParaRPr>
          </a:p>
          <a:p>
            <a:pPr marL="342900" indent="-342900">
              <a:defRPr/>
            </a:pPr>
            <a:r>
              <a:rPr lang="en-GB" sz="2200" dirty="0">
                <a:latin typeface="+mn-lt"/>
              </a:rPr>
              <a:t>	</a:t>
            </a:r>
            <a:r>
              <a:rPr lang="en-GB" sz="2200" dirty="0" smtClean="0">
                <a:latin typeface="+mn-lt"/>
              </a:rPr>
              <a:t>1. The learners reorganise the mixed up pieces of text into a logical order.</a:t>
            </a:r>
          </a:p>
          <a:p>
            <a:pPr marL="342900" indent="-342900">
              <a:defRPr/>
            </a:pPr>
            <a:r>
              <a:rPr lang="en-GB" sz="2200" dirty="0" smtClean="0"/>
              <a:t>	2. Learners can do this by themselves, in pairs, or in groups.</a:t>
            </a:r>
            <a:r>
              <a:rPr lang="en-GB" sz="2200" dirty="0" smtClean="0">
                <a:latin typeface="+mn-lt"/>
              </a:rPr>
              <a:t> </a:t>
            </a:r>
          </a:p>
          <a:p>
            <a:pPr marL="342900" indent="-342900">
              <a:defRPr/>
            </a:pPr>
            <a:r>
              <a:rPr lang="en-GB" sz="2200" dirty="0" smtClean="0"/>
              <a:t>	3. Sequencing can also be done on the </a:t>
            </a:r>
            <a:r>
              <a:rPr lang="en-GB" sz="2200" dirty="0" err="1" smtClean="0"/>
              <a:t>smartboard</a:t>
            </a:r>
            <a:r>
              <a:rPr lang="en-GB" sz="2200" dirty="0" smtClean="0"/>
              <a:t> using some of the touch screen software, with pupils coming up and dragging and dropping into the right order.</a:t>
            </a:r>
          </a:p>
          <a:p>
            <a:pPr marL="342900" indent="-342900">
              <a:defRPr/>
            </a:pPr>
            <a:r>
              <a:rPr lang="en-GB" sz="2200" dirty="0" smtClean="0"/>
              <a:t>	4. Examples of text to sequence might be:</a:t>
            </a:r>
          </a:p>
          <a:p>
            <a:pPr marL="342900" indent="-342900">
              <a:defRPr/>
            </a:pPr>
            <a:r>
              <a:rPr lang="en-GB" sz="2200" dirty="0" smtClean="0"/>
              <a:t>			- Essays (cut up into paragraphs)</a:t>
            </a:r>
          </a:p>
          <a:p>
            <a:pPr marL="342900" indent="-342900">
              <a:defRPr/>
            </a:pPr>
            <a:r>
              <a:rPr lang="en-GB" sz="2200" dirty="0" smtClean="0"/>
              <a:t>			- Text based source (cut up into sentences)</a:t>
            </a:r>
          </a:p>
          <a:p>
            <a:pPr marL="342900" indent="-342900">
              <a:defRPr/>
            </a:pPr>
            <a:r>
              <a:rPr lang="en-GB" sz="2200" dirty="0" smtClean="0"/>
              <a:t>			- Transcript from a speech</a:t>
            </a:r>
          </a:p>
          <a:p>
            <a:pPr marL="342900" indent="-342900">
              <a:defRPr/>
            </a:pPr>
            <a:r>
              <a:rPr lang="en-GB" sz="2200" dirty="0" smtClean="0"/>
              <a:t>			- Academic articles (cut up into paragraphs)</a:t>
            </a:r>
          </a:p>
          <a:p>
            <a:pPr marL="342900" indent="-342900">
              <a:defRPr/>
            </a:pPr>
            <a:r>
              <a:rPr lang="en-GB" sz="2200" dirty="0" smtClean="0"/>
              <a:t>	5. This is an excellent activity for raising awareness of how the learner’s own essay should be structured (i.e. beginning – middle – end).</a:t>
            </a:r>
            <a:r>
              <a:rPr lang="en-GB" sz="2400" dirty="0" smtClean="0"/>
              <a:t>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Sequencing</a:t>
            </a:r>
            <a:endParaRPr lang="en-GB" sz="4100" dirty="0">
              <a:solidFill>
                <a:schemeClr val="bg1"/>
              </a:solidFill>
              <a:latin typeface="+mj-lt"/>
              <a:ea typeface="+mj-ea"/>
              <a:cs typeface="+mj-cs"/>
            </a:endParaRPr>
          </a:p>
        </p:txBody>
      </p:sp>
      <p:sp>
        <p:nvSpPr>
          <p:cNvPr id="14" name="Rectangle 13"/>
          <p:cNvSpPr/>
          <p:nvPr/>
        </p:nvSpPr>
        <p:spPr>
          <a:xfrm>
            <a:off x="642910" y="1571612"/>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1400" dirty="0" smtClean="0"/>
              <a:t>Williams was heavily criticised, although his detractors underestimated the true extent of the overall relationship as they narrowly focused on the profits of the maritime trade in slaves. </a:t>
            </a:r>
            <a:endParaRPr lang="en-US" sz="1400" dirty="0" smtClean="0">
              <a:latin typeface="Arial" pitchFamily="34" charset="0"/>
              <a:cs typeface="Arial" pitchFamily="34" charset="0"/>
            </a:endParaRPr>
          </a:p>
        </p:txBody>
      </p:sp>
      <p:sp>
        <p:nvSpPr>
          <p:cNvPr id="15" name="Rectangle 14"/>
          <p:cNvSpPr/>
          <p:nvPr/>
        </p:nvSpPr>
        <p:spPr>
          <a:xfrm>
            <a:off x="642910" y="4532606"/>
            <a:ext cx="7858180" cy="92869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1400" dirty="0" smtClean="0"/>
              <a:t>These issues have promoted vigorous academic debate since the publication of Eric </a:t>
            </a:r>
            <a:r>
              <a:rPr lang="en-GB" sz="1400" dirty="0" err="1" smtClean="0"/>
              <a:t>Williams’s</a:t>
            </a:r>
            <a:r>
              <a:rPr lang="en-GB" sz="1400" dirty="0" smtClean="0"/>
              <a:t> pioneering text </a:t>
            </a:r>
            <a:r>
              <a:rPr lang="en-GB" sz="1400" i="1" dirty="0" smtClean="0"/>
              <a:t>Capitalism and Slavery</a:t>
            </a:r>
            <a:r>
              <a:rPr lang="en-GB" sz="1400" dirty="0" smtClean="0"/>
              <a:t> in 1944. Williams defined an exploitative global relationship in which the profits of the slave trade and commerce with the slave colonies were crucial to the industrial development of Great Britain[L].</a:t>
            </a:r>
            <a:endParaRPr lang="en-US" sz="1400" dirty="0" smtClean="0">
              <a:latin typeface="Arial" pitchFamily="34" charset="0"/>
              <a:cs typeface="Arial" pitchFamily="34" charset="0"/>
            </a:endParaRPr>
          </a:p>
        </p:txBody>
      </p:sp>
      <p:sp>
        <p:nvSpPr>
          <p:cNvPr id="16" name="Rectangle 15"/>
          <p:cNvSpPr/>
          <p:nvPr/>
        </p:nvSpPr>
        <p:spPr>
          <a:xfrm>
            <a:off x="642910" y="5526249"/>
            <a:ext cx="7858180" cy="7143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1400" dirty="0" smtClean="0"/>
              <a:t>The two most controversial questions regarding chattel slavery and Great Britain in the modern era are economic in nature: how profitable was the West India trade, and how did slavery influence the industrial and agricultural development of the nation?</a:t>
            </a:r>
            <a:endParaRPr lang="en-US" sz="1400" dirty="0" smtClean="0">
              <a:latin typeface="Arial" pitchFamily="34" charset="0"/>
              <a:cs typeface="Arial" pitchFamily="34" charset="0"/>
            </a:endParaRPr>
          </a:p>
        </p:txBody>
      </p:sp>
      <p:sp>
        <p:nvSpPr>
          <p:cNvPr id="17" name="Rectangle 16"/>
          <p:cNvSpPr/>
          <p:nvPr/>
        </p:nvSpPr>
        <p:spPr>
          <a:xfrm>
            <a:off x="651185" y="3262740"/>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More recently, Joseph </a:t>
            </a:r>
            <a:r>
              <a:rPr lang="en-GB" sz="1400" dirty="0" err="1" smtClean="0"/>
              <a:t>Inikori</a:t>
            </a:r>
            <a:r>
              <a:rPr lang="en-GB" sz="1400" dirty="0" smtClean="0"/>
              <a:t> reinforced the view that slavery and overseas trade were the principal determinant on a ‘commercial revolution’ in England.</a:t>
            </a:r>
          </a:p>
        </p:txBody>
      </p:sp>
      <p:sp>
        <p:nvSpPr>
          <p:cNvPr id="18" name="Rectangle 17"/>
          <p:cNvSpPr/>
          <p:nvPr/>
        </p:nvSpPr>
        <p:spPr>
          <a:xfrm>
            <a:off x="642910" y="6312067"/>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However, whilst there is a mature yet inconclusive historiography regarding the impact on England, the relationship between chattel slavery and Scotland remains obscured.</a:t>
            </a:r>
            <a:endParaRPr lang="en-US" sz="1400" dirty="0">
              <a:latin typeface="Arial" pitchFamily="34" charset="0"/>
              <a:cs typeface="Arial" pitchFamily="34" charset="0"/>
            </a:endParaRPr>
          </a:p>
        </p:txBody>
      </p:sp>
      <p:sp>
        <p:nvSpPr>
          <p:cNvPr id="19" name="Rectangle 18"/>
          <p:cNvSpPr/>
          <p:nvPr/>
        </p:nvSpPr>
        <p:spPr>
          <a:xfrm>
            <a:off x="651185" y="3834244"/>
            <a:ext cx="7858180" cy="64294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For </a:t>
            </a:r>
            <a:r>
              <a:rPr lang="en-GB" sz="1400" dirty="0" err="1" smtClean="0"/>
              <a:t>Inikori</a:t>
            </a:r>
            <a:r>
              <a:rPr lang="en-GB" sz="1400" dirty="0" smtClean="0"/>
              <a:t>, commerce with slave based economies in an Atlantic system dependant on chattel slavery had significant multiplier effects on English industrialisation as well as shipping and on the commercial and financial infrastructure[Y].</a:t>
            </a:r>
          </a:p>
        </p:txBody>
      </p:sp>
      <p:sp>
        <p:nvSpPr>
          <p:cNvPr id="20" name="Rectangle 19"/>
          <p:cNvSpPr/>
          <p:nvPr/>
        </p:nvSpPr>
        <p:spPr>
          <a:xfrm>
            <a:off x="642910" y="1000108"/>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Consequently, T.M. Devine has recently posed the far from rhetorical question ‘did slavery make Scotia great?’.</a:t>
            </a:r>
            <a:endParaRPr lang="en-US" sz="1400" dirty="0">
              <a:latin typeface="Arial" pitchFamily="34" charset="0"/>
              <a:cs typeface="Arial" pitchFamily="34" charset="0"/>
            </a:endParaRPr>
          </a:p>
        </p:txBody>
      </p:sp>
      <p:sp>
        <p:nvSpPr>
          <p:cNvPr id="21" name="Rectangle 20"/>
          <p:cNvSpPr/>
          <p:nvPr/>
        </p:nvSpPr>
        <p:spPr>
          <a:xfrm>
            <a:off x="642910" y="2143116"/>
            <a:ext cx="7858180" cy="10373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Devine now argues that Scotland ‘could provide more fertile ground’ for historians who seek to establish that slavery had a profound impact on Scottish industrialisation as it was a relatively poor society in 1750 which underwent rapid growth whilst dependent on slave economies for raw materials as well as external markets for exports, in addition to capital transfers to the burgeoning industries in manufacturing, mining and agriculture[D].</a:t>
            </a:r>
            <a:endParaRPr lang="en-US" sz="1400" dirty="0">
              <a:latin typeface="Arial" pitchFamily="34" charset="0"/>
              <a:cs typeface="Arial" pitchFamily="34" charset="0"/>
            </a:endParaRPr>
          </a:p>
        </p:txBody>
      </p:sp>
      <p:grpSp>
        <p:nvGrpSpPr>
          <p:cNvPr id="2" name="Group 14"/>
          <p:cNvGrpSpPr/>
          <p:nvPr/>
        </p:nvGrpSpPr>
        <p:grpSpPr>
          <a:xfrm rot="1139649">
            <a:off x="7431745" y="-318316"/>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23" name="TextBox 22"/>
          <p:cNvSpPr txBox="1"/>
          <p:nvPr/>
        </p:nvSpPr>
        <p:spPr>
          <a:xfrm>
            <a:off x="214282" y="285728"/>
            <a:ext cx="1061829" cy="369332"/>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en-GB" dirty="0" smtClean="0"/>
              <a:t>Mixed up</a:t>
            </a:r>
            <a:endParaRPr lang="en-GB"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Sequencing</a:t>
            </a:r>
            <a:endParaRPr lang="en-GB" sz="4100" dirty="0">
              <a:solidFill>
                <a:schemeClr val="bg1"/>
              </a:solidFill>
              <a:latin typeface="+mj-lt"/>
              <a:ea typeface="+mj-ea"/>
              <a:cs typeface="+mj-cs"/>
            </a:endParaRPr>
          </a:p>
        </p:txBody>
      </p:sp>
      <p:sp>
        <p:nvSpPr>
          <p:cNvPr id="14" name="Rectangle 13"/>
          <p:cNvSpPr/>
          <p:nvPr/>
        </p:nvSpPr>
        <p:spPr>
          <a:xfrm>
            <a:off x="651185" y="2788221"/>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1400" dirty="0" smtClean="0"/>
              <a:t>Williams was heavily criticised, although his detractors underestimated the true extent of the overall relationship as they narrowly focused on the profits of the maritime trade in slaves. </a:t>
            </a:r>
            <a:endParaRPr lang="en-US" sz="1400" dirty="0" smtClean="0">
              <a:latin typeface="Arial" pitchFamily="34" charset="0"/>
              <a:cs typeface="Arial" pitchFamily="34" charset="0"/>
            </a:endParaRPr>
          </a:p>
        </p:txBody>
      </p:sp>
      <p:sp>
        <p:nvSpPr>
          <p:cNvPr id="15" name="Rectangle 14"/>
          <p:cNvSpPr/>
          <p:nvPr/>
        </p:nvSpPr>
        <p:spPr>
          <a:xfrm>
            <a:off x="651185" y="1788089"/>
            <a:ext cx="7858180" cy="92869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1400" dirty="0" smtClean="0"/>
              <a:t>These issues have promoted vigorous academic debate since the publication of Eric </a:t>
            </a:r>
            <a:r>
              <a:rPr lang="en-GB" sz="1400" dirty="0" err="1" smtClean="0"/>
              <a:t>Williams’s</a:t>
            </a:r>
            <a:r>
              <a:rPr lang="en-GB" sz="1400" dirty="0" smtClean="0"/>
              <a:t> pioneering text </a:t>
            </a:r>
            <a:r>
              <a:rPr lang="en-GB" sz="1400" i="1" dirty="0" smtClean="0"/>
              <a:t>Capitalism and Slavery</a:t>
            </a:r>
            <a:r>
              <a:rPr lang="en-GB" sz="1400" dirty="0" smtClean="0"/>
              <a:t> in 1944. Williams defined an exploitative global relationship in which the profits of the slave trade and commerce with the slave colonies were crucial to the industrial development of Great Britain[L].</a:t>
            </a:r>
            <a:endParaRPr lang="en-US" sz="1400" dirty="0" smtClean="0">
              <a:latin typeface="Arial" pitchFamily="34" charset="0"/>
              <a:cs typeface="Arial" pitchFamily="34" charset="0"/>
            </a:endParaRPr>
          </a:p>
        </p:txBody>
      </p:sp>
      <p:sp>
        <p:nvSpPr>
          <p:cNvPr id="16" name="Rectangle 15"/>
          <p:cNvSpPr/>
          <p:nvPr/>
        </p:nvSpPr>
        <p:spPr>
          <a:xfrm>
            <a:off x="651185" y="1002271"/>
            <a:ext cx="7858180" cy="7143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1400" dirty="0" smtClean="0"/>
              <a:t>The two most controversial questions regarding chattel slavery and Great Britain in the modern era are economic in nature: how profitable was the West India trade, and how did slavery influence the industrial and agricultural development of the nation?</a:t>
            </a:r>
            <a:endParaRPr lang="en-US" sz="1400" dirty="0" smtClean="0">
              <a:latin typeface="Arial" pitchFamily="34" charset="0"/>
              <a:cs typeface="Arial" pitchFamily="34" charset="0"/>
            </a:endParaRPr>
          </a:p>
        </p:txBody>
      </p:sp>
      <p:sp>
        <p:nvSpPr>
          <p:cNvPr id="17" name="Rectangle 16"/>
          <p:cNvSpPr/>
          <p:nvPr/>
        </p:nvSpPr>
        <p:spPr>
          <a:xfrm>
            <a:off x="651185" y="3359725"/>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More recently, Joseph </a:t>
            </a:r>
            <a:r>
              <a:rPr lang="en-GB" sz="1400" dirty="0" err="1" smtClean="0"/>
              <a:t>Inikori</a:t>
            </a:r>
            <a:r>
              <a:rPr lang="en-GB" sz="1400" dirty="0" smtClean="0"/>
              <a:t> reinforced the view that slavery and overseas trade were the principal determinant on a ‘commercial revolution’ in England.</a:t>
            </a:r>
          </a:p>
        </p:txBody>
      </p:sp>
      <p:sp>
        <p:nvSpPr>
          <p:cNvPr id="18" name="Rectangle 17"/>
          <p:cNvSpPr/>
          <p:nvPr/>
        </p:nvSpPr>
        <p:spPr>
          <a:xfrm>
            <a:off x="651185" y="4647772"/>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However, whilst there is a mature yet inconclusive historiography regarding the impact on England, the relationship between chattel slavery and Scotland remains obscured.</a:t>
            </a:r>
            <a:endParaRPr lang="en-US" sz="1400" dirty="0">
              <a:latin typeface="Arial" pitchFamily="34" charset="0"/>
              <a:cs typeface="Arial" pitchFamily="34" charset="0"/>
            </a:endParaRPr>
          </a:p>
        </p:txBody>
      </p:sp>
      <p:grpSp>
        <p:nvGrpSpPr>
          <p:cNvPr id="5" name="Group 14"/>
          <p:cNvGrpSpPr/>
          <p:nvPr/>
        </p:nvGrpSpPr>
        <p:grpSpPr>
          <a:xfrm rot="1139649">
            <a:off x="7431745" y="-318316"/>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9" name="Rectangle 18"/>
          <p:cNvSpPr/>
          <p:nvPr/>
        </p:nvSpPr>
        <p:spPr>
          <a:xfrm>
            <a:off x="651185" y="3931229"/>
            <a:ext cx="7858180" cy="64294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For </a:t>
            </a:r>
            <a:r>
              <a:rPr lang="en-GB" sz="1400" dirty="0" err="1" smtClean="0"/>
              <a:t>Inikori</a:t>
            </a:r>
            <a:r>
              <a:rPr lang="en-GB" sz="1400" dirty="0" smtClean="0"/>
              <a:t>, commerce with slave based economies in an Atlantic system dependant on chattel slavery had significant multiplier effects on English industrialisation as well as shipping and on the commercial and financial infrastructure[Y].</a:t>
            </a:r>
          </a:p>
        </p:txBody>
      </p:sp>
      <p:sp>
        <p:nvSpPr>
          <p:cNvPr id="20" name="Rectangle 19"/>
          <p:cNvSpPr/>
          <p:nvPr/>
        </p:nvSpPr>
        <p:spPr>
          <a:xfrm>
            <a:off x="651185" y="5221439"/>
            <a:ext cx="7858180" cy="5000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Consequently, T.M. Devine has recently posed the far from rhetorical question ‘did slavery make Scotia great?’.</a:t>
            </a:r>
            <a:endParaRPr lang="en-US" sz="1400" dirty="0">
              <a:latin typeface="Arial" pitchFamily="34" charset="0"/>
              <a:cs typeface="Arial" pitchFamily="34" charset="0"/>
            </a:endParaRPr>
          </a:p>
        </p:txBody>
      </p:sp>
      <p:sp>
        <p:nvSpPr>
          <p:cNvPr id="21" name="Rectangle 20"/>
          <p:cNvSpPr/>
          <p:nvPr/>
        </p:nvSpPr>
        <p:spPr>
          <a:xfrm>
            <a:off x="651185" y="5788592"/>
            <a:ext cx="7858180" cy="10373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Aft>
                <a:spcPts val="1000"/>
              </a:spcAft>
              <a:defRPr/>
            </a:pPr>
            <a:r>
              <a:rPr lang="en-GB" sz="1400" dirty="0" smtClean="0"/>
              <a:t>Devine now argues that Scotland ‘could provide more fertile ground’ for historians who seek to establish that slavery had a profound impact on Scottish industrialisation as it was a relatively poor society in 1750 which underwent rapid growth whilst dependent on slave economies for raw materials as well as external markets for exports, in addition to capital transfers to the burgeoning industries in manufacturing, mining and agriculture[D].</a:t>
            </a:r>
            <a:endParaRPr lang="en-US" sz="1400" dirty="0">
              <a:latin typeface="Arial" pitchFamily="34" charset="0"/>
              <a:cs typeface="Arial" pitchFamily="34" charset="0"/>
            </a:endParaRPr>
          </a:p>
        </p:txBody>
      </p:sp>
      <p:sp>
        <p:nvSpPr>
          <p:cNvPr id="23" name="TextBox 22"/>
          <p:cNvSpPr txBox="1"/>
          <p:nvPr/>
        </p:nvSpPr>
        <p:spPr>
          <a:xfrm>
            <a:off x="214282" y="285728"/>
            <a:ext cx="1446486"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Correct order</a:t>
            </a:r>
            <a:endParaRPr lang="en-GB"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Sequencing</a:t>
            </a:r>
            <a:endParaRPr lang="en-GB" sz="4100" dirty="0">
              <a:solidFill>
                <a:schemeClr val="bg1"/>
              </a:solidFill>
              <a:latin typeface="+mj-lt"/>
              <a:ea typeface="+mj-ea"/>
              <a:cs typeface="+mj-cs"/>
            </a:endParaRPr>
          </a:p>
        </p:txBody>
      </p:sp>
      <p:sp>
        <p:nvSpPr>
          <p:cNvPr id="14" name="Rectangle 13"/>
          <p:cNvSpPr/>
          <p:nvPr/>
        </p:nvSpPr>
        <p:spPr>
          <a:xfrm>
            <a:off x="642910" y="2955698"/>
            <a:ext cx="7858180" cy="28358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Most stayed on or near the coast, and they knew little of the heavily populated African interior. </a:t>
            </a:r>
            <a:endParaRPr lang="en-GB" sz="1400" dirty="0"/>
          </a:p>
        </p:txBody>
      </p:sp>
      <p:sp>
        <p:nvSpPr>
          <p:cNvPr id="15" name="Rectangle 14"/>
          <p:cNvSpPr/>
          <p:nvPr/>
        </p:nvSpPr>
        <p:spPr>
          <a:xfrm>
            <a:off x="642910" y="6414858"/>
            <a:ext cx="7858180" cy="42862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Relatively few Europeans settled on the West African coast, and many of those who did were soon struck down by yellow fever, malaria and other diseases. </a:t>
            </a:r>
            <a:endParaRPr lang="en-GB" sz="1400" dirty="0"/>
          </a:p>
        </p:txBody>
      </p:sp>
      <p:sp>
        <p:nvSpPr>
          <p:cNvPr id="16" name="Rectangle 15"/>
          <p:cNvSpPr/>
          <p:nvPr/>
        </p:nvSpPr>
        <p:spPr>
          <a:xfrm>
            <a:off x="642910" y="3615418"/>
            <a:ext cx="7858180" cy="42646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The transportation of over ten million African slaves to the Americas implies an absolute European dominance of West Africa that simply did not exist.</a:t>
            </a:r>
            <a:endParaRPr lang="en-US" sz="1400" dirty="0" smtClean="0">
              <a:latin typeface="Arial" pitchFamily="34" charset="0"/>
              <a:cs typeface="Arial" pitchFamily="34" charset="0"/>
            </a:endParaRPr>
          </a:p>
        </p:txBody>
      </p:sp>
      <p:sp>
        <p:nvSpPr>
          <p:cNvPr id="17" name="Rectangle 16"/>
          <p:cNvSpPr/>
          <p:nvPr/>
        </p:nvSpPr>
        <p:spPr>
          <a:xfrm>
            <a:off x="642910" y="3286124"/>
            <a:ext cx="7858180" cy="28358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Slavery had been an important social institution in West Africa long before the arrival of the Europeans. </a:t>
            </a:r>
            <a:endParaRPr lang="en-GB" sz="1400" dirty="0"/>
          </a:p>
        </p:txBody>
      </p:sp>
      <p:sp>
        <p:nvSpPr>
          <p:cNvPr id="18" name="Rectangle 17"/>
          <p:cNvSpPr/>
          <p:nvPr/>
        </p:nvSpPr>
        <p:spPr>
          <a:xfrm>
            <a:off x="640646" y="785794"/>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However, slavery was not hereditary, and the children of slaves were usually regarded as being free members of the household of their parent’s master.</a:t>
            </a:r>
            <a:endParaRPr lang="en-GB" sz="1400" dirty="0"/>
          </a:p>
        </p:txBody>
      </p:sp>
      <p:grpSp>
        <p:nvGrpSpPr>
          <p:cNvPr id="2" name="Group 14"/>
          <p:cNvGrpSpPr/>
          <p:nvPr/>
        </p:nvGrpSpPr>
        <p:grpSpPr>
          <a:xfrm rot="1139649">
            <a:off x="7717497" y="-246877"/>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9" name="Rectangle 18"/>
          <p:cNvSpPr/>
          <p:nvPr/>
        </p:nvSpPr>
        <p:spPr>
          <a:xfrm>
            <a:off x="642910" y="5729530"/>
            <a:ext cx="7858180" cy="64294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In Europe land was the main form of wealth-producing property, but in much of West Africa rulers and the elite owned land, and slaves became an important form of wealth-producing property, enabling their owners to profit from the land they rented from local rulers. </a:t>
            </a:r>
            <a:endParaRPr lang="en-GB" sz="1400" dirty="0"/>
          </a:p>
        </p:txBody>
      </p:sp>
      <p:sp>
        <p:nvSpPr>
          <p:cNvPr id="20" name="Rectangle 19"/>
          <p:cNvSpPr/>
          <p:nvPr/>
        </p:nvSpPr>
        <p:spPr>
          <a:xfrm>
            <a:off x="642910" y="4491716"/>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 In Africa slavery was predominantly a system of organizing labour in a society with many people but limited opportunities for land ownership and economic survival. </a:t>
            </a:r>
            <a:endParaRPr lang="en-GB" sz="1400" dirty="0"/>
          </a:p>
        </p:txBody>
      </p:sp>
      <p:sp>
        <p:nvSpPr>
          <p:cNvPr id="21" name="Rectangle 20"/>
          <p:cNvSpPr/>
          <p:nvPr/>
        </p:nvSpPr>
        <p:spPr>
          <a:xfrm>
            <a:off x="641778" y="5043046"/>
            <a:ext cx="7858180" cy="6408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West Africans controlled the trade in gold, ivory, spices and eventually slaves, and historians continue to debate whether West Africans should be regarded primarily as victims of or participants in the transatlantic slave trade. </a:t>
            </a:r>
            <a:endParaRPr lang="en-GB" sz="1400" dirty="0"/>
          </a:p>
        </p:txBody>
      </p:sp>
      <p:sp>
        <p:nvSpPr>
          <p:cNvPr id="23" name="Rectangle 22"/>
          <p:cNvSpPr/>
          <p:nvPr/>
        </p:nvSpPr>
        <p:spPr>
          <a:xfrm>
            <a:off x="642910" y="1871878"/>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However, the massive size of the transatlantic slave trade meant that in wars and raids, a very great number of West Africans were captured and sold to the Europeans.</a:t>
            </a:r>
            <a:endParaRPr lang="en-GB" sz="1400" dirty="0"/>
          </a:p>
        </p:txBody>
      </p:sp>
      <p:sp>
        <p:nvSpPr>
          <p:cNvPr id="24" name="Rectangle 23"/>
          <p:cNvSpPr/>
          <p:nvPr/>
        </p:nvSpPr>
        <p:spPr>
          <a:xfrm>
            <a:off x="642910" y="2414354"/>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Enslaved Africans who were sold to the Europeans and transported to the Americas would experience a very different form of slavery to those who were slaves in Africa. </a:t>
            </a:r>
            <a:endParaRPr lang="en-GB" sz="1400" dirty="0"/>
          </a:p>
        </p:txBody>
      </p:sp>
      <p:sp>
        <p:nvSpPr>
          <p:cNvPr id="25" name="Rectangle 24"/>
          <p:cNvSpPr/>
          <p:nvPr/>
        </p:nvSpPr>
        <p:spPr>
          <a:xfrm>
            <a:off x="642910" y="1329402"/>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People living in West Africa, both free and enslaved, did not see their lives as being shaped or dominated by trade with the Europeans and the transatlantic slave trade. </a:t>
            </a:r>
            <a:endParaRPr lang="en-GB" sz="1400" dirty="0"/>
          </a:p>
        </p:txBody>
      </p:sp>
      <p:sp>
        <p:nvSpPr>
          <p:cNvPr id="26" name="Rectangle 25"/>
          <p:cNvSpPr/>
          <p:nvPr/>
        </p:nvSpPr>
        <p:spPr>
          <a:xfrm>
            <a:off x="642910" y="4087588"/>
            <a:ext cx="7858180" cy="3571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But those West Africans who were taken in chains to the New World suffered very different experiences.</a:t>
            </a:r>
            <a:endParaRPr lang="en-GB" sz="1400" dirty="0"/>
          </a:p>
        </p:txBody>
      </p:sp>
      <p:sp>
        <p:nvSpPr>
          <p:cNvPr id="22" name="TextBox 21"/>
          <p:cNvSpPr txBox="1"/>
          <p:nvPr/>
        </p:nvSpPr>
        <p:spPr>
          <a:xfrm>
            <a:off x="214282" y="285728"/>
            <a:ext cx="1061829" cy="369332"/>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en-GB" dirty="0" smtClean="0"/>
              <a:t>Mixed up</a:t>
            </a:r>
            <a:endParaRPr lang="en-GB"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Sequencing</a:t>
            </a:r>
            <a:endParaRPr lang="en-GB" sz="4100" dirty="0">
              <a:solidFill>
                <a:schemeClr val="bg1"/>
              </a:solidFill>
              <a:latin typeface="+mj-lt"/>
              <a:ea typeface="+mj-ea"/>
              <a:cs typeface="+mj-cs"/>
            </a:endParaRPr>
          </a:p>
        </p:txBody>
      </p:sp>
      <p:sp>
        <p:nvSpPr>
          <p:cNvPr id="14" name="Rectangle 13"/>
          <p:cNvSpPr/>
          <p:nvPr/>
        </p:nvSpPr>
        <p:spPr>
          <a:xfrm>
            <a:off x="642910" y="1741252"/>
            <a:ext cx="7858180" cy="28358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Most stayed on or near the coast, and they knew little of the heavily populated African interior. </a:t>
            </a:r>
            <a:endParaRPr lang="en-GB" sz="1400" dirty="0"/>
          </a:p>
        </p:txBody>
      </p:sp>
      <p:sp>
        <p:nvSpPr>
          <p:cNvPr id="15" name="Rectangle 14"/>
          <p:cNvSpPr/>
          <p:nvPr/>
        </p:nvSpPr>
        <p:spPr>
          <a:xfrm>
            <a:off x="642910" y="1269082"/>
            <a:ext cx="7858180" cy="42862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Relatively few Europeans settled on the West African coast, and many of those who did were soon struck down by yellow fever, malaria and other diseases. </a:t>
            </a:r>
            <a:endParaRPr lang="en-GB" sz="1400" dirty="0"/>
          </a:p>
        </p:txBody>
      </p:sp>
      <p:sp>
        <p:nvSpPr>
          <p:cNvPr id="16" name="Rectangle 15"/>
          <p:cNvSpPr/>
          <p:nvPr/>
        </p:nvSpPr>
        <p:spPr>
          <a:xfrm>
            <a:off x="642910" y="796912"/>
            <a:ext cx="7858180" cy="42646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The transportation of over ten million African slaves to the Americas implies an absolute European dominance of West Africa that simply did not exist.</a:t>
            </a:r>
            <a:endParaRPr lang="en-US" sz="1400" dirty="0" smtClean="0">
              <a:latin typeface="Arial" pitchFamily="34" charset="0"/>
              <a:cs typeface="Arial" pitchFamily="34" charset="0"/>
            </a:endParaRPr>
          </a:p>
        </p:txBody>
      </p:sp>
      <p:sp>
        <p:nvSpPr>
          <p:cNvPr id="17" name="Rectangle 16"/>
          <p:cNvSpPr/>
          <p:nvPr/>
        </p:nvSpPr>
        <p:spPr>
          <a:xfrm>
            <a:off x="642910" y="2757030"/>
            <a:ext cx="7858180" cy="28358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Slavery had been an important social institution in West Africa long before the arrival of the Europeans. </a:t>
            </a:r>
            <a:endParaRPr lang="en-GB" sz="1400" dirty="0"/>
          </a:p>
        </p:txBody>
      </p:sp>
      <p:sp>
        <p:nvSpPr>
          <p:cNvPr id="18" name="Rectangle 17"/>
          <p:cNvSpPr/>
          <p:nvPr/>
        </p:nvSpPr>
        <p:spPr>
          <a:xfrm>
            <a:off x="642910" y="3758294"/>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However, slavery was not hereditary, and the children of slaves were usually regarded as being free members of the household of their parent’s master.</a:t>
            </a:r>
            <a:endParaRPr lang="en-GB" sz="1400" dirty="0"/>
          </a:p>
        </p:txBody>
      </p:sp>
      <p:grpSp>
        <p:nvGrpSpPr>
          <p:cNvPr id="2" name="Group 14"/>
          <p:cNvGrpSpPr/>
          <p:nvPr/>
        </p:nvGrpSpPr>
        <p:grpSpPr>
          <a:xfrm rot="1139649">
            <a:off x="7717497" y="-246877"/>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9" name="Rectangle 18"/>
          <p:cNvSpPr/>
          <p:nvPr/>
        </p:nvSpPr>
        <p:spPr>
          <a:xfrm>
            <a:off x="642910" y="3071810"/>
            <a:ext cx="7858180" cy="64294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In Europe land was the main form of wealth-producing property, but in much of West Africa rulers and the elite owned land, and slaves became an important form of wealth-producing property, enabling their owners to profit from the land they rented from local rulers. </a:t>
            </a:r>
            <a:endParaRPr lang="en-GB" sz="1400" dirty="0"/>
          </a:p>
        </p:txBody>
      </p:sp>
      <p:sp>
        <p:nvSpPr>
          <p:cNvPr id="20" name="Rectangle 19"/>
          <p:cNvSpPr/>
          <p:nvPr/>
        </p:nvSpPr>
        <p:spPr>
          <a:xfrm>
            <a:off x="642910" y="4317548"/>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 In Africa slavery was predominantly a system of organizing labour in a society with many people but limited opportunities for land ownership and economic survival. </a:t>
            </a:r>
            <a:endParaRPr lang="en-GB" sz="1400" dirty="0"/>
          </a:p>
        </p:txBody>
      </p:sp>
      <p:sp>
        <p:nvSpPr>
          <p:cNvPr id="21" name="Rectangle 20"/>
          <p:cNvSpPr/>
          <p:nvPr/>
        </p:nvSpPr>
        <p:spPr>
          <a:xfrm>
            <a:off x="642910" y="2070546"/>
            <a:ext cx="7858180" cy="6408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West Africans controlled the trade in gold, ivory, spices and eventually slaves, and historians continue to debate whether West Africans should be regarded primarily as victims of or participants in the transatlantic slave trade. </a:t>
            </a:r>
            <a:endParaRPr lang="en-GB" sz="1400" dirty="0"/>
          </a:p>
        </p:txBody>
      </p:sp>
      <p:sp>
        <p:nvSpPr>
          <p:cNvPr id="23" name="Rectangle 22"/>
          <p:cNvSpPr/>
          <p:nvPr/>
        </p:nvSpPr>
        <p:spPr>
          <a:xfrm>
            <a:off x="642910" y="4861156"/>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However, the massive size of the transatlantic slave trade meant that in wars and raids, a very great number of West Africans were captured and sold to the Europeans.</a:t>
            </a:r>
            <a:endParaRPr lang="en-GB" sz="1400" dirty="0"/>
          </a:p>
        </p:txBody>
      </p:sp>
      <p:sp>
        <p:nvSpPr>
          <p:cNvPr id="24" name="Rectangle 23"/>
          <p:cNvSpPr/>
          <p:nvPr/>
        </p:nvSpPr>
        <p:spPr>
          <a:xfrm>
            <a:off x="642910" y="5404764"/>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Enslaved Africans who were sold to the Europeans and transported to the Americas would experience a very different form of slavery to those who were slaves in Africa. </a:t>
            </a:r>
            <a:endParaRPr lang="en-GB" sz="1400" dirty="0"/>
          </a:p>
        </p:txBody>
      </p:sp>
      <p:sp>
        <p:nvSpPr>
          <p:cNvPr id="25" name="Rectangle 24"/>
          <p:cNvSpPr/>
          <p:nvPr/>
        </p:nvSpPr>
        <p:spPr>
          <a:xfrm>
            <a:off x="642910" y="5948372"/>
            <a:ext cx="785818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People living in West Africa, both free and enslaved, did not see their lives as being shaped or dominated by trade with the Europeans and the transatlantic slave trade. </a:t>
            </a:r>
            <a:endParaRPr lang="en-GB" sz="1400" dirty="0"/>
          </a:p>
        </p:txBody>
      </p:sp>
      <p:sp>
        <p:nvSpPr>
          <p:cNvPr id="26" name="Rectangle 25"/>
          <p:cNvSpPr/>
          <p:nvPr/>
        </p:nvSpPr>
        <p:spPr>
          <a:xfrm>
            <a:off x="642910" y="6491980"/>
            <a:ext cx="7858180" cy="3571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400" dirty="0" smtClean="0"/>
              <a:t>But those West Africans who were taken in chains to the New World suffered very different experiences.</a:t>
            </a:r>
            <a:endParaRPr lang="en-GB" sz="1400" dirty="0"/>
          </a:p>
        </p:txBody>
      </p:sp>
      <p:sp>
        <p:nvSpPr>
          <p:cNvPr id="28" name="TextBox 27"/>
          <p:cNvSpPr txBox="1"/>
          <p:nvPr/>
        </p:nvSpPr>
        <p:spPr>
          <a:xfrm>
            <a:off x="214282" y="285728"/>
            <a:ext cx="1446486"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Correct order</a:t>
            </a:r>
            <a:endParaRPr lang="en-GB"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Sequencing</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754326"/>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Sequencing can be stuck into jotters, or posted on blogs. The discussion over the right order of the pieces could be recorded on video or tape.</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Odd One Out</a:t>
            </a:r>
          </a:p>
        </p:txBody>
      </p:sp>
      <p:sp>
        <p:nvSpPr>
          <p:cNvPr id="4" name="Rectangle 1"/>
          <p:cNvSpPr>
            <a:spLocks noChangeArrowheads="1"/>
          </p:cNvSpPr>
          <p:nvPr/>
        </p:nvSpPr>
        <p:spPr bwMode="auto">
          <a:xfrm>
            <a:off x="468313" y="1844675"/>
            <a:ext cx="8207375" cy="3046413"/>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t>Odd one out is an activity that can be used as a springboard for initial exploration of the topic or as a tool to consolidate knowledge. Learners are encouraged to explore for themselves the similarities and differences between ideas and to foster an understanding relationship between them.</a:t>
            </a:r>
            <a:endParaRPr lang="en-GB" sz="2400" dirty="0">
              <a:latin typeface="+mn-lt"/>
            </a:endParaRPr>
          </a:p>
        </p:txBody>
      </p:sp>
      <p:sp>
        <p:nvSpPr>
          <p:cNvPr id="5" name="Text Box 5"/>
          <p:cNvSpPr txBox="1">
            <a:spLocks noChangeArrowheads="1"/>
          </p:cNvSpPr>
          <p:nvPr/>
        </p:nvSpPr>
        <p:spPr bwMode="auto">
          <a:xfrm>
            <a:off x="468313" y="1844675"/>
            <a:ext cx="8207375" cy="3848100"/>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Odd one out is an activity that can be used as a springboard for initial exploration of the topic or as a tool to consolidate knowledge. Learners are encouraged to explore for themselves the similarities and differences between ideas and to foster an understanding relationship between them. </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Remembering   Understanding   Applying   Analysing</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Odd One Out</a:t>
            </a:r>
          </a:p>
        </p:txBody>
      </p:sp>
      <p:sp>
        <p:nvSpPr>
          <p:cNvPr id="4" name="Rectangle 1"/>
          <p:cNvSpPr>
            <a:spLocks noChangeArrowheads="1"/>
          </p:cNvSpPr>
          <p:nvPr/>
        </p:nvSpPr>
        <p:spPr bwMode="auto">
          <a:xfrm>
            <a:off x="468313" y="1844675"/>
            <a:ext cx="8207375" cy="4586288"/>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2200" b="1" dirty="0">
              <a:latin typeface="+mn-lt"/>
            </a:endParaRPr>
          </a:p>
          <a:p>
            <a:pPr marL="342900" indent="-342900">
              <a:buFontTx/>
              <a:buAutoNum type="arabicPeriod"/>
              <a:defRPr/>
            </a:pPr>
            <a:r>
              <a:rPr lang="en-GB" sz="2200" dirty="0">
                <a:latin typeface="+mn-lt"/>
              </a:rPr>
              <a:t>Learners are given a set of key words, ideas, places, </a:t>
            </a:r>
            <a:r>
              <a:rPr lang="en-GB" sz="2200" dirty="0" smtClean="0">
                <a:latin typeface="+mn-lt"/>
              </a:rPr>
              <a:t>events or </a:t>
            </a:r>
            <a:r>
              <a:rPr lang="en-GB" sz="2200" dirty="0">
                <a:latin typeface="+mn-lt"/>
              </a:rPr>
              <a:t>people, depending on the learning area and topic. </a:t>
            </a:r>
          </a:p>
          <a:p>
            <a:pPr marL="342900" indent="-342900">
              <a:buFontTx/>
              <a:buAutoNum type="arabicPeriod"/>
              <a:defRPr/>
            </a:pPr>
            <a:r>
              <a:rPr lang="en-GB" sz="2200" dirty="0">
                <a:latin typeface="+mn-lt"/>
              </a:rPr>
              <a:t>Learners must decide on the odd one out in each grid or list. Often there may be no right or wrong answers and any word might be the odd one out. Learners must, therefore, give a justified and valid response as to why they chose a particular word and the nature of the relationship between the other words on the list.</a:t>
            </a:r>
          </a:p>
          <a:p>
            <a:pPr marL="342900" indent="-342900">
              <a:buFontTx/>
              <a:buAutoNum type="arabicPeriod"/>
              <a:defRPr/>
            </a:pPr>
            <a:r>
              <a:rPr lang="en-GB" sz="2200" dirty="0">
                <a:latin typeface="+mn-lt"/>
              </a:rPr>
              <a:t>A discussion afterwards might concentrate on how learners made the connections between the words, the processes involved and whether the group work has helped learners to see different connections which they otherwise might not have considered.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000" dirty="0" smtClean="0">
                <a:solidFill>
                  <a:schemeClr val="bg1"/>
                </a:solidFill>
                <a:latin typeface="+mj-lt"/>
                <a:ea typeface="+mj-ea"/>
                <a:cs typeface="+mj-cs"/>
              </a:rPr>
              <a:t>List of activities</a:t>
            </a:r>
            <a:endParaRPr lang="en-GB" sz="4000" dirty="0">
              <a:solidFill>
                <a:schemeClr val="bg1"/>
              </a:solidFill>
              <a:latin typeface="+mj-lt"/>
              <a:ea typeface="+mj-ea"/>
              <a:cs typeface="+mj-cs"/>
            </a:endParaRPr>
          </a:p>
        </p:txBody>
      </p:sp>
      <p:sp>
        <p:nvSpPr>
          <p:cNvPr id="3" name="Text Box 6"/>
          <p:cNvSpPr txBox="1">
            <a:spLocks noChangeArrowheads="1"/>
          </p:cNvSpPr>
          <p:nvPr/>
        </p:nvSpPr>
        <p:spPr bwMode="auto">
          <a:xfrm>
            <a:off x="285720" y="1357298"/>
            <a:ext cx="8572560" cy="5214973"/>
          </a:xfrm>
          <a:prstGeom prst="rect">
            <a:avLst/>
          </a:prstGeom>
          <a:solidFill>
            <a:schemeClr val="accent6"/>
          </a:solidFill>
          <a:ln w="38100">
            <a:solidFill>
              <a:schemeClr val="accent3">
                <a:lumMod val="75000"/>
              </a:schemeClr>
            </a:solidFill>
            <a:miter lim="800000"/>
            <a:headEnd/>
            <a:tailEnd/>
          </a:ln>
        </p:spPr>
        <p:txBody>
          <a:bodyPr wrap="square" numCol="2">
            <a:spAutoFit/>
          </a:bodyPr>
          <a:lstStyle/>
          <a:p>
            <a:pPr marL="514350" indent="-514350">
              <a:buAutoNum type="arabicPeriod"/>
            </a:pPr>
            <a:r>
              <a:rPr lang="en-GB" sz="2800" dirty="0" smtClean="0"/>
              <a:t>Group or pair discussion</a:t>
            </a:r>
          </a:p>
          <a:p>
            <a:pPr marL="514350" indent="-514350">
              <a:buAutoNum type="arabicPeriod"/>
            </a:pPr>
            <a:r>
              <a:rPr lang="en-GB" sz="2800" dirty="0" smtClean="0"/>
              <a:t>Fish diagram</a:t>
            </a:r>
          </a:p>
          <a:p>
            <a:pPr marL="514350" indent="-514350">
              <a:buAutoNum type="arabicPeriod"/>
            </a:pPr>
            <a:r>
              <a:rPr lang="en-GB" sz="2800" dirty="0" smtClean="0"/>
              <a:t>Discussion questions </a:t>
            </a:r>
            <a:br>
              <a:rPr lang="en-GB" sz="2800" dirty="0" smtClean="0"/>
            </a:br>
            <a:r>
              <a:rPr lang="en-GB" sz="2800" dirty="0" smtClean="0"/>
              <a:t>with a </a:t>
            </a:r>
            <a:r>
              <a:rPr lang="en-GB" sz="2800" dirty="0" smtClean="0"/>
              <a:t>report</a:t>
            </a:r>
          </a:p>
          <a:p>
            <a:pPr marL="514350" indent="-514350">
              <a:buAutoNum type="arabicPeriod"/>
            </a:pPr>
            <a:r>
              <a:rPr lang="en-GB" sz="2800" dirty="0" smtClean="0"/>
              <a:t>Source analysis with a report</a:t>
            </a:r>
            <a:endParaRPr lang="en-GB" sz="2800" dirty="0" smtClean="0"/>
          </a:p>
          <a:p>
            <a:pPr marL="514350" indent="-514350">
              <a:buAutoNum type="arabicPeriod"/>
            </a:pPr>
            <a:r>
              <a:rPr lang="en-GB" sz="2800" dirty="0" smtClean="0"/>
              <a:t>Collage</a:t>
            </a:r>
          </a:p>
          <a:p>
            <a:pPr marL="514350" indent="-514350">
              <a:buAutoNum type="arabicPeriod"/>
            </a:pPr>
            <a:r>
              <a:rPr lang="en-GB" sz="2800" dirty="0" smtClean="0"/>
              <a:t>Conversion</a:t>
            </a:r>
          </a:p>
          <a:p>
            <a:pPr marL="514350" indent="-514350">
              <a:buAutoNum type="arabicPeriod"/>
            </a:pPr>
            <a:r>
              <a:rPr lang="en-GB" sz="2800" dirty="0" smtClean="0"/>
              <a:t>Perfect answer</a:t>
            </a:r>
          </a:p>
          <a:p>
            <a:pPr marL="514350" indent="-514350">
              <a:buAutoNum type="arabicPeriod"/>
            </a:pPr>
            <a:r>
              <a:rPr lang="en-GB" sz="2800" dirty="0" smtClean="0"/>
              <a:t>Filling in the gaps</a:t>
            </a:r>
          </a:p>
          <a:p>
            <a:pPr marL="514350" indent="-514350">
              <a:buAutoNum type="arabicPeriod"/>
            </a:pPr>
            <a:r>
              <a:rPr lang="en-GB" sz="2800" dirty="0" smtClean="0"/>
              <a:t>Paraphrasing</a:t>
            </a:r>
          </a:p>
          <a:p>
            <a:pPr marL="514350" indent="-514350">
              <a:buAutoNum type="arabicPeriod"/>
            </a:pPr>
            <a:r>
              <a:rPr lang="en-GB" sz="2800" dirty="0" smtClean="0"/>
              <a:t>Summarising</a:t>
            </a:r>
          </a:p>
          <a:p>
            <a:pPr marL="514350" indent="-514350">
              <a:buAutoNum type="arabicPeriod"/>
            </a:pPr>
            <a:r>
              <a:rPr lang="en-GB" sz="2800" dirty="0" smtClean="0"/>
              <a:t>Thinking skills grid</a:t>
            </a:r>
          </a:p>
          <a:p>
            <a:pPr marL="514350" indent="-514350">
              <a:buAutoNum type="arabicPeriod"/>
            </a:pPr>
            <a:r>
              <a:rPr lang="en-GB" sz="2800" dirty="0" smtClean="0"/>
              <a:t>Skimming</a:t>
            </a:r>
          </a:p>
          <a:p>
            <a:pPr marL="514350" indent="-514350">
              <a:buAutoNum type="arabicPeriod"/>
            </a:pPr>
            <a:r>
              <a:rPr lang="en-GB" sz="2800" dirty="0" smtClean="0"/>
              <a:t>Scanning</a:t>
            </a:r>
          </a:p>
          <a:p>
            <a:pPr marL="514350" indent="-514350">
              <a:buAutoNum type="arabicPeriod"/>
            </a:pPr>
            <a:r>
              <a:rPr lang="en-GB" sz="2800" dirty="0" smtClean="0"/>
              <a:t>Sequencing</a:t>
            </a:r>
          </a:p>
          <a:p>
            <a:pPr marL="514350" indent="-514350">
              <a:buAutoNum type="arabicPeriod"/>
            </a:pPr>
            <a:r>
              <a:rPr lang="en-GB" sz="2800" dirty="0" smtClean="0"/>
              <a:t>Odd one out</a:t>
            </a:r>
          </a:p>
          <a:p>
            <a:pPr marL="514350" indent="-514350">
              <a:buAutoNum type="arabicPeriod"/>
            </a:pPr>
            <a:r>
              <a:rPr lang="en-GB" sz="2800" dirty="0" smtClean="0"/>
              <a:t>Exchanging </a:t>
            </a:r>
            <a:r>
              <a:rPr lang="en-GB" sz="2800" dirty="0" smtClean="0"/>
              <a:t>viewpoints</a:t>
            </a:r>
          </a:p>
          <a:p>
            <a:pPr marL="514350" indent="-514350">
              <a:buAutoNum type="arabicPeriod"/>
            </a:pPr>
            <a:r>
              <a:rPr lang="en-GB" sz="2800" dirty="0" smtClean="0"/>
              <a:t>Interrogation</a:t>
            </a:r>
            <a:endParaRPr lang="en-GB" sz="2800" dirty="0" smtClean="0"/>
          </a:p>
          <a:p>
            <a:pPr marL="514350" indent="-514350">
              <a:buAutoNum type="arabicPeriod"/>
            </a:pPr>
            <a:r>
              <a:rPr lang="en-GB" sz="2800" dirty="0" smtClean="0"/>
              <a:t>Jigsaw</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Text Box 9"/>
          <p:cNvSpPr txBox="1">
            <a:spLocks noChangeArrowheads="1"/>
          </p:cNvSpPr>
          <p:nvPr/>
        </p:nvSpPr>
        <p:spPr bwMode="auto">
          <a:xfrm>
            <a:off x="5715008" y="1643050"/>
            <a:ext cx="3214678" cy="3847207"/>
          </a:xfrm>
          <a:prstGeom prst="rect">
            <a:avLst/>
          </a:prstGeom>
          <a:solidFill>
            <a:srgbClr val="FAC294"/>
          </a:solidFill>
          <a:ln w="38100">
            <a:solidFill>
              <a:schemeClr val="accent3">
                <a:lumMod val="75000"/>
              </a:schemeClr>
            </a:solidFill>
            <a:miter lim="800000"/>
            <a:headEnd/>
            <a:tailEnd/>
          </a:ln>
        </p:spPr>
        <p:txBody>
          <a:bodyPr wrap="square">
            <a:spAutoFit/>
          </a:bodyPr>
          <a:lstStyle/>
          <a:p>
            <a:pPr marL="182563" indent="-182563">
              <a:spcBef>
                <a:spcPct val="50000"/>
              </a:spcBef>
              <a:defRPr/>
            </a:pPr>
            <a:r>
              <a:rPr lang="en-GB" sz="2800" b="1" dirty="0">
                <a:latin typeface="+mn-lt"/>
              </a:rPr>
              <a:t>Possible answers</a:t>
            </a:r>
          </a:p>
          <a:p>
            <a:pPr marL="182563" indent="-182563">
              <a:spcBef>
                <a:spcPct val="50000"/>
              </a:spcBef>
              <a:buFont typeface="Arial" charset="0"/>
              <a:buChar char="•"/>
              <a:defRPr/>
            </a:pPr>
            <a:r>
              <a:rPr lang="en-GB" dirty="0" smtClean="0">
                <a:latin typeface="+mn-lt"/>
              </a:rPr>
              <a:t>A – it is the </a:t>
            </a:r>
            <a:r>
              <a:rPr lang="en-GB" dirty="0" smtClean="0"/>
              <a:t>only one set on the Middle Passage</a:t>
            </a:r>
            <a:endParaRPr lang="en-GB" dirty="0">
              <a:latin typeface="+mn-lt"/>
            </a:endParaRPr>
          </a:p>
          <a:p>
            <a:pPr marL="182563" indent="-182563">
              <a:spcBef>
                <a:spcPct val="50000"/>
              </a:spcBef>
              <a:buFont typeface="Arial" charset="0"/>
              <a:buChar char="•"/>
              <a:defRPr/>
            </a:pPr>
            <a:r>
              <a:rPr lang="en-GB" dirty="0" smtClean="0">
                <a:latin typeface="+mn-lt"/>
              </a:rPr>
              <a:t>B – it is the only one where black people are guarding the slaves</a:t>
            </a:r>
            <a:endParaRPr lang="en-GB" dirty="0">
              <a:latin typeface="+mn-lt"/>
            </a:endParaRPr>
          </a:p>
          <a:p>
            <a:pPr marL="182563" indent="-182563">
              <a:spcBef>
                <a:spcPct val="50000"/>
              </a:spcBef>
              <a:buFont typeface="Arial" charset="0"/>
              <a:buChar char="•"/>
              <a:defRPr/>
            </a:pPr>
            <a:r>
              <a:rPr lang="en-GB" dirty="0" smtClean="0">
                <a:latin typeface="+mn-lt"/>
              </a:rPr>
              <a:t>C – it only shows method of oppression.</a:t>
            </a:r>
          </a:p>
          <a:p>
            <a:pPr marL="182563" indent="-182563">
              <a:spcBef>
                <a:spcPct val="50000"/>
              </a:spcBef>
              <a:buFont typeface="Arial" charset="0"/>
              <a:buChar char="•"/>
              <a:defRPr/>
            </a:pPr>
            <a:r>
              <a:rPr lang="en-GB" dirty="0" smtClean="0"/>
              <a:t>D – only image that shows the slaves without their captors, or means of incarceration </a:t>
            </a:r>
            <a:endParaRPr lang="en-GB" dirty="0">
              <a:latin typeface="+mn-lt"/>
            </a:endParaRPr>
          </a:p>
        </p:txBody>
      </p:sp>
      <p:sp>
        <p:nvSpPr>
          <p:cNvPr id="9" name="Title 1"/>
          <p:cNvSpPr txBox="1">
            <a:spLocks/>
          </p:cNvSpPr>
          <p:nvPr/>
        </p:nvSpPr>
        <p:spPr>
          <a:xfrm>
            <a:off x="0" y="0"/>
            <a:ext cx="9144000" cy="1143000"/>
          </a:xfrm>
          <a:prstGeom prst="rect">
            <a:avLst/>
          </a:prstGeom>
          <a:solidFill>
            <a:schemeClr val="accent6">
              <a:lumMod val="75000"/>
            </a:schemeClr>
          </a:solidFill>
        </p:spPr>
        <p:txBody>
          <a:bodyPr anchor="ctr">
            <a:normAutofit/>
          </a:bodyPr>
          <a:lstStyle/>
          <a:p>
            <a:pPr algn="ctr" fontAlgn="auto">
              <a:spcAft>
                <a:spcPts val="0"/>
              </a:spcAft>
              <a:defRPr/>
            </a:pPr>
            <a:r>
              <a:rPr lang="en-GB" sz="4400" dirty="0">
                <a:solidFill>
                  <a:schemeClr val="bg1"/>
                </a:solidFill>
                <a:latin typeface="+mj-lt"/>
                <a:ea typeface="+mj-ea"/>
                <a:cs typeface="+mj-cs"/>
              </a:rPr>
              <a:t>Odd One Out</a:t>
            </a:r>
          </a:p>
        </p:txBody>
      </p:sp>
      <p:grpSp>
        <p:nvGrpSpPr>
          <p:cNvPr id="2" name="Group 14"/>
          <p:cNvGrpSpPr/>
          <p:nvPr/>
        </p:nvGrpSpPr>
        <p:grpSpPr>
          <a:xfrm rot="1139649">
            <a:off x="7360307" y="-246879"/>
            <a:ext cx="1829775" cy="1636716"/>
            <a:chOff x="4500562" y="1071546"/>
            <a:chExt cx="2643206" cy="1714512"/>
          </a:xfrm>
          <a:solidFill>
            <a:srgbClr val="FFC000"/>
          </a:solidFill>
        </p:grpSpPr>
        <p:sp>
          <p:nvSpPr>
            <p:cNvPr id="16" name="5-Point Star 1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9" name="TextBox 18"/>
          <p:cNvSpPr txBox="1"/>
          <p:nvPr/>
        </p:nvSpPr>
        <p:spPr>
          <a:xfrm>
            <a:off x="2898446" y="1224900"/>
            <a:ext cx="317716" cy="369332"/>
          </a:xfrm>
          <a:prstGeom prst="rect">
            <a:avLst/>
          </a:prstGeom>
          <a:noFill/>
        </p:spPr>
        <p:txBody>
          <a:bodyPr wrap="none" rtlCol="0">
            <a:spAutoFit/>
          </a:bodyPr>
          <a:lstStyle/>
          <a:p>
            <a:r>
              <a:rPr lang="en-GB" dirty="0" smtClean="0"/>
              <a:t>A</a:t>
            </a:r>
            <a:endParaRPr lang="en-GB" dirty="0"/>
          </a:p>
        </p:txBody>
      </p:sp>
      <p:sp>
        <p:nvSpPr>
          <p:cNvPr id="20" name="TextBox 19"/>
          <p:cNvSpPr txBox="1"/>
          <p:nvPr/>
        </p:nvSpPr>
        <p:spPr>
          <a:xfrm>
            <a:off x="5072066" y="2000240"/>
            <a:ext cx="317716" cy="369332"/>
          </a:xfrm>
          <a:prstGeom prst="rect">
            <a:avLst/>
          </a:prstGeom>
          <a:noFill/>
        </p:spPr>
        <p:txBody>
          <a:bodyPr wrap="none" rtlCol="0">
            <a:spAutoFit/>
          </a:bodyPr>
          <a:lstStyle/>
          <a:p>
            <a:r>
              <a:rPr lang="en-GB" dirty="0" smtClean="0"/>
              <a:t>B</a:t>
            </a:r>
            <a:endParaRPr lang="en-GB" dirty="0"/>
          </a:p>
        </p:txBody>
      </p:sp>
      <p:sp>
        <p:nvSpPr>
          <p:cNvPr id="21" name="TextBox 20"/>
          <p:cNvSpPr txBox="1"/>
          <p:nvPr/>
        </p:nvSpPr>
        <p:spPr>
          <a:xfrm>
            <a:off x="214282" y="5888372"/>
            <a:ext cx="308098" cy="369332"/>
          </a:xfrm>
          <a:prstGeom prst="rect">
            <a:avLst/>
          </a:prstGeom>
          <a:noFill/>
        </p:spPr>
        <p:txBody>
          <a:bodyPr wrap="none" rtlCol="0">
            <a:spAutoFit/>
          </a:bodyPr>
          <a:lstStyle/>
          <a:p>
            <a:r>
              <a:rPr lang="en-GB" dirty="0" smtClean="0"/>
              <a:t>C</a:t>
            </a:r>
            <a:endParaRPr lang="en-GB" dirty="0"/>
          </a:p>
        </p:txBody>
      </p:sp>
      <p:sp>
        <p:nvSpPr>
          <p:cNvPr id="22" name="TextBox 21"/>
          <p:cNvSpPr txBox="1"/>
          <p:nvPr/>
        </p:nvSpPr>
        <p:spPr>
          <a:xfrm>
            <a:off x="5572132" y="6215082"/>
            <a:ext cx="327334" cy="369332"/>
          </a:xfrm>
          <a:prstGeom prst="rect">
            <a:avLst/>
          </a:prstGeom>
          <a:noFill/>
        </p:spPr>
        <p:txBody>
          <a:bodyPr wrap="none" rtlCol="0">
            <a:spAutoFit/>
          </a:bodyPr>
          <a:lstStyle/>
          <a:p>
            <a:r>
              <a:rPr lang="en-GB" dirty="0" smtClean="0"/>
              <a:t>D</a:t>
            </a:r>
            <a:endParaRPr lang="en-GB" dirty="0"/>
          </a:p>
        </p:txBody>
      </p:sp>
      <p:sp>
        <p:nvSpPr>
          <p:cNvPr id="27" name="Rectangle 26"/>
          <p:cNvSpPr/>
          <p:nvPr/>
        </p:nvSpPr>
        <p:spPr>
          <a:xfrm>
            <a:off x="285720" y="1265858"/>
            <a:ext cx="2571768" cy="1643074"/>
          </a:xfrm>
          <a:prstGeom prst="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Source: </a:t>
            </a:r>
            <a:r>
              <a:rPr lang="en-GB" dirty="0" smtClean="0">
                <a:hlinkClick r:id="rId3"/>
              </a:rPr>
              <a:t>http://hitchcock.itc.virginia.edu/Slavery/detailsKeyword.php?keyword=e019&amp;recordCount=1&amp;theRecord=0</a:t>
            </a:r>
            <a:endParaRPr lang="en-GB" dirty="0"/>
          </a:p>
        </p:txBody>
      </p:sp>
      <p:sp>
        <p:nvSpPr>
          <p:cNvPr id="28" name="Rectangle 27"/>
          <p:cNvSpPr/>
          <p:nvPr/>
        </p:nvSpPr>
        <p:spPr>
          <a:xfrm>
            <a:off x="91440" y="3985264"/>
            <a:ext cx="2571768" cy="1898346"/>
          </a:xfrm>
          <a:prstGeom prst="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Source: </a:t>
            </a:r>
            <a:r>
              <a:rPr lang="en-GB" dirty="0" smtClean="0">
                <a:hlinkClick r:id="rId4"/>
              </a:rPr>
              <a:t>http://hitchcock.itc.virginia.edu/Slavery/detailsKeyword.php?keyword=JCB_01203-2&amp;recordCount=3&amp;theRecord=0</a:t>
            </a:r>
            <a:endParaRPr lang="en-GB" dirty="0"/>
          </a:p>
        </p:txBody>
      </p:sp>
      <p:sp>
        <p:nvSpPr>
          <p:cNvPr id="30" name="Rectangle 29"/>
          <p:cNvSpPr/>
          <p:nvPr/>
        </p:nvSpPr>
        <p:spPr>
          <a:xfrm>
            <a:off x="3000364" y="2357430"/>
            <a:ext cx="2571768" cy="1643074"/>
          </a:xfrm>
          <a:prstGeom prst="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Source: </a:t>
            </a:r>
            <a:r>
              <a:rPr lang="en-GB" dirty="0" smtClean="0">
                <a:hlinkClick r:id="rId5"/>
              </a:rPr>
              <a:t>http://hitchcock.itc.virginia.edu/Slavery/detailsKeyword.php?keyword=c017&amp;recordCount=2&amp;theRecord=0</a:t>
            </a:r>
            <a:endParaRPr lang="en-GB" dirty="0"/>
          </a:p>
        </p:txBody>
      </p:sp>
      <p:sp>
        <p:nvSpPr>
          <p:cNvPr id="31" name="Rectangle 30"/>
          <p:cNvSpPr/>
          <p:nvPr/>
        </p:nvSpPr>
        <p:spPr>
          <a:xfrm>
            <a:off x="2928926" y="4500570"/>
            <a:ext cx="2571768" cy="2143140"/>
          </a:xfrm>
          <a:prstGeom prst="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Source: </a:t>
            </a:r>
            <a:r>
              <a:rPr lang="en-GB" dirty="0" smtClean="0">
                <a:hlinkClick r:id="rId6"/>
              </a:rPr>
              <a:t>http://hitchcock.itc.virginia.edu/Slavery/detailsKeyword.php?keyword=hazard2&amp;recordCount=1&amp;theRecord=0</a:t>
            </a:r>
            <a:endParaRPr lang="en-GB"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468313" y="1844675"/>
            <a:ext cx="8207375" cy="1908215"/>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Learners could create their own “Odd one out” boards, either by themselves or in groups, and have a discussion on the choices.</a:t>
            </a:r>
          </a:p>
        </p:txBody>
      </p:sp>
      <p:sp>
        <p:nvSpPr>
          <p:cNvPr id="6"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400" dirty="0" smtClean="0">
                <a:solidFill>
                  <a:schemeClr val="bg1"/>
                </a:solidFill>
                <a:latin typeface="+mj-lt"/>
                <a:ea typeface="+mj-ea"/>
                <a:cs typeface="+mj-cs"/>
              </a:rPr>
              <a:t>Odd One Out</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400" dirty="0" smtClean="0">
                <a:solidFill>
                  <a:schemeClr val="bg1"/>
                </a:solidFill>
                <a:latin typeface="+mj-lt"/>
                <a:ea typeface="+mj-ea"/>
                <a:cs typeface="+mj-cs"/>
              </a:rPr>
              <a:t>Odd One Out</a:t>
            </a:r>
            <a:endParaRPr lang="en-GB" sz="44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2123658"/>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Recording this activity and the debate that ensues on video is perhaps the best method. Learners could also be presented with the pictures and write a blog post describing which one is the odd one out.</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Exchanging Viewpoints</a:t>
            </a:r>
          </a:p>
        </p:txBody>
      </p:sp>
      <p:sp>
        <p:nvSpPr>
          <p:cNvPr id="4" name="Text Box 5"/>
          <p:cNvSpPr txBox="1">
            <a:spLocks noChangeArrowheads="1"/>
          </p:cNvSpPr>
          <p:nvPr/>
        </p:nvSpPr>
        <p:spPr bwMode="auto">
          <a:xfrm>
            <a:off x="468313" y="1844675"/>
            <a:ext cx="8207375" cy="3447098"/>
          </a:xfrm>
          <a:prstGeom prst="rect">
            <a:avLst/>
          </a:prstGeom>
          <a:solidFill>
            <a:schemeClr val="accent6"/>
          </a:solidFill>
          <a:ln w="38100">
            <a:solidFill>
              <a:schemeClr val="bg2">
                <a:lumMod val="75000"/>
              </a:schemeClr>
            </a:solidFill>
            <a:miter lim="800000"/>
            <a:headEnd/>
            <a:tailEnd/>
          </a:ln>
        </p:spPr>
        <p:txBody>
          <a:bodyPr wrap="square">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can be used to develop learners’ understanding of different points of view regarding a debatable topic. Not only must they listen to others, but they have to describe the views of other learners.</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Applying	Analysing	Evaluating	Creating</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Exchanging Viewpoints</a:t>
            </a:r>
          </a:p>
        </p:txBody>
      </p:sp>
      <p:sp>
        <p:nvSpPr>
          <p:cNvPr id="4" name="Rectangle 1"/>
          <p:cNvSpPr>
            <a:spLocks noChangeArrowheads="1"/>
          </p:cNvSpPr>
          <p:nvPr/>
        </p:nvSpPr>
        <p:spPr bwMode="auto">
          <a:xfrm>
            <a:off x="468313" y="1844675"/>
            <a:ext cx="8207375" cy="4386263"/>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200" dirty="0">
                <a:latin typeface="+mn-lt"/>
              </a:rPr>
              <a:t>Each learner will need a name tag that can be easily swapped with a partner. </a:t>
            </a:r>
          </a:p>
          <a:p>
            <a:pPr marL="342900" indent="-342900">
              <a:buFontTx/>
              <a:buAutoNum type="arabicPeriod"/>
              <a:defRPr/>
            </a:pPr>
            <a:r>
              <a:rPr lang="en-GB" sz="2200" dirty="0">
                <a:latin typeface="+mn-lt"/>
              </a:rPr>
              <a:t>A question which provokes debate should be posed to the class. This might be a new topic or one that learners have already studied if using the task for revision. </a:t>
            </a:r>
          </a:p>
          <a:p>
            <a:pPr marL="342900" indent="-342900">
              <a:buFontTx/>
              <a:buAutoNum type="arabicPeriod"/>
              <a:defRPr/>
            </a:pPr>
            <a:r>
              <a:rPr lang="en-GB" sz="2200" dirty="0">
                <a:latin typeface="+mn-lt"/>
              </a:rPr>
              <a:t>Learners are given a short amount of time to consider their answer to the question and instructed that they will have to describe their view to another learner.</a:t>
            </a:r>
          </a:p>
          <a:p>
            <a:pPr marL="342900" indent="-342900">
              <a:buFontTx/>
              <a:buAutoNum type="arabicPeriod"/>
              <a:defRPr/>
            </a:pPr>
            <a:r>
              <a:rPr lang="en-GB" sz="2200" dirty="0">
                <a:latin typeface="+mn-lt"/>
              </a:rPr>
              <a:t>A time limit is set during which learners must describe their view and at least one reason why they have this view. Learners exchange their name tags so that they are wearing each other’s.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a:solidFill>
                  <a:schemeClr val="bg1"/>
                </a:solidFill>
                <a:latin typeface="+mj-lt"/>
                <a:ea typeface="+mj-ea"/>
                <a:cs typeface="+mj-cs"/>
              </a:rPr>
              <a:t>Exchanging Viewpoints</a:t>
            </a:r>
          </a:p>
        </p:txBody>
      </p:sp>
      <p:sp>
        <p:nvSpPr>
          <p:cNvPr id="4" name="Rectangle 1"/>
          <p:cNvSpPr>
            <a:spLocks noChangeArrowheads="1"/>
          </p:cNvSpPr>
          <p:nvPr/>
        </p:nvSpPr>
        <p:spPr bwMode="auto">
          <a:xfrm>
            <a:off x="468313" y="1844675"/>
            <a:ext cx="8207375" cy="4662488"/>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457200" indent="-457200">
              <a:buFontTx/>
              <a:buAutoNum type="arabicPeriod" startAt="5"/>
              <a:defRPr/>
            </a:pPr>
            <a:r>
              <a:rPr lang="en-GB" sz="2000" dirty="0">
                <a:latin typeface="+mn-lt"/>
              </a:rPr>
              <a:t>Learners must then find a new partner and instead of describing their own view, they describe the view of the person whose name tag they are wearing. </a:t>
            </a:r>
          </a:p>
          <a:p>
            <a:pPr marL="457200" indent="-457200">
              <a:buFontTx/>
              <a:buAutoNum type="arabicPeriod" startAt="5"/>
              <a:defRPr/>
            </a:pPr>
            <a:r>
              <a:rPr lang="en-GB" sz="2000" dirty="0">
                <a:latin typeface="+mn-lt"/>
              </a:rPr>
              <a:t>Once the time is up, they again swap name tags, find a new partner and describe the view of the person whose tag they are wearing.</a:t>
            </a:r>
          </a:p>
          <a:p>
            <a:pPr marL="457200" indent="-457200">
              <a:buFontTx/>
              <a:buAutoNum type="arabicPeriod" startAt="5"/>
              <a:defRPr/>
            </a:pPr>
            <a:r>
              <a:rPr lang="en-GB" sz="2000" dirty="0">
                <a:latin typeface="+mn-lt"/>
              </a:rPr>
              <a:t>This can be done as few or as many times as required depending on the time available.</a:t>
            </a:r>
          </a:p>
          <a:p>
            <a:pPr marL="457200" indent="-457200">
              <a:buFontTx/>
              <a:buAutoNum type="arabicPeriod" startAt="5"/>
              <a:defRPr/>
            </a:pPr>
            <a:r>
              <a:rPr lang="en-GB" sz="2000" dirty="0">
                <a:latin typeface="+mn-lt"/>
              </a:rPr>
              <a:t>Learners write down as many of the different views as they can remember.</a:t>
            </a:r>
          </a:p>
          <a:p>
            <a:pPr marL="457200" indent="-457200">
              <a:buFontTx/>
              <a:buAutoNum type="arabicPeriod" startAt="5"/>
              <a:defRPr/>
            </a:pPr>
            <a:r>
              <a:rPr lang="en-GB" sz="2000" dirty="0">
                <a:latin typeface="+mn-lt"/>
              </a:rPr>
              <a:t>After a period of time the learners are asked to place their name tags on a large piece of paper and to express and explain the view of the learner named. The learner named can then add further points of clarification or correct any errors. </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95288" y="692150"/>
            <a:ext cx="8280400" cy="5689600"/>
          </a:xfrm>
          <a:prstGeom prst="rect">
            <a:avLst/>
          </a:prstGeom>
          <a:solidFill>
            <a:srgbClr val="FAC294"/>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400" b="1" dirty="0" smtClean="0">
              <a:solidFill>
                <a:srgbClr val="FF0000"/>
              </a:solidFill>
            </a:endParaRPr>
          </a:p>
          <a:p>
            <a:pPr algn="ctr">
              <a:defRPr/>
            </a:pPr>
            <a:r>
              <a:rPr lang="en-GB" sz="2400" b="1" dirty="0" smtClean="0">
                <a:solidFill>
                  <a:srgbClr val="FF0000"/>
                </a:solidFill>
              </a:rPr>
              <a:t>Should the slave trade be made illegal?</a:t>
            </a:r>
            <a:endParaRPr lang="en-GB" sz="2400" b="1" dirty="0">
              <a:solidFill>
                <a:srgbClr val="FF0000"/>
              </a:solidFill>
            </a:endParaRPr>
          </a:p>
        </p:txBody>
      </p:sp>
      <p:sp>
        <p:nvSpPr>
          <p:cNvPr id="3" name="Rectangle 2"/>
          <p:cNvSpPr/>
          <p:nvPr/>
        </p:nvSpPr>
        <p:spPr>
          <a:xfrm>
            <a:off x="611188" y="981075"/>
            <a:ext cx="2031986" cy="237648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Bradley Hand ITC" pitchFamily="66" charset="0"/>
            </a:endParaRPr>
          </a:p>
        </p:txBody>
      </p:sp>
      <p:sp>
        <p:nvSpPr>
          <p:cNvPr id="4" name="Rectangle 3"/>
          <p:cNvSpPr/>
          <p:nvPr/>
        </p:nvSpPr>
        <p:spPr>
          <a:xfrm>
            <a:off x="2857488" y="928670"/>
            <a:ext cx="2143140" cy="21431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p:nvSpPr>
        <p:spPr>
          <a:xfrm>
            <a:off x="930249" y="4143380"/>
            <a:ext cx="2100251" cy="1925654"/>
          </a:xfrm>
          <a:prstGeom prst="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ectangle 5"/>
          <p:cNvSpPr/>
          <p:nvPr/>
        </p:nvSpPr>
        <p:spPr>
          <a:xfrm>
            <a:off x="6000760" y="4071941"/>
            <a:ext cx="2006610" cy="206694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8" name="Rectangle 7"/>
          <p:cNvSpPr/>
          <p:nvPr/>
        </p:nvSpPr>
        <p:spPr>
          <a:xfrm>
            <a:off x="5580062" y="908050"/>
            <a:ext cx="2135209" cy="2235198"/>
          </a:xfrm>
          <a:prstGeom prst="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4522" name="Rectangle 8"/>
          <p:cNvSpPr>
            <a:spLocks noChangeArrowheads="1"/>
          </p:cNvSpPr>
          <p:nvPr/>
        </p:nvSpPr>
        <p:spPr bwMode="auto">
          <a:xfrm>
            <a:off x="642910" y="1000108"/>
            <a:ext cx="2031986" cy="2323713"/>
          </a:xfrm>
          <a:prstGeom prst="rect">
            <a:avLst/>
          </a:prstGeom>
          <a:noFill/>
          <a:ln w="9525">
            <a:noFill/>
            <a:miter lim="800000"/>
            <a:headEnd/>
            <a:tailEnd/>
          </a:ln>
        </p:spPr>
        <p:txBody>
          <a:bodyPr wrap="square">
            <a:spAutoFit/>
          </a:bodyPr>
          <a:lstStyle/>
          <a:p>
            <a:pPr algn="ctr"/>
            <a:r>
              <a:rPr lang="en-GB" u="sng" dirty="0" smtClean="0">
                <a:solidFill>
                  <a:schemeClr val="tx2"/>
                </a:solidFill>
                <a:latin typeface="Vijaya" pitchFamily="34" charset="0"/>
                <a:cs typeface="Vijaya" pitchFamily="34" charset="0"/>
              </a:rPr>
              <a:t>Marco - Slave</a:t>
            </a:r>
            <a:endParaRPr lang="en-GB" u="sng" dirty="0">
              <a:solidFill>
                <a:schemeClr val="tx2"/>
              </a:solidFill>
              <a:latin typeface="Vijaya" pitchFamily="34" charset="0"/>
              <a:cs typeface="Vijaya" pitchFamily="34" charset="0"/>
            </a:endParaRPr>
          </a:p>
          <a:p>
            <a:pPr algn="ctr"/>
            <a:endParaRPr lang="en-GB" sz="100" dirty="0">
              <a:solidFill>
                <a:schemeClr val="tx2"/>
              </a:solidFill>
              <a:latin typeface="Vijaya" pitchFamily="34" charset="0"/>
              <a:cs typeface="Vijaya" pitchFamily="34" charset="0"/>
            </a:endParaRPr>
          </a:p>
          <a:p>
            <a:pPr algn="ctr"/>
            <a:r>
              <a:rPr lang="en-GB" dirty="0">
                <a:solidFill>
                  <a:schemeClr val="tx2"/>
                </a:solidFill>
                <a:latin typeface="Vijaya" pitchFamily="34" charset="0"/>
                <a:cs typeface="Vijaya" pitchFamily="34" charset="0"/>
              </a:rPr>
              <a:t>Yes, </a:t>
            </a:r>
            <a:r>
              <a:rPr lang="en-GB" dirty="0" smtClean="0">
                <a:solidFill>
                  <a:schemeClr val="tx2"/>
                </a:solidFill>
                <a:latin typeface="Vijaya" pitchFamily="34" charset="0"/>
                <a:cs typeface="Vijaya" pitchFamily="34" charset="0"/>
              </a:rPr>
              <a:t>it has ruined millions of African lives. I was taken from my family when I was five, and my sister and my brother had been taken ten years earlier. </a:t>
            </a:r>
            <a:endParaRPr lang="en-GB" dirty="0">
              <a:solidFill>
                <a:schemeClr val="tx2"/>
              </a:solidFill>
              <a:latin typeface="Vijaya" pitchFamily="34" charset="0"/>
              <a:cs typeface="Vijaya" pitchFamily="34" charset="0"/>
            </a:endParaRPr>
          </a:p>
        </p:txBody>
      </p:sp>
      <p:sp>
        <p:nvSpPr>
          <p:cNvPr id="64523" name="Rectangle 10"/>
          <p:cNvSpPr>
            <a:spLocks noChangeArrowheads="1"/>
          </p:cNvSpPr>
          <p:nvPr/>
        </p:nvSpPr>
        <p:spPr bwMode="auto">
          <a:xfrm>
            <a:off x="2857488" y="928670"/>
            <a:ext cx="2143140" cy="2031325"/>
          </a:xfrm>
          <a:prstGeom prst="rect">
            <a:avLst/>
          </a:prstGeom>
          <a:noFill/>
          <a:ln w="9525">
            <a:noFill/>
            <a:miter lim="800000"/>
            <a:headEnd/>
            <a:tailEnd/>
          </a:ln>
        </p:spPr>
        <p:txBody>
          <a:bodyPr wrap="square">
            <a:spAutoFit/>
          </a:bodyPr>
          <a:lstStyle/>
          <a:p>
            <a:pPr algn="ctr"/>
            <a:r>
              <a:rPr lang="en-GB" u="sng" dirty="0" smtClean="0">
                <a:solidFill>
                  <a:schemeClr val="bg1"/>
                </a:solidFill>
                <a:latin typeface="Vijaya" pitchFamily="34" charset="0"/>
                <a:cs typeface="Vijaya" pitchFamily="34" charset="0"/>
              </a:rPr>
              <a:t>Rory – Slave owner</a:t>
            </a:r>
            <a:endParaRPr lang="en-GB" u="sng" dirty="0">
              <a:solidFill>
                <a:schemeClr val="bg1"/>
              </a:solidFill>
              <a:latin typeface="Vijaya" pitchFamily="34" charset="0"/>
              <a:cs typeface="Vijaya" pitchFamily="34" charset="0"/>
            </a:endParaRPr>
          </a:p>
          <a:p>
            <a:pPr algn="ctr"/>
            <a:r>
              <a:rPr lang="en-GB" dirty="0" smtClean="0">
                <a:solidFill>
                  <a:schemeClr val="bg1"/>
                </a:solidFill>
                <a:latin typeface="Vijaya" pitchFamily="34" charset="0"/>
                <a:cs typeface="Vijaya" pitchFamily="34" charset="0"/>
              </a:rPr>
              <a:t>Absolutely not. Slaves have a limited period of use - seven years is the best we can get out of them. What will we do if we can’t replace them?</a:t>
            </a:r>
            <a:endParaRPr lang="en-GB" dirty="0">
              <a:solidFill>
                <a:schemeClr val="bg1"/>
              </a:solidFill>
              <a:latin typeface="Vijaya" pitchFamily="34" charset="0"/>
              <a:cs typeface="Vijaya" pitchFamily="34" charset="0"/>
            </a:endParaRPr>
          </a:p>
        </p:txBody>
      </p:sp>
      <p:sp>
        <p:nvSpPr>
          <p:cNvPr id="64524" name="Rectangle 11"/>
          <p:cNvSpPr>
            <a:spLocks noChangeArrowheads="1"/>
          </p:cNvSpPr>
          <p:nvPr/>
        </p:nvSpPr>
        <p:spPr bwMode="auto">
          <a:xfrm>
            <a:off x="5572132" y="928670"/>
            <a:ext cx="2143140" cy="2277547"/>
          </a:xfrm>
          <a:prstGeom prst="rect">
            <a:avLst/>
          </a:prstGeom>
          <a:noFill/>
          <a:ln w="9525">
            <a:noFill/>
            <a:miter lim="800000"/>
            <a:headEnd/>
            <a:tailEnd/>
          </a:ln>
        </p:spPr>
        <p:txBody>
          <a:bodyPr wrap="square">
            <a:spAutoFit/>
          </a:bodyPr>
          <a:lstStyle/>
          <a:p>
            <a:pPr algn="ctr"/>
            <a:r>
              <a:rPr lang="en-GB" u="sng" dirty="0" smtClean="0">
                <a:solidFill>
                  <a:schemeClr val="bg1"/>
                </a:solidFill>
                <a:latin typeface="Vijaya" pitchFamily="34" charset="0"/>
                <a:cs typeface="Vijaya" pitchFamily="34" charset="0"/>
              </a:rPr>
              <a:t>Kirsten – Ship owner</a:t>
            </a:r>
            <a:endParaRPr lang="en-GB" u="sng" dirty="0">
              <a:solidFill>
                <a:schemeClr val="bg1"/>
              </a:solidFill>
              <a:latin typeface="Vijaya" pitchFamily="34" charset="0"/>
              <a:cs typeface="Vijaya" pitchFamily="34" charset="0"/>
            </a:endParaRPr>
          </a:p>
          <a:p>
            <a:pPr algn="ctr"/>
            <a:endParaRPr lang="en-GB" sz="400" dirty="0">
              <a:solidFill>
                <a:schemeClr val="bg1"/>
              </a:solidFill>
              <a:latin typeface="Vijaya" pitchFamily="34" charset="0"/>
              <a:cs typeface="Vijaya" pitchFamily="34" charset="0"/>
            </a:endParaRPr>
          </a:p>
          <a:p>
            <a:pPr algn="ctr"/>
            <a:r>
              <a:rPr lang="en-GB" sz="2000" dirty="0" smtClean="0">
                <a:solidFill>
                  <a:schemeClr val="bg1"/>
                </a:solidFill>
                <a:latin typeface="Vijaya" pitchFamily="34" charset="0"/>
                <a:cs typeface="Vijaya" pitchFamily="34" charset="0"/>
              </a:rPr>
              <a:t>Most of my business involves trading slaves and goods to Africa. If we make it illegal I’ll lose thousands of pounds.</a:t>
            </a:r>
            <a:endParaRPr lang="en-GB" sz="2000" dirty="0">
              <a:solidFill>
                <a:schemeClr val="bg1"/>
              </a:solidFill>
              <a:latin typeface="Vijaya" pitchFamily="34" charset="0"/>
              <a:cs typeface="Vijaya" pitchFamily="34" charset="0"/>
            </a:endParaRPr>
          </a:p>
        </p:txBody>
      </p:sp>
      <p:sp>
        <p:nvSpPr>
          <p:cNvPr id="64525" name="Rectangle 12"/>
          <p:cNvSpPr>
            <a:spLocks noChangeArrowheads="1"/>
          </p:cNvSpPr>
          <p:nvPr/>
        </p:nvSpPr>
        <p:spPr bwMode="auto">
          <a:xfrm>
            <a:off x="857224" y="4143380"/>
            <a:ext cx="2173276" cy="1292662"/>
          </a:xfrm>
          <a:prstGeom prst="rect">
            <a:avLst/>
          </a:prstGeom>
          <a:noFill/>
          <a:ln w="9525">
            <a:noFill/>
            <a:miter lim="800000"/>
            <a:headEnd/>
            <a:tailEnd/>
          </a:ln>
        </p:spPr>
        <p:txBody>
          <a:bodyPr wrap="square">
            <a:spAutoFit/>
          </a:bodyPr>
          <a:lstStyle/>
          <a:p>
            <a:pPr algn="ctr"/>
            <a:r>
              <a:rPr lang="en-GB" u="sng" dirty="0" smtClean="0">
                <a:solidFill>
                  <a:schemeClr val="bg1"/>
                </a:solidFill>
                <a:latin typeface="Vijaya" pitchFamily="34" charset="0"/>
                <a:cs typeface="Vijaya" pitchFamily="34" charset="0"/>
              </a:rPr>
              <a:t>Amy – Pro-abolitionist</a:t>
            </a:r>
            <a:endParaRPr lang="en-GB" u="sng" dirty="0">
              <a:solidFill>
                <a:schemeClr val="bg1"/>
              </a:solidFill>
              <a:latin typeface="Vijaya" pitchFamily="34" charset="0"/>
              <a:cs typeface="Vijaya" pitchFamily="34" charset="0"/>
            </a:endParaRPr>
          </a:p>
          <a:p>
            <a:pPr algn="ctr"/>
            <a:r>
              <a:rPr lang="en-GB" sz="2000" dirty="0" smtClean="0">
                <a:solidFill>
                  <a:schemeClr val="bg1"/>
                </a:solidFill>
                <a:latin typeface="Vijaya" pitchFamily="34" charset="0"/>
                <a:cs typeface="Vijaya" pitchFamily="34" charset="0"/>
              </a:rPr>
              <a:t>It has to be! It is a deplorable act, and distinctly un-Christian.</a:t>
            </a:r>
            <a:endParaRPr lang="en-GB" sz="2000" dirty="0">
              <a:solidFill>
                <a:schemeClr val="bg1"/>
              </a:solidFill>
              <a:latin typeface="Vijaya" pitchFamily="34" charset="0"/>
              <a:cs typeface="Vijaya" pitchFamily="34" charset="0"/>
            </a:endParaRPr>
          </a:p>
        </p:txBody>
      </p:sp>
      <p:sp>
        <p:nvSpPr>
          <p:cNvPr id="64526" name="Rectangle 13"/>
          <p:cNvSpPr>
            <a:spLocks noChangeArrowheads="1"/>
          </p:cNvSpPr>
          <p:nvPr/>
        </p:nvSpPr>
        <p:spPr bwMode="auto">
          <a:xfrm>
            <a:off x="6000760" y="4071942"/>
            <a:ext cx="1944688" cy="1908215"/>
          </a:xfrm>
          <a:prstGeom prst="rect">
            <a:avLst/>
          </a:prstGeom>
          <a:noFill/>
          <a:ln w="9525">
            <a:noFill/>
            <a:miter lim="800000"/>
            <a:headEnd/>
            <a:tailEnd/>
          </a:ln>
        </p:spPr>
        <p:txBody>
          <a:bodyPr>
            <a:spAutoFit/>
          </a:bodyPr>
          <a:lstStyle/>
          <a:p>
            <a:pPr algn="ctr"/>
            <a:r>
              <a:rPr lang="en-GB" u="sng" dirty="0" smtClean="0">
                <a:solidFill>
                  <a:schemeClr val="bg1"/>
                </a:solidFill>
                <a:latin typeface="Vijaya" pitchFamily="34" charset="0"/>
                <a:cs typeface="Vijaya" pitchFamily="34" charset="0"/>
              </a:rPr>
              <a:t>Josh – Anti abolitionist</a:t>
            </a:r>
            <a:endParaRPr lang="en-GB" dirty="0">
              <a:solidFill>
                <a:schemeClr val="bg1"/>
              </a:solidFill>
              <a:latin typeface="Vijaya" pitchFamily="34" charset="0"/>
              <a:cs typeface="Vijaya" pitchFamily="34" charset="0"/>
            </a:endParaRPr>
          </a:p>
          <a:p>
            <a:pPr algn="ctr"/>
            <a:r>
              <a:rPr lang="en-GB" sz="2000" dirty="0" smtClean="0">
                <a:solidFill>
                  <a:schemeClr val="bg1"/>
                </a:solidFill>
                <a:latin typeface="Vijaya" pitchFamily="34" charset="0"/>
                <a:cs typeface="Vijaya" pitchFamily="34" charset="0"/>
              </a:rPr>
              <a:t>No! The negroes are not civilised and do not deserve freedom! They were made to work.</a:t>
            </a:r>
            <a:endParaRPr lang="en-GB" sz="2000" dirty="0">
              <a:solidFill>
                <a:schemeClr val="bg1"/>
              </a:solidFill>
              <a:latin typeface="Vijaya" pitchFamily="34" charset="0"/>
              <a:cs typeface="Vijaya" pitchFamily="34" charset="0"/>
            </a:endParaRPr>
          </a:p>
        </p:txBody>
      </p:sp>
      <p:grpSp>
        <p:nvGrpSpPr>
          <p:cNvPr id="2" name="Group 19"/>
          <p:cNvGrpSpPr/>
          <p:nvPr/>
        </p:nvGrpSpPr>
        <p:grpSpPr>
          <a:xfrm rot="1139649">
            <a:off x="7360307" y="-246879"/>
            <a:ext cx="1829775" cy="1636716"/>
            <a:chOff x="4500562" y="1071546"/>
            <a:chExt cx="2643206" cy="1714512"/>
          </a:xfrm>
          <a:solidFill>
            <a:srgbClr val="FFC000"/>
          </a:solidFill>
        </p:grpSpPr>
        <p:sp>
          <p:nvSpPr>
            <p:cNvPr id="21" name="5-Point Star 20"/>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Exchanging Viewpoints</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2123658"/>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Recording on video is a great medium for this activity, though each group recording themselves is also a good approach. Learners might record themselves as talking heads, defending their viewpoint.</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Interrogation (also called Hot Seating)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6"/>
          </a:solidFill>
          <a:ln w="38100">
            <a:solidFill>
              <a:schemeClr val="bg2">
                <a:lumMod val="75000"/>
              </a:schemeClr>
            </a:solidFill>
            <a:miter lim="800000"/>
            <a:headEnd/>
            <a:tailEnd/>
          </a:ln>
        </p:spPr>
        <p:txBody>
          <a:bodyPr wrap="square">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sz="2400" dirty="0" smtClean="0"/>
              <a:t>	This activity calls on the practitioner, or a learner or group of learners, to play the role of a character from the period of time being studied.</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Understan</a:t>
            </a:r>
            <a:r>
              <a:rPr lang="en-GB" sz="2400" dirty="0" smtClean="0"/>
              <a:t>ding		Remembering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rPr>
              <a:t>Interrogation (also called Hot Seating)</a:t>
            </a:r>
            <a:endParaRPr lang="en-GB" sz="4100" dirty="0">
              <a:solidFill>
                <a:schemeClr val="bg1"/>
              </a:solidFill>
            </a:endParaRPr>
          </a:p>
        </p:txBody>
      </p:sp>
      <p:sp>
        <p:nvSpPr>
          <p:cNvPr id="4" name="Rectangle 1"/>
          <p:cNvSpPr>
            <a:spLocks noChangeArrowheads="1"/>
          </p:cNvSpPr>
          <p:nvPr/>
        </p:nvSpPr>
        <p:spPr bwMode="auto">
          <a:xfrm>
            <a:off x="468313" y="1844675"/>
            <a:ext cx="8207375" cy="4385816"/>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200" dirty="0" smtClean="0">
                <a:latin typeface="+mn-lt"/>
              </a:rPr>
              <a:t>The practitioner, learner or groups of learners, pose as a character from the period of study (e.g. an anti-abolitionist). It can be a famous character, an anonymous person, or a group of people.</a:t>
            </a:r>
            <a:endParaRPr lang="en-GB" sz="2200" dirty="0">
              <a:latin typeface="+mn-lt"/>
            </a:endParaRPr>
          </a:p>
          <a:p>
            <a:pPr marL="342900" indent="-342900">
              <a:buFontTx/>
              <a:buAutoNum type="arabicPeriod"/>
              <a:defRPr/>
            </a:pPr>
            <a:r>
              <a:rPr lang="en-GB" sz="2200" dirty="0" smtClean="0">
                <a:latin typeface="+mn-lt"/>
              </a:rPr>
              <a:t>The remaining learners can question and interrogat</a:t>
            </a:r>
            <a:r>
              <a:rPr lang="en-GB" sz="2200" dirty="0" smtClean="0"/>
              <a:t>e the character(s) on any aspect of the history period they are studying.</a:t>
            </a:r>
            <a:endParaRPr lang="en-GB" sz="2200" dirty="0">
              <a:latin typeface="+mn-lt"/>
            </a:endParaRPr>
          </a:p>
          <a:p>
            <a:pPr marL="342900" indent="-342900">
              <a:buFontTx/>
              <a:buAutoNum type="arabicPeriod"/>
              <a:defRPr/>
            </a:pPr>
            <a:r>
              <a:rPr lang="en-GB" sz="2200" dirty="0" smtClean="0">
                <a:latin typeface="+mn-lt"/>
              </a:rPr>
              <a:t>The actor(s) must stay in role throughout the interrogation, sticking to what should be his/her opinions (for example, defending the slave trade).</a:t>
            </a:r>
            <a:endParaRPr lang="en-GB" sz="2200" dirty="0">
              <a:latin typeface="+mn-lt"/>
            </a:endParaRPr>
          </a:p>
          <a:p>
            <a:pPr marL="342900" indent="-342900">
              <a:buFontTx/>
              <a:buAutoNum type="arabicPeriod"/>
              <a:defRPr/>
            </a:pPr>
            <a:r>
              <a:rPr lang="en-GB" sz="2200" dirty="0" smtClean="0">
                <a:latin typeface="+mn-lt"/>
              </a:rPr>
              <a:t>It can work well if participants are given an opportunity to revise the topic/the character’s stance, as questions and answered can be prepared.</a:t>
            </a:r>
            <a:endParaRPr lang="en-GB" sz="2200"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43000"/>
          </a:xfrm>
          <a:prstGeom prst="rect">
            <a:avLst/>
          </a:prstGeom>
          <a:solidFill>
            <a:schemeClr val="accent3">
              <a:lumMod val="75000"/>
            </a:schemeClr>
          </a:solidFill>
          <a:ln>
            <a:noFill/>
          </a:ln>
        </p:spPr>
        <p:txBody>
          <a:bodyPr anchor="ctr"/>
          <a:lstStyle/>
          <a:p>
            <a:pPr algn="ctr">
              <a:spcBef>
                <a:spcPct val="50000"/>
              </a:spcBef>
              <a:defRPr/>
            </a:pPr>
            <a:r>
              <a:rPr lang="en-GB" sz="4000" dirty="0">
                <a:solidFill>
                  <a:schemeClr val="bg1"/>
                </a:solidFill>
                <a:latin typeface="+mj-lt"/>
                <a:ea typeface="+mj-ea"/>
                <a:cs typeface="+mj-cs"/>
              </a:rPr>
              <a:t>Group or pair </a:t>
            </a:r>
            <a:r>
              <a:rPr lang="en-GB" sz="4000" dirty="0" smtClean="0">
                <a:solidFill>
                  <a:schemeClr val="bg1"/>
                </a:solidFill>
                <a:latin typeface="+mj-lt"/>
                <a:ea typeface="+mj-ea"/>
                <a:cs typeface="+mj-cs"/>
              </a:rPr>
              <a:t>discussion</a:t>
            </a:r>
            <a:br>
              <a:rPr lang="en-GB" sz="4000" dirty="0" smtClean="0">
                <a:solidFill>
                  <a:schemeClr val="bg1"/>
                </a:solidFill>
                <a:latin typeface="+mj-lt"/>
                <a:ea typeface="+mj-ea"/>
                <a:cs typeface="+mj-cs"/>
              </a:rPr>
            </a:br>
            <a:r>
              <a:rPr lang="en-GB" sz="4000" dirty="0" smtClean="0">
                <a:solidFill>
                  <a:schemeClr val="bg1"/>
                </a:solidFill>
                <a:latin typeface="+mj-lt"/>
                <a:ea typeface="+mj-ea"/>
                <a:cs typeface="+mj-cs"/>
              </a:rPr>
              <a:t>– stimulus </a:t>
            </a:r>
            <a:r>
              <a:rPr lang="en-GB" sz="4000" dirty="0">
                <a:solidFill>
                  <a:schemeClr val="bg1"/>
                </a:solidFill>
                <a:latin typeface="+mj-lt"/>
                <a:ea typeface="+mj-ea"/>
                <a:cs typeface="+mj-cs"/>
              </a:rPr>
              <a:t>questions</a:t>
            </a:r>
          </a:p>
        </p:txBody>
      </p:sp>
      <p:sp>
        <p:nvSpPr>
          <p:cNvPr id="3" name="Text Box 6"/>
          <p:cNvSpPr txBox="1">
            <a:spLocks noChangeArrowheads="1"/>
          </p:cNvSpPr>
          <p:nvPr/>
        </p:nvSpPr>
        <p:spPr bwMode="auto">
          <a:xfrm>
            <a:off x="468313" y="1919288"/>
            <a:ext cx="8207375" cy="4462462"/>
          </a:xfrm>
          <a:prstGeom prst="rect">
            <a:avLst/>
          </a:prstGeom>
          <a:solidFill>
            <a:schemeClr val="accent6"/>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encourages learners to think about questions that may lead to a particular answer and share them with their peers. It has the potential to challenge learners, who may think creatively about possible alternative questions, and encourages thinking about different interpretations and understandings within the support of a peer group.</a:t>
            </a:r>
          </a:p>
          <a:p>
            <a:pPr marL="342900" indent="-342900">
              <a:defRPr/>
            </a:pPr>
            <a:endParaRPr lang="en-GB" dirty="0">
              <a:latin typeface="+mn-lt"/>
            </a:endParaRPr>
          </a:p>
          <a:p>
            <a:pPr marL="342900" indent="-342900">
              <a:defRPr/>
            </a:pPr>
            <a:r>
              <a:rPr lang="en-GB" sz="2800" b="1" dirty="0">
                <a:latin typeface="+mn-lt"/>
              </a:rPr>
              <a:t>Skills</a:t>
            </a:r>
          </a:p>
          <a:p>
            <a:pPr marL="342900" indent="-342900" algn="ctr">
              <a:defRPr/>
            </a:pPr>
            <a:r>
              <a:rPr lang="en-GB" sz="2400" dirty="0">
                <a:latin typeface="+mn-lt"/>
              </a:rPr>
              <a:t>	Remembering	Understanding		Applying</a:t>
            </a:r>
          </a:p>
          <a:p>
            <a:pPr marL="342900" indent="-342900">
              <a:defRPr/>
            </a:pPr>
            <a:endParaRPr lang="en-GB" dirty="0">
              <a:latin typeface="+mn-lt"/>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rPr>
              <a:t>Interrogation (also called Hot Seating)</a:t>
            </a:r>
            <a:endParaRPr lang="en-GB" sz="4100" dirty="0">
              <a:solidFill>
                <a:schemeClr val="bg1"/>
              </a:solidFill>
            </a:endParaRPr>
          </a:p>
        </p:txBody>
      </p:sp>
      <p:grpSp>
        <p:nvGrpSpPr>
          <p:cNvPr id="8" name="Group 19"/>
          <p:cNvGrpSpPr/>
          <p:nvPr/>
        </p:nvGrpSpPr>
        <p:grpSpPr>
          <a:xfrm rot="1139649">
            <a:off x="7360307" y="-246879"/>
            <a:ext cx="1829775" cy="1636716"/>
            <a:chOff x="4500562" y="1071546"/>
            <a:chExt cx="2643206" cy="1714512"/>
          </a:xfrm>
          <a:solidFill>
            <a:srgbClr val="FFC000"/>
          </a:solidFill>
        </p:grpSpPr>
        <p:sp>
          <p:nvSpPr>
            <p:cNvPr id="9" name="5-Point Star 8"/>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2" name="TextBox 11"/>
          <p:cNvSpPr txBox="1"/>
          <p:nvPr/>
        </p:nvSpPr>
        <p:spPr>
          <a:xfrm>
            <a:off x="285720" y="1357298"/>
            <a:ext cx="3157146" cy="523220"/>
          </a:xfrm>
          <a:prstGeom prst="rect">
            <a:avLst/>
          </a:prstGeom>
          <a:noFill/>
        </p:spPr>
        <p:txBody>
          <a:bodyPr wrap="none" rtlCol="0">
            <a:spAutoFit/>
          </a:bodyPr>
          <a:lstStyle/>
          <a:p>
            <a:r>
              <a:rPr lang="en-GB" sz="2800" dirty="0" smtClean="0"/>
              <a:t>Characters could be:</a:t>
            </a:r>
            <a:endParaRPr lang="en-GB" sz="2800" dirty="0"/>
          </a:p>
        </p:txBody>
      </p:sp>
      <p:sp>
        <p:nvSpPr>
          <p:cNvPr id="13" name="TextBox 12"/>
          <p:cNvSpPr txBox="1"/>
          <p:nvPr/>
        </p:nvSpPr>
        <p:spPr>
          <a:xfrm rot="19987972">
            <a:off x="555001" y="2398666"/>
            <a:ext cx="1851469"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A plantation slave</a:t>
            </a:r>
            <a:endParaRPr lang="en-GB" dirty="0"/>
          </a:p>
        </p:txBody>
      </p:sp>
      <p:sp>
        <p:nvSpPr>
          <p:cNvPr id="14" name="TextBox 13"/>
          <p:cNvSpPr txBox="1"/>
          <p:nvPr/>
        </p:nvSpPr>
        <p:spPr>
          <a:xfrm rot="19987972">
            <a:off x="2684728" y="4541809"/>
            <a:ext cx="2164054"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An African tribesman</a:t>
            </a:r>
            <a:endParaRPr lang="en-GB" dirty="0"/>
          </a:p>
        </p:txBody>
      </p:sp>
      <p:sp>
        <p:nvSpPr>
          <p:cNvPr id="15" name="TextBox 14"/>
          <p:cNvSpPr txBox="1"/>
          <p:nvPr/>
        </p:nvSpPr>
        <p:spPr>
          <a:xfrm rot="961425">
            <a:off x="5340719" y="2605791"/>
            <a:ext cx="1629933"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A ship’s captain</a:t>
            </a:r>
            <a:endParaRPr lang="en-GB" dirty="0"/>
          </a:p>
        </p:txBody>
      </p:sp>
      <p:sp>
        <p:nvSpPr>
          <p:cNvPr id="16" name="TextBox 15"/>
          <p:cNvSpPr txBox="1"/>
          <p:nvPr/>
        </p:nvSpPr>
        <p:spPr>
          <a:xfrm rot="20652554">
            <a:off x="3307282" y="2345889"/>
            <a:ext cx="1541512"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A tobacco lord</a:t>
            </a:r>
            <a:endParaRPr lang="en-GB" dirty="0"/>
          </a:p>
        </p:txBody>
      </p:sp>
      <p:sp>
        <p:nvSpPr>
          <p:cNvPr id="17" name="TextBox 16"/>
          <p:cNvSpPr txBox="1"/>
          <p:nvPr/>
        </p:nvSpPr>
        <p:spPr>
          <a:xfrm rot="19987972">
            <a:off x="804400" y="3613113"/>
            <a:ext cx="2495683"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A member of parliament</a:t>
            </a:r>
            <a:endParaRPr lang="en-GB" dirty="0"/>
          </a:p>
        </p:txBody>
      </p:sp>
      <p:sp>
        <p:nvSpPr>
          <p:cNvPr id="18" name="TextBox 17"/>
          <p:cNvSpPr txBox="1"/>
          <p:nvPr/>
        </p:nvSpPr>
        <p:spPr>
          <a:xfrm rot="1221670">
            <a:off x="5548163" y="4168187"/>
            <a:ext cx="2055114"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William Wilberforce</a:t>
            </a:r>
            <a:endParaRPr lang="en-GB" dirty="0"/>
          </a:p>
        </p:txBody>
      </p:sp>
      <p:sp>
        <p:nvSpPr>
          <p:cNvPr id="19" name="TextBox 18"/>
          <p:cNvSpPr txBox="1"/>
          <p:nvPr/>
        </p:nvSpPr>
        <p:spPr>
          <a:xfrm rot="21304805">
            <a:off x="512576" y="5290988"/>
            <a:ext cx="178908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err="1" smtClean="0"/>
              <a:t>Olaudah</a:t>
            </a:r>
            <a:r>
              <a:rPr lang="en-GB" dirty="0" smtClean="0"/>
              <a:t> </a:t>
            </a:r>
            <a:r>
              <a:rPr lang="en-GB" dirty="0" err="1" smtClean="0"/>
              <a:t>Equiano</a:t>
            </a:r>
            <a:endParaRPr lang="en-GB" dirty="0"/>
          </a:p>
        </p:txBody>
      </p:sp>
      <p:sp>
        <p:nvSpPr>
          <p:cNvPr id="20" name="TextBox 19"/>
          <p:cNvSpPr txBox="1"/>
          <p:nvPr/>
        </p:nvSpPr>
        <p:spPr>
          <a:xfrm rot="493969">
            <a:off x="6019507" y="5534309"/>
            <a:ext cx="1493742"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A slave owner</a:t>
            </a:r>
            <a:endParaRPr lang="en-GB" dirty="0"/>
          </a:p>
        </p:txBody>
      </p:sp>
      <p:sp>
        <p:nvSpPr>
          <p:cNvPr id="21" name="TextBox 20"/>
          <p:cNvSpPr txBox="1"/>
          <p:nvPr/>
        </p:nvSpPr>
        <p:spPr>
          <a:xfrm rot="666599">
            <a:off x="3370240" y="5804113"/>
            <a:ext cx="2443618"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GB" dirty="0" smtClean="0"/>
              <a:t>A child born into slavery</a:t>
            </a:r>
            <a:endParaRPr lang="en-GB"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Interrogation (also called Hot Seating)</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754326"/>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Recording on video or tape is a good approach for this activity. The podcast can be returned to at a later date for learners to evaluate their questions and answers.</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3">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Jigsaw</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447098"/>
          </a:xfrm>
          <a:prstGeom prst="rect">
            <a:avLst/>
          </a:prstGeom>
          <a:solidFill>
            <a:schemeClr val="accent6"/>
          </a:solidFill>
          <a:ln w="38100">
            <a:solidFill>
              <a:schemeClr val="bg2">
                <a:lumMod val="75000"/>
              </a:schemeClr>
            </a:solidFill>
            <a:miter lim="800000"/>
            <a:headEnd/>
            <a:tailEnd/>
          </a:ln>
        </p:spPr>
        <p:txBody>
          <a:bodyPr wrap="square">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sz="2400" dirty="0" smtClean="0"/>
              <a:t>	For more complex work, this activity provides students the opportunity to develop expertise in one area of a subject, and then return to their group with “experts” from the other areas, to tackle the whole subject.</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Understan</a:t>
            </a:r>
            <a:r>
              <a:rPr lang="en-GB" sz="2400" dirty="0" smtClean="0"/>
              <a:t>ding		</a:t>
            </a:r>
            <a:r>
              <a:rPr lang="en-GB" sz="2400" dirty="0" smtClean="0">
                <a:latin typeface="+mn-lt"/>
              </a:rPr>
              <a:t>Applying</a:t>
            </a:r>
            <a:r>
              <a:rPr lang="en-GB" sz="2400" dirty="0">
                <a:latin typeface="+mn-lt"/>
              </a:rPr>
              <a:t>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Jigsaw</a:t>
            </a:r>
            <a:endParaRPr lang="en-GB" sz="4100" dirty="0">
              <a:solidFill>
                <a:schemeClr val="bg1"/>
              </a:solidFill>
              <a:latin typeface="+mj-lt"/>
              <a:ea typeface="+mj-ea"/>
              <a:cs typeface="+mj-cs"/>
            </a:endParaRPr>
          </a:p>
        </p:txBody>
      </p:sp>
      <p:sp>
        <p:nvSpPr>
          <p:cNvPr id="4" name="Rectangle 1"/>
          <p:cNvSpPr>
            <a:spLocks noChangeArrowheads="1"/>
          </p:cNvSpPr>
          <p:nvPr/>
        </p:nvSpPr>
        <p:spPr bwMode="auto">
          <a:xfrm>
            <a:off x="468313" y="1844675"/>
            <a:ext cx="8207375" cy="3370153"/>
          </a:xfrm>
          <a:prstGeom prst="rect">
            <a:avLst/>
          </a:prstGeom>
          <a:solidFill>
            <a:srgbClr val="FAC294"/>
          </a:solidFill>
          <a:ln w="38100">
            <a:solidFill>
              <a:schemeClr val="accent3">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200" dirty="0" smtClean="0">
                <a:latin typeface="+mn-lt"/>
              </a:rPr>
              <a:t>The learners are in groups of four (or however many pieces of evidence you want to provide).</a:t>
            </a:r>
          </a:p>
          <a:p>
            <a:pPr marL="342900" indent="-342900">
              <a:buFontTx/>
              <a:buAutoNum type="arabicPeriod"/>
              <a:defRPr/>
            </a:pPr>
            <a:r>
              <a:rPr lang="en-GB" sz="2200" dirty="0" smtClean="0">
                <a:latin typeface="+mn-lt"/>
              </a:rPr>
              <a:t>They are split up, moving to four different stations, where they spend 10 minutes learning about one area of the problem.</a:t>
            </a:r>
          </a:p>
          <a:p>
            <a:pPr marL="342900" indent="-342900">
              <a:buFontTx/>
              <a:buAutoNum type="arabicPeriod"/>
              <a:defRPr/>
            </a:pPr>
            <a:r>
              <a:rPr lang="en-GB" sz="2200" dirty="0" smtClean="0">
                <a:latin typeface="+mn-lt"/>
              </a:rPr>
              <a:t>After the time limit, everyone returns to their original group, which now has four experts on the four different areas of the subject.</a:t>
            </a:r>
          </a:p>
          <a:p>
            <a:pPr marL="342900" indent="-342900">
              <a:buFontTx/>
              <a:buAutoNum type="arabicPeriod"/>
              <a:defRPr/>
            </a:pPr>
            <a:r>
              <a:rPr lang="en-GB" sz="2200" dirty="0" smtClean="0"/>
              <a:t>Working together, they use the information they have learnt to tackle the task on the subject.</a:t>
            </a:r>
            <a:endParaRPr lang="en-GB" sz="2200" dirty="0">
              <a:latin typeface="+mn-lt"/>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accent6">
              <a:lumMod val="75000"/>
            </a:schemeClr>
          </a:solidFill>
        </p:spPr>
        <p:txBody>
          <a:bodyPr anchor="ctr"/>
          <a:lstStyle/>
          <a:p>
            <a:pPr algn="ctr">
              <a:spcBef>
                <a:spcPct val="50000"/>
              </a:spcBef>
              <a:defRPr/>
            </a:pPr>
            <a:r>
              <a:rPr lang="en-GB" sz="4100" dirty="0" smtClean="0">
                <a:solidFill>
                  <a:schemeClr val="bg1"/>
                </a:solidFill>
                <a:latin typeface="+mj-lt"/>
                <a:ea typeface="+mj-ea"/>
                <a:cs typeface="+mj-cs"/>
              </a:rPr>
              <a:t>Jigsaw</a:t>
            </a:r>
            <a:endParaRPr lang="en-GB" sz="4100" dirty="0">
              <a:solidFill>
                <a:schemeClr val="bg1"/>
              </a:solidFill>
              <a:latin typeface="+mj-lt"/>
              <a:ea typeface="+mj-ea"/>
              <a:cs typeface="+mj-cs"/>
            </a:endParaRPr>
          </a:p>
        </p:txBody>
      </p:sp>
      <p:sp>
        <p:nvSpPr>
          <p:cNvPr id="5" name="Text Box 7"/>
          <p:cNvSpPr txBox="1">
            <a:spLocks noChangeArrowheads="1"/>
          </p:cNvSpPr>
          <p:nvPr/>
        </p:nvSpPr>
        <p:spPr bwMode="auto">
          <a:xfrm>
            <a:off x="468313" y="1916113"/>
            <a:ext cx="8207375" cy="1754326"/>
          </a:xfrm>
          <a:prstGeom prst="rect">
            <a:avLst/>
          </a:prstGeom>
          <a:solidFill>
            <a:srgbClr val="FAC294"/>
          </a:solidFill>
          <a:ln w="38100">
            <a:solidFill>
              <a:schemeClr val="accent3">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t>Poster work is a good method for recording information in the Jigsaw activity, as are blog posts. A podcast from each group on their findings can also prove interesting.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1972</TotalTime>
  <Words>5924</Words>
  <Application>Microsoft Office PowerPoint</Application>
  <PresentationFormat>On-screen Show (4:3)</PresentationFormat>
  <Paragraphs>783</Paragraphs>
  <Slides>94</Slides>
  <Notes>13</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Office Theme</vt:lpstr>
      <vt:lpstr>Skills development in the study of history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Nelson Chris Mundell</dc:creator>
  <cp:lastModifiedBy>Nelson Chris Mundell</cp:lastModifiedBy>
  <cp:revision>117</cp:revision>
  <dcterms:created xsi:type="dcterms:W3CDTF">2012-06-12T12:35:55Z</dcterms:created>
  <dcterms:modified xsi:type="dcterms:W3CDTF">2012-08-05T23:48:25Z</dcterms:modified>
</cp:coreProperties>
</file>