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0"/>
  </p:notesMasterIdLst>
  <p:sldIdLst>
    <p:sldId id="257" r:id="rId2"/>
    <p:sldId id="346" r:id="rId3"/>
    <p:sldId id="366" r:id="rId4"/>
    <p:sldId id="367" r:id="rId5"/>
    <p:sldId id="368" r:id="rId6"/>
    <p:sldId id="369" r:id="rId7"/>
    <p:sldId id="370" r:id="rId8"/>
    <p:sldId id="338" r:id="rId9"/>
    <p:sldId id="258" r:id="rId10"/>
    <p:sldId id="259" r:id="rId11"/>
    <p:sldId id="261" r:id="rId12"/>
    <p:sldId id="262" r:id="rId13"/>
    <p:sldId id="371" r:id="rId14"/>
    <p:sldId id="263" r:id="rId15"/>
    <p:sldId id="264" r:id="rId16"/>
    <p:sldId id="265" r:id="rId17"/>
    <p:sldId id="372" r:id="rId18"/>
    <p:sldId id="266" r:id="rId19"/>
    <p:sldId id="267" r:id="rId20"/>
    <p:sldId id="268" r:id="rId21"/>
    <p:sldId id="373" r:id="rId22"/>
    <p:sldId id="270" r:id="rId23"/>
    <p:sldId id="271" r:id="rId24"/>
    <p:sldId id="272" r:id="rId25"/>
    <p:sldId id="356" r:id="rId26"/>
    <p:sldId id="374" r:id="rId27"/>
    <p:sldId id="274" r:id="rId28"/>
    <p:sldId id="275" r:id="rId29"/>
    <p:sldId id="276" r:id="rId30"/>
    <p:sldId id="340" r:id="rId31"/>
    <p:sldId id="375" r:id="rId32"/>
    <p:sldId id="278" r:id="rId33"/>
    <p:sldId id="279" r:id="rId34"/>
    <p:sldId id="280" r:id="rId35"/>
    <p:sldId id="376" r:id="rId36"/>
    <p:sldId id="331" r:id="rId37"/>
    <p:sldId id="335" r:id="rId38"/>
    <p:sldId id="293" r:id="rId39"/>
    <p:sldId id="343" r:id="rId40"/>
    <p:sldId id="344" r:id="rId41"/>
    <p:sldId id="345" r:id="rId42"/>
    <p:sldId id="347" r:id="rId43"/>
    <p:sldId id="359" r:id="rId44"/>
    <p:sldId id="360" r:id="rId45"/>
    <p:sldId id="377" r:id="rId46"/>
    <p:sldId id="332" r:id="rId47"/>
    <p:sldId id="298" r:id="rId48"/>
    <p:sldId id="361" r:id="rId49"/>
    <p:sldId id="378" r:id="rId50"/>
    <p:sldId id="333" r:id="rId51"/>
    <p:sldId id="301" r:id="rId52"/>
    <p:sldId id="302" r:id="rId53"/>
    <p:sldId id="314" r:id="rId54"/>
    <p:sldId id="379" r:id="rId55"/>
    <p:sldId id="315" r:id="rId56"/>
    <p:sldId id="316" r:id="rId57"/>
    <p:sldId id="319" r:id="rId58"/>
    <p:sldId id="385" r:id="rId59"/>
    <p:sldId id="380" r:id="rId60"/>
    <p:sldId id="317" r:id="rId61"/>
    <p:sldId id="318" r:id="rId62"/>
    <p:sldId id="349" r:id="rId63"/>
    <p:sldId id="350" r:id="rId64"/>
    <p:sldId id="381" r:id="rId65"/>
    <p:sldId id="324" r:id="rId66"/>
    <p:sldId id="325" r:id="rId67"/>
    <p:sldId id="326" r:id="rId68"/>
    <p:sldId id="354" r:id="rId69"/>
    <p:sldId id="355" r:id="rId70"/>
    <p:sldId id="382" r:id="rId71"/>
    <p:sldId id="327" r:id="rId72"/>
    <p:sldId id="328" r:id="rId73"/>
    <p:sldId id="329" r:id="rId74"/>
    <p:sldId id="383" r:id="rId75"/>
    <p:sldId id="362" r:id="rId76"/>
    <p:sldId id="364" r:id="rId77"/>
    <p:sldId id="363" r:id="rId78"/>
    <p:sldId id="384" r:id="rId7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441" autoAdjust="0"/>
    <p:restoredTop sz="95599" autoAdjust="0"/>
  </p:normalViewPr>
  <p:slideViewPr>
    <p:cSldViewPr>
      <p:cViewPr varScale="1">
        <p:scale>
          <a:sx n="71" d="100"/>
          <a:sy n="71" d="100"/>
        </p:scale>
        <p:origin x="-1362" y="-96"/>
      </p:cViewPr>
      <p:guideLst>
        <p:guide orient="horz" pos="2160"/>
        <p:guide pos="2880"/>
      </p:guideLst>
    </p:cSldViewPr>
  </p:slideViewPr>
  <p:outlineViewPr>
    <p:cViewPr>
      <p:scale>
        <a:sx n="33" d="100"/>
        <a:sy n="33" d="100"/>
      </p:scale>
      <p:origin x="0" y="6642"/>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49BCC1-8EA4-4E1B-B631-00F89703C020}" type="datetimeFigureOut">
              <a:rPr lang="en-US" smtClean="0"/>
              <a:pPr/>
              <a:t>8/6/2012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B132F8-CC77-42CE-B781-9E56BA1C7F1C}"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commons.wikimedia.org/wiki/File:American_union_bank.gif?uselang=en-gb" TargetMode="External"/><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commons.wikimedia.org/wiki/File:American_union_bank.gif?uselang=en-gb" TargetMode="External"/><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americanrhetoric.com/speeches/stokelycarmichaelblackpower.html" TargetMode="External"/><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hlinkClick r:id="rId3"/>
              </a:rPr>
              <a:t>http://commons.wikimedia.org/wiki/File:American_union_bank.gif?uselang=en-gb</a:t>
            </a:r>
            <a:endParaRPr lang="en-GB" dirty="0"/>
          </a:p>
        </p:txBody>
      </p:sp>
      <p:sp>
        <p:nvSpPr>
          <p:cNvPr id="4" name="Slide Number Placeholder 3"/>
          <p:cNvSpPr>
            <a:spLocks noGrp="1"/>
          </p:cNvSpPr>
          <p:nvPr>
            <p:ph type="sldNum" sz="quarter" idx="10"/>
          </p:nvPr>
        </p:nvSpPr>
        <p:spPr/>
        <p:txBody>
          <a:bodyPr/>
          <a:lstStyle/>
          <a:p>
            <a:fld id="{E9B132F8-CC77-42CE-B781-9E56BA1C7F1C}" type="slidenum">
              <a:rPr lang="en-GB" smtClean="0"/>
              <a:pPr/>
              <a:t>42</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hlinkClick r:id="rId3"/>
              </a:rPr>
              <a:t>http://commons.wikimedia.org/wiki/File:American_union_bank.gif?uselang=en-gb</a:t>
            </a:r>
            <a:endParaRPr lang="en-GB" dirty="0"/>
          </a:p>
        </p:txBody>
      </p:sp>
      <p:sp>
        <p:nvSpPr>
          <p:cNvPr id="4" name="Slide Number Placeholder 3"/>
          <p:cNvSpPr>
            <a:spLocks noGrp="1"/>
          </p:cNvSpPr>
          <p:nvPr>
            <p:ph type="sldNum" sz="quarter" idx="10"/>
          </p:nvPr>
        </p:nvSpPr>
        <p:spPr/>
        <p:txBody>
          <a:bodyPr/>
          <a:lstStyle/>
          <a:p>
            <a:fld id="{E9B132F8-CC77-42CE-B781-9E56BA1C7F1C}" type="slidenum">
              <a:rPr lang="en-GB" smtClean="0"/>
              <a:pPr/>
              <a:t>43</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9B132F8-CC77-42CE-B781-9E56BA1C7F1C}" type="slidenum">
              <a:rPr lang="en-GB" smtClean="0"/>
              <a:pPr/>
              <a:t>44</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bwMode="auto">
          <a:noFill/>
          <a:ln>
            <a:solidFill>
              <a:srgbClr val="000000"/>
            </a:solidFill>
            <a:miter lim="800000"/>
            <a:headEnd/>
            <a:tailEnd/>
          </a:ln>
        </p:spPr>
      </p:sp>
      <p:sp>
        <p:nvSpPr>
          <p:cNvPr id="1064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942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0BC6C5B-F067-4774-B188-333AA8079E92}" type="slidenum">
              <a:rPr lang="en-GB"/>
              <a:pPr fontAlgn="base">
                <a:spcBef>
                  <a:spcPct val="0"/>
                </a:spcBef>
                <a:spcAft>
                  <a:spcPct val="0"/>
                </a:spcAft>
                <a:defRPr/>
              </a:pPr>
              <a:t>47</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bwMode="auto">
          <a:noFill/>
          <a:ln>
            <a:solidFill>
              <a:srgbClr val="000000"/>
            </a:solidFill>
            <a:miter lim="800000"/>
            <a:headEnd/>
            <a:tailEnd/>
          </a:ln>
        </p:spPr>
      </p:sp>
      <p:sp>
        <p:nvSpPr>
          <p:cNvPr id="1064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dirty="0" smtClean="0">
                <a:hlinkClick r:id="rId3"/>
              </a:rPr>
              <a:t>http://www.americanrhetoric.com/speeches/stokelycarmichaelblackpower.html</a:t>
            </a:r>
            <a:endParaRPr lang="en-GB" dirty="0" smtClean="0"/>
          </a:p>
        </p:txBody>
      </p:sp>
      <p:sp>
        <p:nvSpPr>
          <p:cNvPr id="942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0BC6C5B-F067-4774-B188-333AA8079E92}" type="slidenum">
              <a:rPr lang="en-GB"/>
              <a:pPr fontAlgn="base">
                <a:spcBef>
                  <a:spcPct val="0"/>
                </a:spcBef>
                <a:spcAft>
                  <a:spcPct val="0"/>
                </a:spcAft>
                <a:defRPr/>
              </a:pPr>
              <a:t>48</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bwMode="auto">
          <a:noFill/>
          <a:ln>
            <a:solidFill>
              <a:srgbClr val="000000"/>
            </a:solidFill>
            <a:miter lim="800000"/>
            <a:headEnd/>
            <a:tailEnd/>
          </a:ln>
        </p:spPr>
      </p:sp>
      <p:sp>
        <p:nvSpPr>
          <p:cNvPr id="1085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962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B963CFC-D642-42DB-9190-5E9B7B18EDB4}" type="slidenum">
              <a:rPr lang="en-GB"/>
              <a:pPr fontAlgn="base">
                <a:spcBef>
                  <a:spcPct val="0"/>
                </a:spcBef>
                <a:spcAft>
                  <a:spcPct val="0"/>
                </a:spcAft>
                <a:defRPr/>
              </a:pPr>
              <a:t>51</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bwMode="auto">
          <a:noFill/>
          <a:ln>
            <a:solidFill>
              <a:srgbClr val="000000"/>
            </a:solidFill>
            <a:miter lim="800000"/>
            <a:headEnd/>
            <a:tailEnd/>
          </a:ln>
        </p:spPr>
      </p:sp>
      <p:sp>
        <p:nvSpPr>
          <p:cNvPr id="1095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972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42600ED-AC5E-48BF-A728-C74D63A087F2}" type="slidenum">
              <a:rPr lang="en-GB"/>
              <a:pPr fontAlgn="base">
                <a:spcBef>
                  <a:spcPct val="0"/>
                </a:spcBef>
                <a:spcAft>
                  <a:spcPct val="0"/>
                </a:spcAft>
                <a:defRPr/>
              </a:pPr>
              <a:t>52</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p:spPr>
      </p:sp>
      <p:sp>
        <p:nvSpPr>
          <p:cNvPr id="829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757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C83D7B9-E877-429E-A69A-4488F07B5E1A}" type="slidenum">
              <a:rPr lang="en-GB"/>
              <a:pPr fontAlgn="base">
                <a:spcBef>
                  <a:spcPct val="0"/>
                </a:spcBef>
                <a:spcAft>
                  <a:spcPct val="0"/>
                </a:spcAft>
                <a:defRPr/>
              </a:pPr>
              <a:t>53</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2C11E34-7745-4E6E-9CB8-31B4EAEA0DFE}" type="datetimeFigureOut">
              <a:rPr lang="en-US" smtClean="0"/>
              <a:pPr/>
              <a:t>8/6/2012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890E9A-A3A8-452B-90DC-112B400B0A57}"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2C11E34-7745-4E6E-9CB8-31B4EAEA0DFE}" type="datetimeFigureOut">
              <a:rPr lang="en-US" smtClean="0"/>
              <a:pPr/>
              <a:t>8/6/2012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890E9A-A3A8-452B-90DC-112B400B0A57}"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2C11E34-7745-4E6E-9CB8-31B4EAEA0DFE}" type="datetimeFigureOut">
              <a:rPr lang="en-US" smtClean="0"/>
              <a:pPr/>
              <a:t>8/6/2012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890E9A-A3A8-452B-90DC-112B400B0A57}"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2C11E34-7745-4E6E-9CB8-31B4EAEA0DFE}" type="datetimeFigureOut">
              <a:rPr lang="en-US" smtClean="0"/>
              <a:pPr/>
              <a:t>8/6/2012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890E9A-A3A8-452B-90DC-112B400B0A57}"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2C11E34-7745-4E6E-9CB8-31B4EAEA0DFE}" type="datetimeFigureOut">
              <a:rPr lang="en-US" smtClean="0"/>
              <a:pPr/>
              <a:t>8/6/2012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890E9A-A3A8-452B-90DC-112B400B0A57}"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2C11E34-7745-4E6E-9CB8-31B4EAEA0DFE}" type="datetimeFigureOut">
              <a:rPr lang="en-US" smtClean="0"/>
              <a:pPr/>
              <a:t>8/6/2012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E890E9A-A3A8-452B-90DC-112B400B0A57}"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2C11E34-7745-4E6E-9CB8-31B4EAEA0DFE}" type="datetimeFigureOut">
              <a:rPr lang="en-US" smtClean="0"/>
              <a:pPr/>
              <a:t>8/6/2012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E890E9A-A3A8-452B-90DC-112B400B0A57}"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2C11E34-7745-4E6E-9CB8-31B4EAEA0DFE}" type="datetimeFigureOut">
              <a:rPr lang="en-US" smtClean="0"/>
              <a:pPr/>
              <a:t>8/6/2012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E890E9A-A3A8-452B-90DC-112B400B0A57}"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C11E34-7745-4E6E-9CB8-31B4EAEA0DFE}" type="datetimeFigureOut">
              <a:rPr lang="en-US" smtClean="0"/>
              <a:pPr/>
              <a:t>8/6/2012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E890E9A-A3A8-452B-90DC-112B400B0A57}"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C11E34-7745-4E6E-9CB8-31B4EAEA0DFE}" type="datetimeFigureOut">
              <a:rPr lang="en-US" smtClean="0"/>
              <a:pPr/>
              <a:t>8/6/2012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E890E9A-A3A8-452B-90DC-112B400B0A57}"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C11E34-7745-4E6E-9CB8-31B4EAEA0DFE}" type="datetimeFigureOut">
              <a:rPr lang="en-US" smtClean="0"/>
              <a:pPr/>
              <a:t>8/6/2012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E890E9A-A3A8-452B-90DC-112B400B0A57}"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C11E34-7745-4E6E-9CB8-31B4EAEA0DFE}" type="datetimeFigureOut">
              <a:rPr lang="en-US" smtClean="0"/>
              <a:pPr/>
              <a:t>8/6/2012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890E9A-A3A8-452B-90DC-112B400B0A57}"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commons.wikimedia.org/wiki/File:Bundesarchiv_Bild_102-11929,_USA,_New_Yersey,_Ku-Klux-Klan.jp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commons.wikimedia.org/wiki/File:Bundesarchiv_Bild_102-11929,_USA,_New_Yersey,_Ku-Klux-Klan.jpg"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commons.wikimedia.org/wiki/File:Bundesarchiv_Bild_102-11929,_USA,_New_Yersey,_Ku-Klux-Klan.jpg"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commons.wikimedia.org/wiki/File:American_union_bank.gif?uselang=en-gb"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commons.wikimedia.org/wiki/File:American_union_bank.gif?uselang=en-gb"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commons.wikimedia.org/wiki/File:American_union_bank.gif?uselang=en-gb"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hyperlink" Target="http://www.thinkinghistory.co.uk/ActivityModel/ActModWashingLine.html" TargetMode="Externa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hyperlink" Target="http://commons.wikimedia.org/wiki/File:Segregation_1938.jpg" TargetMode="Externa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hyperlink" Target="http://commons.wikimedia.org/wiki/File:Montgomery_Civil_Rights_Memorial.jpg" TargetMode="Externa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hyperlink" Target="http://commons.wikimedia.org/wiki/File:Ku_Klux_Klan_with_Barry_Goldwater's_campaign_signs_03195u_original.jpg"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minecraftedu.com/"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470025"/>
          </a:xfrm>
          <a:solidFill>
            <a:schemeClr val="accent3">
              <a:lumMod val="50000"/>
            </a:schemeClr>
          </a:solidFill>
          <a:ln>
            <a:solidFill>
              <a:schemeClr val="accent3"/>
            </a:solidFill>
          </a:ln>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eaLnBrk="1" hangingPunct="1">
              <a:defRPr/>
            </a:pPr>
            <a:r>
              <a:rPr lang="en-GB" dirty="0" smtClean="0">
                <a:solidFill>
                  <a:srgbClr val="FFFFFF"/>
                </a:solidFill>
              </a:rPr>
              <a:t>Skills development in the study of history</a:t>
            </a:r>
          </a:p>
        </p:txBody>
      </p:sp>
      <p:sp>
        <p:nvSpPr>
          <p:cNvPr id="4" name="Title 1"/>
          <p:cNvSpPr txBox="1">
            <a:spLocks/>
          </p:cNvSpPr>
          <p:nvPr/>
        </p:nvSpPr>
        <p:spPr>
          <a:xfrm>
            <a:off x="838200" y="2438400"/>
            <a:ext cx="7467600" cy="1219200"/>
          </a:xfrm>
          <a:prstGeom prst="rect">
            <a:avLst/>
          </a:prstGeom>
          <a:solidFill>
            <a:schemeClr val="accent3">
              <a:lumMod val="75000"/>
            </a:schemeClr>
          </a:solidFill>
          <a:ln>
            <a:solidFill>
              <a:schemeClr val="accent3"/>
            </a:solidFill>
          </a:ln>
        </p:spPr>
        <p:style>
          <a:lnRef idx="2">
            <a:schemeClr val="accent2">
              <a:shade val="50000"/>
            </a:schemeClr>
          </a:lnRef>
          <a:fillRef idx="1">
            <a:schemeClr val="accent2"/>
          </a:fillRef>
          <a:effectRef idx="0">
            <a:schemeClr val="accent2"/>
          </a:effectRef>
          <a:fontRef idx="minor">
            <a:schemeClr val="lt1"/>
          </a:fontRef>
        </p:style>
        <p:txBody>
          <a:bodyPr anchor="ctr">
            <a:normAutofit/>
          </a:bodyPr>
          <a:lstStyle/>
          <a:p>
            <a:pPr algn="ctr">
              <a:defRPr/>
            </a:pPr>
            <a:r>
              <a:rPr lang="en-GB" sz="4400" dirty="0" smtClean="0">
                <a:solidFill>
                  <a:srgbClr val="FFFFFF"/>
                </a:solidFill>
              </a:rPr>
              <a:t>Free at Last exemplar</a:t>
            </a:r>
            <a:endParaRPr lang="en-GB" sz="4400" dirty="0">
              <a:solidFill>
                <a:srgbClr val="FFFFFF"/>
              </a:solidFill>
            </a:endParaRPr>
          </a:p>
        </p:txBody>
      </p:sp>
      <p:sp>
        <p:nvSpPr>
          <p:cNvPr id="5" name="Subtitle 2"/>
          <p:cNvSpPr txBox="1">
            <a:spLocks/>
          </p:cNvSpPr>
          <p:nvPr/>
        </p:nvSpPr>
        <p:spPr>
          <a:xfrm>
            <a:off x="0" y="6072206"/>
            <a:ext cx="9144000" cy="785794"/>
          </a:xfrm>
          <a:prstGeom prst="rect">
            <a:avLst/>
          </a:prstGeom>
          <a:solidFill>
            <a:schemeClr val="accent3">
              <a:lumMod val="60000"/>
              <a:lumOff val="40000"/>
            </a:schemeClr>
          </a:solidFill>
          <a:ln>
            <a:solidFill>
              <a:schemeClr val="accent3"/>
            </a:solidFill>
          </a:ln>
        </p:spPr>
        <p:style>
          <a:lnRef idx="1">
            <a:schemeClr val="dk1"/>
          </a:lnRef>
          <a:fillRef idx="2">
            <a:schemeClr val="dk1"/>
          </a:fillRef>
          <a:effectRef idx="1">
            <a:schemeClr val="dk1"/>
          </a:effectRef>
          <a:fontRef idx="minor">
            <a:schemeClr val="dk1"/>
          </a:fontRef>
        </p:style>
        <p:txBody>
          <a:bodyPr>
            <a:normAutofit/>
          </a:bodyPr>
          <a:lstStyle/>
          <a:p>
            <a:pPr algn="ctr">
              <a:spcBef>
                <a:spcPct val="20000"/>
              </a:spcBef>
              <a:buFont typeface="Arial" charset="0"/>
              <a:buNone/>
              <a:defRPr/>
            </a:pPr>
            <a:endParaRPr lang="en-GB" sz="3200" dirty="0">
              <a:solidFill>
                <a:srgbClr val="898989"/>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468313" y="1928813"/>
            <a:ext cx="8207375" cy="4524375"/>
          </a:xfrm>
          <a:prstGeom prst="rect">
            <a:avLst/>
          </a:prstGeom>
          <a:solidFill>
            <a:schemeClr val="accent3">
              <a:lumMod val="60000"/>
              <a:lumOff val="40000"/>
            </a:schemeClr>
          </a:solidFill>
          <a:ln w="38100">
            <a:solidFill>
              <a:schemeClr val="bg2">
                <a:lumMod val="75000"/>
              </a:schemeClr>
            </a:solidFill>
            <a:miter lim="800000"/>
            <a:headEnd/>
            <a:tailEnd/>
          </a:ln>
        </p:spPr>
        <p:txBody>
          <a:bodyPr>
            <a:spAutoFit/>
          </a:bodyPr>
          <a:lstStyle/>
          <a:p>
            <a:pPr marL="342900" indent="-342900">
              <a:defRPr/>
            </a:pPr>
            <a:r>
              <a:rPr lang="en-GB" sz="2800" b="1" dirty="0">
                <a:latin typeface="+mn-lt"/>
              </a:rPr>
              <a:t>How it works</a:t>
            </a:r>
          </a:p>
          <a:p>
            <a:pPr marL="342900" indent="-342900">
              <a:defRPr/>
            </a:pPr>
            <a:endParaRPr lang="en-GB" b="1" dirty="0">
              <a:latin typeface="+mn-lt"/>
            </a:endParaRPr>
          </a:p>
          <a:p>
            <a:pPr marL="342900" indent="-342900">
              <a:buFontTx/>
              <a:buAutoNum type="arabicPeriod"/>
              <a:defRPr/>
            </a:pPr>
            <a:r>
              <a:rPr lang="en-GB" sz="2400" dirty="0">
                <a:latin typeface="+mn-lt"/>
              </a:rPr>
              <a:t>Learners are given a situation which they are asked to consider viewpoints from a variety of positions.</a:t>
            </a:r>
          </a:p>
          <a:p>
            <a:pPr marL="342900" indent="-342900">
              <a:buFontTx/>
              <a:buAutoNum type="arabicPeriod"/>
              <a:defRPr/>
            </a:pPr>
            <a:r>
              <a:rPr lang="en-GB" sz="2400" dirty="0">
                <a:latin typeface="+mn-lt"/>
              </a:rPr>
              <a:t>They are then given a question to consider, on their own, for a brief period. They then share their thoughts with their ‘pairs’.</a:t>
            </a:r>
          </a:p>
          <a:p>
            <a:pPr marL="342900" indent="-342900">
              <a:buFontTx/>
              <a:buAutoNum type="arabicPeriod"/>
              <a:defRPr/>
            </a:pPr>
            <a:r>
              <a:rPr lang="en-GB" sz="2400" dirty="0">
                <a:latin typeface="+mn-lt"/>
              </a:rPr>
              <a:t>Then they share their answers with the group, which enable them to develop their viewpoints and consider a range of different viewpoints.</a:t>
            </a:r>
          </a:p>
          <a:p>
            <a:pPr marL="342900" indent="-342900">
              <a:buFontTx/>
              <a:buAutoNum type="arabicPeriod"/>
              <a:defRPr/>
            </a:pPr>
            <a:r>
              <a:rPr lang="en-GB" sz="2400" dirty="0">
                <a:latin typeface="+mn-lt"/>
              </a:rPr>
              <a:t>Learners will then be encouraged to ‘Extend their learning’ by researching their viewpoints, or alternative viewpoints, at home and bringing the finding back to the group.</a:t>
            </a:r>
          </a:p>
        </p:txBody>
      </p:sp>
      <p:sp>
        <p:nvSpPr>
          <p:cNvPr id="4" name="Title 1"/>
          <p:cNvSpPr txBox="1">
            <a:spLocks/>
          </p:cNvSpPr>
          <p:nvPr/>
        </p:nvSpPr>
        <p:spPr>
          <a:xfrm>
            <a:off x="0" y="0"/>
            <a:ext cx="9144000" cy="1143000"/>
          </a:xfrm>
          <a:prstGeom prst="rect">
            <a:avLst/>
          </a:prstGeom>
          <a:solidFill>
            <a:schemeClr val="accent3">
              <a:lumMod val="50000"/>
            </a:schemeClr>
          </a:solidFill>
        </p:spPr>
        <p:txBody>
          <a:bodyPr anchor="ctr"/>
          <a:lstStyle/>
          <a:p>
            <a:pPr algn="ctr">
              <a:spcBef>
                <a:spcPct val="50000"/>
              </a:spcBef>
              <a:defRPr/>
            </a:pPr>
            <a:r>
              <a:rPr lang="en-GB" sz="4400" dirty="0">
                <a:solidFill>
                  <a:schemeClr val="bg1"/>
                </a:solidFill>
                <a:latin typeface="+mj-lt"/>
                <a:ea typeface="+mj-ea"/>
                <a:cs typeface="+mj-cs"/>
              </a:rPr>
              <a:t>Think, pair, share</a:t>
            </a:r>
            <a:endParaRPr lang="en-GB" sz="4100" dirty="0">
              <a:solidFill>
                <a:schemeClr val="bg1"/>
              </a:solidFill>
              <a:latin typeface="+mj-lt"/>
              <a:ea typeface="+mj-ea"/>
              <a:cs typeface="+mj-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468313" y="2205038"/>
            <a:ext cx="8208962" cy="3416320"/>
          </a:xfrm>
          <a:prstGeom prst="rect">
            <a:avLst/>
          </a:prstGeom>
          <a:solidFill>
            <a:schemeClr val="accent3">
              <a:lumMod val="60000"/>
              <a:lumOff val="40000"/>
            </a:schemeClr>
          </a:solidFill>
          <a:ln w="38100">
            <a:solidFill>
              <a:schemeClr val="bg2">
                <a:lumMod val="75000"/>
              </a:schemeClr>
            </a:solidFill>
            <a:miter lim="800000"/>
            <a:headEnd/>
            <a:tailEnd/>
          </a:ln>
        </p:spPr>
        <p:txBody>
          <a:bodyPr>
            <a:spAutoFit/>
          </a:bodyPr>
          <a:lstStyle/>
          <a:p>
            <a:pPr>
              <a:defRPr/>
            </a:pPr>
            <a:endParaRPr lang="en-GB" b="1" dirty="0">
              <a:latin typeface="+mn-lt"/>
            </a:endParaRPr>
          </a:p>
          <a:p>
            <a:pPr>
              <a:defRPr/>
            </a:pPr>
            <a:r>
              <a:rPr lang="en-GB" dirty="0">
                <a:latin typeface="+mn-lt"/>
              </a:rPr>
              <a:t>Consider the following question, first on your own for 30 seconds, then in pairs for 1 minute and finally share your ideas with the rest of the class. </a:t>
            </a:r>
          </a:p>
          <a:p>
            <a:pPr>
              <a:defRPr/>
            </a:pPr>
            <a:endParaRPr lang="en-GB" dirty="0">
              <a:latin typeface="+mn-lt"/>
            </a:endParaRPr>
          </a:p>
          <a:p>
            <a:pPr>
              <a:defRPr/>
            </a:pPr>
            <a:r>
              <a:rPr lang="en-GB" i="1" dirty="0" smtClean="0">
                <a:latin typeface="+mn-lt"/>
              </a:rPr>
              <a:t>‘Should a black man have the same rights as a white man?’</a:t>
            </a:r>
          </a:p>
          <a:p>
            <a:pPr>
              <a:defRPr/>
            </a:pPr>
            <a:endParaRPr lang="en-GB" i="1" dirty="0" smtClean="0"/>
          </a:p>
          <a:p>
            <a:pPr>
              <a:defRPr/>
            </a:pPr>
            <a:r>
              <a:rPr lang="en-GB" i="1" dirty="0" smtClean="0">
                <a:latin typeface="+mn-lt"/>
              </a:rPr>
              <a:t>‘What effect did WWI have on attitudes towards immigration?’</a:t>
            </a:r>
          </a:p>
          <a:p>
            <a:pPr>
              <a:defRPr/>
            </a:pPr>
            <a:endParaRPr lang="en-GB" i="1" dirty="0" smtClean="0">
              <a:latin typeface="+mn-lt"/>
            </a:endParaRPr>
          </a:p>
          <a:p>
            <a:pPr>
              <a:defRPr/>
            </a:pPr>
            <a:r>
              <a:rPr lang="en-GB" i="1" dirty="0" smtClean="0">
                <a:latin typeface="+mn-lt"/>
              </a:rPr>
              <a:t>‘Why did white people join in the sit-ins?’</a:t>
            </a:r>
          </a:p>
          <a:p>
            <a:pPr>
              <a:defRPr/>
            </a:pPr>
            <a:endParaRPr lang="en-GB" i="1" dirty="0" smtClean="0"/>
          </a:p>
          <a:p>
            <a:pPr>
              <a:defRPr/>
            </a:pPr>
            <a:r>
              <a:rPr lang="en-GB" i="1" dirty="0" smtClean="0">
                <a:latin typeface="+mn-lt"/>
              </a:rPr>
              <a:t>‘Why did no-one try and stop the </a:t>
            </a:r>
            <a:r>
              <a:rPr lang="en-GB" i="1" dirty="0" err="1" smtClean="0">
                <a:latin typeface="+mn-lt"/>
              </a:rPr>
              <a:t>lynchings</a:t>
            </a:r>
            <a:r>
              <a:rPr lang="en-GB" i="1" dirty="0" smtClean="0"/>
              <a:t> – were all people from these small towns racist?’</a:t>
            </a:r>
            <a:endParaRPr lang="en-GB" i="1" dirty="0">
              <a:latin typeface="+mn-lt"/>
            </a:endParaRPr>
          </a:p>
        </p:txBody>
      </p:sp>
      <p:sp>
        <p:nvSpPr>
          <p:cNvPr id="7" name="Title 1"/>
          <p:cNvSpPr txBox="1">
            <a:spLocks/>
          </p:cNvSpPr>
          <p:nvPr/>
        </p:nvSpPr>
        <p:spPr>
          <a:xfrm>
            <a:off x="0" y="0"/>
            <a:ext cx="9144000" cy="1143000"/>
          </a:xfrm>
          <a:prstGeom prst="rect">
            <a:avLst/>
          </a:prstGeom>
          <a:solidFill>
            <a:schemeClr val="accent3">
              <a:lumMod val="50000"/>
            </a:schemeClr>
          </a:solidFill>
        </p:spPr>
        <p:txBody>
          <a:bodyPr anchor="ctr"/>
          <a:lstStyle/>
          <a:p>
            <a:pPr algn="ctr">
              <a:spcBef>
                <a:spcPct val="50000"/>
              </a:spcBef>
              <a:defRPr/>
            </a:pPr>
            <a:r>
              <a:rPr lang="en-GB" sz="4400" dirty="0">
                <a:solidFill>
                  <a:schemeClr val="bg1"/>
                </a:solidFill>
                <a:latin typeface="+mj-lt"/>
                <a:ea typeface="+mj-ea"/>
                <a:cs typeface="+mj-cs"/>
              </a:rPr>
              <a:t>Think, pair, share</a:t>
            </a:r>
            <a:endParaRPr lang="en-GB" sz="4100" dirty="0">
              <a:solidFill>
                <a:schemeClr val="bg1"/>
              </a:solidFill>
              <a:latin typeface="+mj-lt"/>
              <a:ea typeface="+mj-ea"/>
              <a:cs typeface="+mj-cs"/>
            </a:endParaRPr>
          </a:p>
        </p:txBody>
      </p:sp>
      <p:grpSp>
        <p:nvGrpSpPr>
          <p:cNvPr id="8" name="Group 7"/>
          <p:cNvGrpSpPr/>
          <p:nvPr/>
        </p:nvGrpSpPr>
        <p:grpSpPr>
          <a:xfrm rot="1139649">
            <a:off x="7360307" y="-246879"/>
            <a:ext cx="1829775" cy="1636716"/>
            <a:chOff x="4500562" y="1071546"/>
            <a:chExt cx="2643206" cy="1714512"/>
          </a:xfrm>
          <a:solidFill>
            <a:srgbClr val="FFC000"/>
          </a:solidFill>
        </p:grpSpPr>
        <p:sp>
          <p:nvSpPr>
            <p:cNvPr id="9" name="5-Point Star 8"/>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468313" y="1908175"/>
            <a:ext cx="8207375" cy="3693319"/>
          </a:xfrm>
          <a:prstGeom prst="rect">
            <a:avLst/>
          </a:prstGeom>
          <a:solidFill>
            <a:schemeClr val="accent3">
              <a:lumMod val="60000"/>
              <a:lumOff val="40000"/>
            </a:schemeClr>
          </a:solidFill>
          <a:ln w="38100">
            <a:solidFill>
              <a:schemeClr val="bg2">
                <a:lumMod val="75000"/>
              </a:schemeClr>
            </a:solidFill>
            <a:miter lim="800000"/>
            <a:headEnd/>
            <a:tailEnd/>
          </a:ln>
        </p:spPr>
        <p:txBody>
          <a:bodyPr>
            <a:spAutoFit/>
          </a:bodyPr>
          <a:lstStyle/>
          <a:p>
            <a:pPr>
              <a:defRPr/>
            </a:pPr>
            <a:endParaRPr lang="en-GB" dirty="0">
              <a:latin typeface="+mn-lt"/>
            </a:endParaRPr>
          </a:p>
          <a:p>
            <a:pPr>
              <a:defRPr/>
            </a:pPr>
            <a:r>
              <a:rPr lang="en-GB" dirty="0">
                <a:latin typeface="+mn-lt"/>
              </a:rPr>
              <a:t>In pairs or small groups carry out research (possibly at home) and make a list of some of the </a:t>
            </a:r>
            <a:r>
              <a:rPr lang="en-GB" dirty="0" smtClean="0">
                <a:latin typeface="+mn-lt"/>
              </a:rPr>
              <a:t>obstacles to the achievement of civil rights for black people up to World War Two. For each point explain why it was an obstacle, and how </a:t>
            </a:r>
            <a:r>
              <a:rPr lang="en-GB" dirty="0" smtClean="0"/>
              <a:t>important it was for black people to overcome.</a:t>
            </a:r>
            <a:endParaRPr lang="en-GB" dirty="0">
              <a:latin typeface="+mn-lt"/>
            </a:endParaRPr>
          </a:p>
          <a:p>
            <a:pPr>
              <a:defRPr/>
            </a:pPr>
            <a:endParaRPr lang="en-GB" dirty="0">
              <a:latin typeface="+mn-lt"/>
            </a:endParaRPr>
          </a:p>
          <a:p>
            <a:pPr>
              <a:defRPr/>
            </a:pPr>
            <a:r>
              <a:rPr lang="en-GB" dirty="0">
                <a:latin typeface="+mn-lt"/>
              </a:rPr>
              <a:t>1.</a:t>
            </a:r>
          </a:p>
          <a:p>
            <a:pPr>
              <a:defRPr/>
            </a:pPr>
            <a:r>
              <a:rPr lang="en-GB" dirty="0">
                <a:latin typeface="+mn-lt"/>
              </a:rPr>
              <a:t>2.</a:t>
            </a:r>
          </a:p>
          <a:p>
            <a:pPr>
              <a:defRPr/>
            </a:pPr>
            <a:r>
              <a:rPr lang="en-GB" dirty="0">
                <a:latin typeface="+mn-lt"/>
              </a:rPr>
              <a:t>3.</a:t>
            </a:r>
          </a:p>
          <a:p>
            <a:pPr>
              <a:defRPr/>
            </a:pPr>
            <a:r>
              <a:rPr lang="en-GB" dirty="0">
                <a:latin typeface="+mn-lt"/>
              </a:rPr>
              <a:t>4.</a:t>
            </a:r>
          </a:p>
          <a:p>
            <a:pPr>
              <a:defRPr/>
            </a:pPr>
            <a:r>
              <a:rPr lang="en-GB" dirty="0">
                <a:latin typeface="+mn-lt"/>
              </a:rPr>
              <a:t>5.</a:t>
            </a:r>
          </a:p>
          <a:p>
            <a:pPr>
              <a:defRPr/>
            </a:pPr>
            <a:r>
              <a:rPr lang="en-GB" dirty="0">
                <a:latin typeface="+mn-lt"/>
              </a:rPr>
              <a:t>6.</a:t>
            </a:r>
          </a:p>
          <a:p>
            <a:pPr>
              <a:defRPr/>
            </a:pPr>
            <a:r>
              <a:rPr lang="en-GB" dirty="0">
                <a:latin typeface="+mn-lt"/>
              </a:rPr>
              <a:t>7.</a:t>
            </a:r>
          </a:p>
        </p:txBody>
      </p:sp>
      <p:sp>
        <p:nvSpPr>
          <p:cNvPr id="7" name="Title 1"/>
          <p:cNvSpPr txBox="1">
            <a:spLocks/>
          </p:cNvSpPr>
          <p:nvPr/>
        </p:nvSpPr>
        <p:spPr>
          <a:xfrm>
            <a:off x="0" y="0"/>
            <a:ext cx="9144000" cy="1143000"/>
          </a:xfrm>
          <a:prstGeom prst="rect">
            <a:avLst/>
          </a:prstGeom>
          <a:solidFill>
            <a:schemeClr val="accent3">
              <a:lumMod val="50000"/>
            </a:schemeClr>
          </a:solidFill>
        </p:spPr>
        <p:txBody>
          <a:bodyPr anchor="ctr"/>
          <a:lstStyle/>
          <a:p>
            <a:pPr algn="ctr">
              <a:spcBef>
                <a:spcPct val="50000"/>
              </a:spcBef>
              <a:defRPr/>
            </a:pPr>
            <a:r>
              <a:rPr lang="en-GB" sz="2800" dirty="0">
                <a:solidFill>
                  <a:schemeClr val="bg1"/>
                </a:solidFill>
                <a:latin typeface="+mj-lt"/>
                <a:ea typeface="+mj-ea"/>
                <a:cs typeface="+mj-cs"/>
              </a:rPr>
              <a:t>Think, pair, </a:t>
            </a:r>
            <a:r>
              <a:rPr lang="en-GB" sz="2800" dirty="0" smtClean="0">
                <a:solidFill>
                  <a:schemeClr val="bg1"/>
                </a:solidFill>
                <a:latin typeface="+mj-lt"/>
                <a:ea typeface="+mj-ea"/>
                <a:cs typeface="+mj-cs"/>
              </a:rPr>
              <a:t>share</a:t>
            </a:r>
          </a:p>
          <a:p>
            <a:pPr algn="ctr">
              <a:spcBef>
                <a:spcPct val="50000"/>
              </a:spcBef>
              <a:defRPr/>
            </a:pPr>
            <a:r>
              <a:rPr lang="en-GB" sz="2800" dirty="0" smtClean="0">
                <a:solidFill>
                  <a:schemeClr val="bg1"/>
                </a:solidFill>
                <a:latin typeface="+mj-lt"/>
                <a:ea typeface="+mj-ea"/>
                <a:cs typeface="+mj-cs"/>
              </a:rPr>
              <a:t>Extending the learning</a:t>
            </a:r>
            <a:endParaRPr lang="en-GB" sz="2800" dirty="0">
              <a:solidFill>
                <a:schemeClr val="bg1"/>
              </a:solidFill>
              <a:latin typeface="+mj-lt"/>
              <a:ea typeface="+mj-ea"/>
              <a:cs typeface="+mj-cs"/>
            </a:endParaRPr>
          </a:p>
        </p:txBody>
      </p:sp>
      <p:grpSp>
        <p:nvGrpSpPr>
          <p:cNvPr id="8" name="Group 7"/>
          <p:cNvGrpSpPr/>
          <p:nvPr/>
        </p:nvGrpSpPr>
        <p:grpSpPr>
          <a:xfrm rot="1139649">
            <a:off x="7360307" y="-246879"/>
            <a:ext cx="1829775" cy="1636716"/>
            <a:chOff x="4500562" y="1071546"/>
            <a:chExt cx="2643206" cy="1714512"/>
          </a:xfrm>
          <a:solidFill>
            <a:srgbClr val="FFC000"/>
          </a:solidFill>
        </p:grpSpPr>
        <p:sp>
          <p:nvSpPr>
            <p:cNvPr id="9" name="5-Point Star 8"/>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1143000"/>
          </a:xfrm>
          <a:prstGeom prst="rect">
            <a:avLst/>
          </a:prstGeom>
          <a:solidFill>
            <a:schemeClr val="accent3">
              <a:lumMod val="50000"/>
            </a:schemeClr>
          </a:solidFill>
        </p:spPr>
        <p:txBody>
          <a:bodyPr anchor="ctr"/>
          <a:lstStyle/>
          <a:p>
            <a:pPr algn="ctr">
              <a:spcBef>
                <a:spcPct val="50000"/>
              </a:spcBef>
              <a:defRPr/>
            </a:pPr>
            <a:r>
              <a:rPr lang="en-GB" sz="4400" dirty="0">
                <a:solidFill>
                  <a:schemeClr val="bg1"/>
                </a:solidFill>
                <a:latin typeface="+mj-lt"/>
                <a:ea typeface="+mj-ea"/>
                <a:cs typeface="+mj-cs"/>
              </a:rPr>
              <a:t>Think, pair, share</a:t>
            </a:r>
            <a:endParaRPr lang="en-GB" sz="4100" dirty="0">
              <a:solidFill>
                <a:schemeClr val="bg1"/>
              </a:solidFill>
              <a:latin typeface="+mj-lt"/>
              <a:ea typeface="+mj-ea"/>
              <a:cs typeface="+mj-cs"/>
            </a:endParaRPr>
          </a:p>
        </p:txBody>
      </p:sp>
      <p:sp>
        <p:nvSpPr>
          <p:cNvPr id="6" name="Text Box 7"/>
          <p:cNvSpPr txBox="1">
            <a:spLocks noChangeArrowheads="1"/>
          </p:cNvSpPr>
          <p:nvPr/>
        </p:nvSpPr>
        <p:spPr bwMode="auto">
          <a:xfrm>
            <a:off x="468313" y="1916113"/>
            <a:ext cx="8207375" cy="2492990"/>
          </a:xfrm>
          <a:prstGeom prst="rect">
            <a:avLst/>
          </a:prstGeom>
          <a:solidFill>
            <a:schemeClr val="accent3">
              <a:lumMod val="60000"/>
              <a:lumOff val="40000"/>
            </a:schemeClr>
          </a:solidFill>
          <a:ln w="38100">
            <a:solidFill>
              <a:schemeClr val="bg2">
                <a:lumMod val="75000"/>
              </a:schemeClr>
            </a:solidFill>
            <a:miter lim="800000"/>
            <a:headEnd/>
            <a:tailEnd/>
          </a:ln>
        </p:spPr>
        <p:txBody>
          <a:bodyPr>
            <a:spAutoFit/>
          </a:bodyPr>
          <a:lstStyle/>
          <a:p>
            <a:pPr>
              <a:spcBef>
                <a:spcPct val="50000"/>
              </a:spcBef>
              <a:defRPr/>
            </a:pPr>
            <a:r>
              <a:rPr lang="en-GB" sz="2400" b="1" dirty="0" smtClean="0">
                <a:latin typeface="+mn-lt"/>
              </a:rPr>
              <a:t>Recording information</a:t>
            </a:r>
          </a:p>
          <a:p>
            <a:pPr>
              <a:spcBef>
                <a:spcPct val="50000"/>
              </a:spcBef>
              <a:defRPr/>
            </a:pPr>
            <a:r>
              <a:rPr lang="en-GB" sz="2400" dirty="0" smtClean="0">
                <a:latin typeface="+mn-lt"/>
              </a:rPr>
              <a:t>The Think, pair, share debates could be documented on video or tape, and the research task on a blog. Highlights of the question session on the stimulus questions could be delivered over a podcast, with learners picking the most relevant comments to air.</a:t>
            </a:r>
            <a:endParaRPr lang="en-GB" sz="2400" dirty="0">
              <a:latin typeface="+mn-l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2">
              <a:lumMod val="75000"/>
            </a:schemeClr>
          </a:solidFill>
        </p:spPr>
        <p:txBody>
          <a:bodyPr anchor="ctr">
            <a:normAutofit/>
          </a:bodyPr>
          <a:lstStyle/>
          <a:p>
            <a:pPr algn="ctr" fontAlgn="auto">
              <a:spcAft>
                <a:spcPts val="0"/>
              </a:spcAft>
              <a:defRPr/>
            </a:pPr>
            <a:r>
              <a:rPr lang="en-GB" sz="4400" dirty="0">
                <a:solidFill>
                  <a:schemeClr val="bg1"/>
                </a:solidFill>
                <a:latin typeface="+mj-lt"/>
                <a:ea typeface="+mj-ea"/>
                <a:cs typeface="+mj-cs"/>
              </a:rPr>
              <a:t>Plus-Minus-Interesting</a:t>
            </a:r>
          </a:p>
        </p:txBody>
      </p:sp>
      <p:sp>
        <p:nvSpPr>
          <p:cNvPr id="4" name="Text Box 5"/>
          <p:cNvSpPr txBox="1">
            <a:spLocks noChangeArrowheads="1"/>
          </p:cNvSpPr>
          <p:nvPr/>
        </p:nvSpPr>
        <p:spPr bwMode="auto">
          <a:xfrm>
            <a:off x="468313" y="1844675"/>
            <a:ext cx="8207375" cy="4216400"/>
          </a:xfrm>
          <a:prstGeom prst="rect">
            <a:avLst/>
          </a:prstGeom>
          <a:solidFill>
            <a:schemeClr val="accent3">
              <a:lumMod val="75000"/>
            </a:schemeClr>
          </a:solidFill>
          <a:ln w="38100">
            <a:solidFill>
              <a:schemeClr val="bg2">
                <a:lumMod val="75000"/>
              </a:schemeClr>
            </a:solidFill>
            <a:miter lim="800000"/>
            <a:headEnd/>
            <a:tailEnd/>
          </a:ln>
        </p:spPr>
        <p:txBody>
          <a:bodyPr>
            <a:spAutoFit/>
          </a:bodyPr>
          <a:lstStyle/>
          <a:p>
            <a:pPr marL="342900" indent="-342900">
              <a:defRPr/>
            </a:pPr>
            <a:r>
              <a:rPr lang="en-GB" sz="2800" b="1" dirty="0">
                <a:latin typeface="+mn-lt"/>
              </a:rPr>
              <a:t>Overview</a:t>
            </a:r>
          </a:p>
          <a:p>
            <a:pPr marL="342900" indent="-342900">
              <a:defRPr/>
            </a:pPr>
            <a:endParaRPr lang="en-GB" b="1" dirty="0">
              <a:latin typeface="+mn-lt"/>
            </a:endParaRPr>
          </a:p>
          <a:p>
            <a:pPr marL="342900" indent="-342900">
              <a:defRPr/>
            </a:pPr>
            <a:r>
              <a:rPr lang="en-GB" dirty="0">
                <a:latin typeface="+mn-lt"/>
              </a:rPr>
              <a:t>	</a:t>
            </a:r>
            <a:r>
              <a:rPr lang="en-GB" sz="2400" dirty="0">
                <a:latin typeface="+mn-lt"/>
              </a:rPr>
              <a:t>This method helps learners to examine all sides of an idea, topic or argument. It steers learners away from their initial emotive responses to an issue and encourages them to think about the disadvantages of an idea which they may like very much. </a:t>
            </a:r>
          </a:p>
          <a:p>
            <a:pPr marL="342900" indent="-342900">
              <a:defRPr/>
            </a:pPr>
            <a:endParaRPr lang="en-GB" sz="2400" dirty="0">
              <a:latin typeface="+mn-lt"/>
            </a:endParaRPr>
          </a:p>
          <a:p>
            <a:pPr marL="342900" indent="-342900">
              <a:defRPr/>
            </a:pPr>
            <a:r>
              <a:rPr lang="en-GB" sz="2800" b="1" dirty="0">
                <a:latin typeface="+mn-lt"/>
              </a:rPr>
              <a:t>Skills</a:t>
            </a:r>
          </a:p>
          <a:p>
            <a:pPr marL="342900" indent="-342900" algn="ctr">
              <a:defRPr/>
            </a:pPr>
            <a:r>
              <a:rPr lang="en-GB" sz="2400" dirty="0">
                <a:latin typeface="+mn-lt"/>
              </a:rPr>
              <a:t>Remembering            Understanding             Applying	</a:t>
            </a:r>
          </a:p>
          <a:p>
            <a:pPr marL="342900" indent="-342900" algn="ctr">
              <a:defRPr/>
            </a:pPr>
            <a:r>
              <a:rPr lang="en-GB" sz="2400" dirty="0">
                <a:latin typeface="+mn-lt"/>
              </a:rPr>
              <a:t>Analysing	    Evaluating</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468313" y="1844675"/>
            <a:ext cx="8207375" cy="3754874"/>
          </a:xfrm>
          <a:prstGeom prst="rect">
            <a:avLst/>
          </a:prstGeom>
          <a:solidFill>
            <a:schemeClr val="accent3">
              <a:lumMod val="60000"/>
              <a:lumOff val="40000"/>
            </a:schemeClr>
          </a:solidFill>
          <a:ln w="38100">
            <a:solidFill>
              <a:schemeClr val="bg2">
                <a:lumMod val="75000"/>
              </a:schemeClr>
            </a:solidFill>
            <a:miter lim="800000"/>
            <a:headEnd/>
            <a:tailEnd/>
          </a:ln>
        </p:spPr>
        <p:txBody>
          <a:bodyPr>
            <a:spAutoFit/>
          </a:bodyPr>
          <a:lstStyle/>
          <a:p>
            <a:pPr marL="342900" indent="-342900">
              <a:defRPr/>
            </a:pPr>
            <a:r>
              <a:rPr lang="en-GB" sz="2800" b="1" dirty="0">
                <a:latin typeface="+mn-lt"/>
              </a:rPr>
              <a:t>How it works</a:t>
            </a:r>
          </a:p>
          <a:p>
            <a:pPr marL="342900" indent="-342900">
              <a:defRPr/>
            </a:pPr>
            <a:endParaRPr lang="en-GB" b="1" dirty="0">
              <a:latin typeface="+mn-lt"/>
            </a:endParaRPr>
          </a:p>
          <a:p>
            <a:pPr marL="342900" indent="-342900">
              <a:buFontTx/>
              <a:buAutoNum type="arabicPeriod"/>
              <a:defRPr/>
            </a:pPr>
            <a:r>
              <a:rPr lang="en-GB" sz="2400" dirty="0">
                <a:latin typeface="+mn-lt"/>
              </a:rPr>
              <a:t>Learners use a plus–minus–interesting template</a:t>
            </a:r>
            <a:r>
              <a:rPr lang="en-GB" sz="2400" b="1" dirty="0">
                <a:latin typeface="+mn-lt"/>
              </a:rPr>
              <a:t> </a:t>
            </a:r>
            <a:r>
              <a:rPr lang="en-GB" sz="2400" dirty="0">
                <a:latin typeface="+mn-lt"/>
              </a:rPr>
              <a:t>to note the plus points of the issue as they see it, followed by the drawbacks and then any interesting points. </a:t>
            </a:r>
          </a:p>
          <a:p>
            <a:pPr marL="342900" indent="-342900">
              <a:buFontTx/>
              <a:buAutoNum type="arabicPeriod"/>
              <a:defRPr/>
            </a:pPr>
            <a:r>
              <a:rPr lang="en-GB" sz="2400" dirty="0" smtClean="0">
                <a:latin typeface="+mn-lt"/>
              </a:rPr>
              <a:t>A </a:t>
            </a:r>
            <a:r>
              <a:rPr lang="en-GB" sz="2400" dirty="0">
                <a:latin typeface="+mn-lt"/>
              </a:rPr>
              <a:t>debrief afterwards could compare and contrast learners’ plus–minus–interesting points, followed by an exploration of any interesting points highlighted.</a:t>
            </a:r>
          </a:p>
          <a:p>
            <a:pPr marL="342900" indent="-342900">
              <a:buFontTx/>
              <a:buAutoNum type="arabicPeriod"/>
              <a:defRPr/>
            </a:pPr>
            <a:r>
              <a:rPr lang="en-GB" sz="2400" dirty="0">
                <a:latin typeface="+mn-lt"/>
              </a:rPr>
              <a:t>Collaborative paired or group work on this task will engender discussion and greater depth of exploration of the issues.</a:t>
            </a:r>
          </a:p>
        </p:txBody>
      </p:sp>
      <p:sp>
        <p:nvSpPr>
          <p:cNvPr id="5" name="Title 1"/>
          <p:cNvSpPr txBox="1">
            <a:spLocks/>
          </p:cNvSpPr>
          <p:nvPr/>
        </p:nvSpPr>
        <p:spPr>
          <a:xfrm>
            <a:off x="0" y="0"/>
            <a:ext cx="9144000" cy="1143000"/>
          </a:xfrm>
          <a:prstGeom prst="rect">
            <a:avLst/>
          </a:prstGeom>
          <a:solidFill>
            <a:schemeClr val="accent3">
              <a:lumMod val="50000"/>
            </a:schemeClr>
          </a:solidFill>
        </p:spPr>
        <p:txBody>
          <a:bodyPr anchor="ctr">
            <a:normAutofit/>
          </a:bodyPr>
          <a:lstStyle/>
          <a:p>
            <a:pPr algn="ctr" fontAlgn="auto">
              <a:spcAft>
                <a:spcPts val="0"/>
              </a:spcAft>
              <a:defRPr/>
            </a:pPr>
            <a:r>
              <a:rPr lang="en-GB" sz="4400" dirty="0">
                <a:solidFill>
                  <a:schemeClr val="bg1"/>
                </a:solidFill>
                <a:latin typeface="+mj-lt"/>
                <a:ea typeface="+mj-ea"/>
                <a:cs typeface="+mj-cs"/>
              </a:rPr>
              <a:t>Plus-Minus-Interesting</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5"/>
          <p:cNvSpPr>
            <a:spLocks noChangeArrowheads="1"/>
          </p:cNvSpPr>
          <p:nvPr/>
        </p:nvSpPr>
        <p:spPr bwMode="auto">
          <a:xfrm>
            <a:off x="468313" y="2781300"/>
            <a:ext cx="8207375" cy="3743325"/>
          </a:xfrm>
          <a:prstGeom prst="rect">
            <a:avLst/>
          </a:prstGeom>
          <a:solidFill>
            <a:schemeClr val="accent3">
              <a:lumMod val="60000"/>
              <a:lumOff val="40000"/>
            </a:schemeClr>
          </a:solidFill>
          <a:ln w="9525">
            <a:solidFill>
              <a:schemeClr val="tx1"/>
            </a:solidFill>
            <a:miter lim="800000"/>
            <a:headEnd/>
            <a:tailEnd/>
          </a:ln>
        </p:spPr>
        <p:txBody>
          <a:bodyPr wrap="none" anchor="ctr"/>
          <a:lstStyle/>
          <a:p>
            <a:pPr>
              <a:defRPr/>
            </a:pPr>
            <a:endParaRPr lang="en-US">
              <a:cs typeface="+mn-cs"/>
            </a:endParaRPr>
          </a:p>
        </p:txBody>
      </p:sp>
      <p:sp>
        <p:nvSpPr>
          <p:cNvPr id="43011" name="Line 7"/>
          <p:cNvSpPr>
            <a:spLocks noChangeShapeType="1"/>
          </p:cNvSpPr>
          <p:nvPr/>
        </p:nvSpPr>
        <p:spPr bwMode="auto">
          <a:xfrm>
            <a:off x="6011863" y="2349500"/>
            <a:ext cx="0" cy="4175125"/>
          </a:xfrm>
          <a:prstGeom prst="line">
            <a:avLst/>
          </a:prstGeom>
          <a:noFill/>
          <a:ln w="9525">
            <a:solidFill>
              <a:schemeClr val="tx1"/>
            </a:solidFill>
            <a:round/>
            <a:headEnd/>
            <a:tailEnd/>
          </a:ln>
        </p:spPr>
        <p:txBody>
          <a:bodyPr/>
          <a:lstStyle/>
          <a:p>
            <a:endParaRPr lang="en-GB"/>
          </a:p>
        </p:txBody>
      </p:sp>
      <p:sp>
        <p:nvSpPr>
          <p:cNvPr id="33798" name="Text Box 8"/>
          <p:cNvSpPr txBox="1">
            <a:spLocks noChangeArrowheads="1"/>
          </p:cNvSpPr>
          <p:nvPr/>
        </p:nvSpPr>
        <p:spPr bwMode="auto">
          <a:xfrm>
            <a:off x="468313" y="2349500"/>
            <a:ext cx="8135937" cy="400050"/>
          </a:xfrm>
          <a:prstGeom prst="rect">
            <a:avLst/>
          </a:prstGeom>
          <a:noFill/>
          <a:ln w="9525">
            <a:noFill/>
            <a:miter lim="800000"/>
            <a:headEnd/>
            <a:tailEnd/>
          </a:ln>
        </p:spPr>
        <p:txBody>
          <a:bodyPr>
            <a:spAutoFit/>
          </a:bodyPr>
          <a:lstStyle/>
          <a:p>
            <a:pPr>
              <a:spcBef>
                <a:spcPct val="50000"/>
              </a:spcBef>
              <a:defRPr/>
            </a:pPr>
            <a:r>
              <a:rPr lang="en-GB" dirty="0">
                <a:latin typeface="+mn-lt"/>
              </a:rPr>
              <a:t>            Plus</a:t>
            </a:r>
            <a:r>
              <a:rPr lang="en-GB" dirty="0"/>
              <a:t>		           </a:t>
            </a:r>
            <a:r>
              <a:rPr lang="en-GB" dirty="0">
                <a:latin typeface="+mn-lt"/>
              </a:rPr>
              <a:t> Minus</a:t>
            </a:r>
            <a:r>
              <a:rPr lang="en-GB" dirty="0"/>
              <a:t>		           </a:t>
            </a:r>
            <a:r>
              <a:rPr lang="en-GB" dirty="0">
                <a:latin typeface="+mn-lt"/>
              </a:rPr>
              <a:t>Interesting</a:t>
            </a:r>
          </a:p>
        </p:txBody>
      </p:sp>
      <p:sp>
        <p:nvSpPr>
          <p:cNvPr id="43013" name="Line 9"/>
          <p:cNvSpPr>
            <a:spLocks noChangeShapeType="1"/>
          </p:cNvSpPr>
          <p:nvPr/>
        </p:nvSpPr>
        <p:spPr bwMode="auto">
          <a:xfrm>
            <a:off x="468313" y="2781300"/>
            <a:ext cx="8135937" cy="0"/>
          </a:xfrm>
          <a:prstGeom prst="line">
            <a:avLst/>
          </a:prstGeom>
          <a:noFill/>
          <a:ln w="9525">
            <a:solidFill>
              <a:schemeClr val="tx1"/>
            </a:solidFill>
            <a:round/>
            <a:headEnd/>
            <a:tailEnd/>
          </a:ln>
        </p:spPr>
        <p:txBody>
          <a:bodyPr/>
          <a:lstStyle/>
          <a:p>
            <a:endParaRPr lang="en-GB"/>
          </a:p>
        </p:txBody>
      </p:sp>
      <p:sp>
        <p:nvSpPr>
          <p:cNvPr id="33800" name="Text Box 10"/>
          <p:cNvSpPr txBox="1">
            <a:spLocks noChangeArrowheads="1"/>
          </p:cNvSpPr>
          <p:nvPr/>
        </p:nvSpPr>
        <p:spPr bwMode="auto">
          <a:xfrm>
            <a:off x="2484438" y="1830388"/>
            <a:ext cx="3816350" cy="519112"/>
          </a:xfrm>
          <a:prstGeom prst="rect">
            <a:avLst/>
          </a:prstGeom>
          <a:noFill/>
          <a:ln w="9525">
            <a:noFill/>
            <a:miter lim="800000"/>
            <a:headEnd/>
            <a:tailEnd/>
          </a:ln>
        </p:spPr>
        <p:txBody>
          <a:bodyPr>
            <a:spAutoFit/>
          </a:bodyPr>
          <a:lstStyle/>
          <a:p>
            <a:pPr algn="ctr">
              <a:spcBef>
                <a:spcPct val="50000"/>
              </a:spcBef>
              <a:defRPr/>
            </a:pPr>
            <a:r>
              <a:rPr lang="en-GB" sz="2800" b="1" dirty="0" smtClean="0">
                <a:latin typeface="+mn-lt"/>
              </a:rPr>
              <a:t>The New Deal</a:t>
            </a:r>
            <a:endParaRPr lang="en-GB" sz="2800" b="1" dirty="0">
              <a:latin typeface="+mn-lt"/>
            </a:endParaRPr>
          </a:p>
        </p:txBody>
      </p:sp>
      <p:sp>
        <p:nvSpPr>
          <p:cNvPr id="33801" name="Text Box 11"/>
          <p:cNvSpPr txBox="1">
            <a:spLocks noChangeArrowheads="1"/>
          </p:cNvSpPr>
          <p:nvPr/>
        </p:nvSpPr>
        <p:spPr bwMode="auto">
          <a:xfrm>
            <a:off x="666628" y="2897668"/>
            <a:ext cx="2232025" cy="3554819"/>
          </a:xfrm>
          <a:prstGeom prst="rect">
            <a:avLst/>
          </a:prstGeom>
          <a:noFill/>
          <a:ln w="9525">
            <a:noFill/>
            <a:miter lim="800000"/>
            <a:headEnd/>
            <a:tailEnd/>
          </a:ln>
        </p:spPr>
        <p:txBody>
          <a:bodyPr>
            <a:spAutoFit/>
          </a:bodyPr>
          <a:lstStyle/>
          <a:p>
            <a:pPr>
              <a:spcBef>
                <a:spcPct val="50000"/>
              </a:spcBef>
              <a:defRPr/>
            </a:pPr>
            <a:r>
              <a:rPr lang="en-GB" dirty="0" smtClean="0">
                <a:latin typeface="+mn-lt"/>
              </a:rPr>
              <a:t>People began to trust businesses and started investing again.</a:t>
            </a:r>
          </a:p>
          <a:p>
            <a:pPr>
              <a:spcBef>
                <a:spcPct val="50000"/>
              </a:spcBef>
              <a:defRPr/>
            </a:pPr>
            <a:r>
              <a:rPr lang="en-GB" dirty="0" smtClean="0"/>
              <a:t>Millions of jobs were created.</a:t>
            </a:r>
          </a:p>
          <a:p>
            <a:pPr>
              <a:spcBef>
                <a:spcPct val="50000"/>
              </a:spcBef>
              <a:defRPr/>
            </a:pPr>
            <a:r>
              <a:rPr lang="en-GB" dirty="0" smtClean="0"/>
              <a:t>People began to get pensions.</a:t>
            </a:r>
          </a:p>
          <a:p>
            <a:pPr>
              <a:spcBef>
                <a:spcPct val="50000"/>
              </a:spcBef>
              <a:defRPr/>
            </a:pPr>
            <a:r>
              <a:rPr lang="en-GB" dirty="0" smtClean="0"/>
              <a:t>Workers had more rights and earner better wages</a:t>
            </a:r>
          </a:p>
        </p:txBody>
      </p:sp>
      <p:sp>
        <p:nvSpPr>
          <p:cNvPr id="33802" name="Text Box 12"/>
          <p:cNvSpPr txBox="1">
            <a:spLocks noChangeArrowheads="1"/>
          </p:cNvSpPr>
          <p:nvPr/>
        </p:nvSpPr>
        <p:spPr bwMode="auto">
          <a:xfrm>
            <a:off x="3206260" y="2880083"/>
            <a:ext cx="2590800" cy="2862322"/>
          </a:xfrm>
          <a:prstGeom prst="rect">
            <a:avLst/>
          </a:prstGeom>
          <a:noFill/>
          <a:ln w="9525">
            <a:noFill/>
            <a:miter lim="800000"/>
            <a:headEnd/>
            <a:tailEnd/>
          </a:ln>
        </p:spPr>
        <p:txBody>
          <a:bodyPr>
            <a:spAutoFit/>
          </a:bodyPr>
          <a:lstStyle/>
          <a:p>
            <a:pPr>
              <a:spcBef>
                <a:spcPct val="50000"/>
              </a:spcBef>
              <a:defRPr/>
            </a:pPr>
            <a:r>
              <a:rPr lang="en-GB" dirty="0" smtClean="0">
                <a:latin typeface="+mn-lt"/>
              </a:rPr>
              <a:t>Blacks and women still did not have equal rights.</a:t>
            </a:r>
          </a:p>
          <a:p>
            <a:pPr>
              <a:spcBef>
                <a:spcPct val="50000"/>
              </a:spcBef>
              <a:defRPr/>
            </a:pPr>
            <a:endParaRPr lang="en-GB" dirty="0" smtClean="0"/>
          </a:p>
          <a:p>
            <a:pPr>
              <a:spcBef>
                <a:spcPct val="50000"/>
              </a:spcBef>
              <a:defRPr/>
            </a:pPr>
            <a:r>
              <a:rPr lang="en-GB" dirty="0" smtClean="0">
                <a:latin typeface="+mn-lt"/>
              </a:rPr>
              <a:t>Lots remained jobless, especially blacks.</a:t>
            </a:r>
          </a:p>
          <a:p>
            <a:pPr>
              <a:spcBef>
                <a:spcPct val="50000"/>
              </a:spcBef>
              <a:defRPr/>
            </a:pPr>
            <a:endParaRPr lang="en-GB" dirty="0" smtClean="0"/>
          </a:p>
          <a:p>
            <a:pPr>
              <a:spcBef>
                <a:spcPct val="50000"/>
              </a:spcBef>
              <a:defRPr/>
            </a:pPr>
            <a:r>
              <a:rPr lang="en-GB" dirty="0" smtClean="0">
                <a:latin typeface="+mn-lt"/>
              </a:rPr>
              <a:t>Roughly nine million unemployed in 1939.</a:t>
            </a:r>
            <a:endParaRPr lang="en-GB" dirty="0">
              <a:latin typeface="+mn-lt"/>
            </a:endParaRPr>
          </a:p>
        </p:txBody>
      </p:sp>
      <p:sp>
        <p:nvSpPr>
          <p:cNvPr id="33803" name="Text Box 13"/>
          <p:cNvSpPr txBox="1">
            <a:spLocks noChangeArrowheads="1"/>
          </p:cNvSpPr>
          <p:nvPr/>
        </p:nvSpPr>
        <p:spPr bwMode="auto">
          <a:xfrm>
            <a:off x="6143636" y="2928934"/>
            <a:ext cx="2447925" cy="2862322"/>
          </a:xfrm>
          <a:prstGeom prst="rect">
            <a:avLst/>
          </a:prstGeom>
          <a:noFill/>
          <a:ln w="9525">
            <a:noFill/>
            <a:miter lim="800000"/>
            <a:headEnd/>
            <a:tailEnd/>
          </a:ln>
        </p:spPr>
        <p:txBody>
          <a:bodyPr>
            <a:spAutoFit/>
          </a:bodyPr>
          <a:lstStyle/>
          <a:p>
            <a:pPr>
              <a:spcBef>
                <a:spcPct val="50000"/>
              </a:spcBef>
              <a:defRPr/>
            </a:pPr>
            <a:r>
              <a:rPr lang="en-GB" dirty="0" smtClean="0">
                <a:latin typeface="+mn-lt"/>
              </a:rPr>
              <a:t>Supreme court thought bits of it were unconstitutional .</a:t>
            </a:r>
          </a:p>
          <a:p>
            <a:pPr>
              <a:spcBef>
                <a:spcPct val="50000"/>
              </a:spcBef>
              <a:defRPr/>
            </a:pPr>
            <a:r>
              <a:rPr lang="en-GB" dirty="0" smtClean="0">
                <a:latin typeface="+mn-lt"/>
              </a:rPr>
              <a:t>Southerners thought it meddled too much in local gov</a:t>
            </a:r>
            <a:r>
              <a:rPr lang="en-GB" dirty="0" smtClean="0"/>
              <a:t>ernment.</a:t>
            </a:r>
          </a:p>
          <a:p>
            <a:pPr>
              <a:spcBef>
                <a:spcPct val="50000"/>
              </a:spcBef>
              <a:defRPr/>
            </a:pPr>
            <a:r>
              <a:rPr lang="en-GB" dirty="0" smtClean="0">
                <a:latin typeface="+mn-lt"/>
              </a:rPr>
              <a:t>Businessmen thought it made it harder to make profits</a:t>
            </a:r>
            <a:endParaRPr lang="en-GB" dirty="0"/>
          </a:p>
        </p:txBody>
      </p:sp>
      <p:sp>
        <p:nvSpPr>
          <p:cNvPr id="43018" name="Line 7"/>
          <p:cNvSpPr>
            <a:spLocks noChangeShapeType="1"/>
          </p:cNvSpPr>
          <p:nvPr/>
        </p:nvSpPr>
        <p:spPr bwMode="auto">
          <a:xfrm>
            <a:off x="3059113" y="2349500"/>
            <a:ext cx="0" cy="4175125"/>
          </a:xfrm>
          <a:prstGeom prst="line">
            <a:avLst/>
          </a:prstGeom>
          <a:noFill/>
          <a:ln w="9525">
            <a:solidFill>
              <a:schemeClr val="tx1"/>
            </a:solidFill>
            <a:round/>
            <a:headEnd/>
            <a:tailEnd/>
          </a:ln>
        </p:spPr>
        <p:txBody>
          <a:bodyPr/>
          <a:lstStyle/>
          <a:p>
            <a:endParaRPr lang="en-GB"/>
          </a:p>
        </p:txBody>
      </p:sp>
      <p:sp>
        <p:nvSpPr>
          <p:cNvPr id="16" name="Title 1"/>
          <p:cNvSpPr txBox="1">
            <a:spLocks/>
          </p:cNvSpPr>
          <p:nvPr/>
        </p:nvSpPr>
        <p:spPr>
          <a:xfrm>
            <a:off x="0" y="0"/>
            <a:ext cx="9144000" cy="1143000"/>
          </a:xfrm>
          <a:prstGeom prst="rect">
            <a:avLst/>
          </a:prstGeom>
          <a:solidFill>
            <a:schemeClr val="accent3">
              <a:lumMod val="50000"/>
            </a:schemeClr>
          </a:solidFill>
        </p:spPr>
        <p:txBody>
          <a:bodyPr anchor="ctr">
            <a:normAutofit/>
          </a:bodyPr>
          <a:lstStyle/>
          <a:p>
            <a:pPr algn="ctr" fontAlgn="auto">
              <a:spcAft>
                <a:spcPts val="0"/>
              </a:spcAft>
              <a:defRPr/>
            </a:pPr>
            <a:r>
              <a:rPr lang="en-GB" sz="4400" dirty="0">
                <a:solidFill>
                  <a:schemeClr val="bg1"/>
                </a:solidFill>
                <a:latin typeface="+mj-lt"/>
                <a:ea typeface="+mj-ea"/>
                <a:cs typeface="+mj-cs"/>
              </a:rPr>
              <a:t>Plus-Minus-Interesting</a:t>
            </a:r>
          </a:p>
        </p:txBody>
      </p:sp>
      <p:grpSp>
        <p:nvGrpSpPr>
          <p:cNvPr id="14" name="Group 13"/>
          <p:cNvGrpSpPr/>
          <p:nvPr/>
        </p:nvGrpSpPr>
        <p:grpSpPr>
          <a:xfrm rot="1139649">
            <a:off x="7360307" y="-246879"/>
            <a:ext cx="1829775" cy="1636716"/>
            <a:chOff x="4500562" y="1071546"/>
            <a:chExt cx="2643206" cy="1714512"/>
          </a:xfrm>
          <a:solidFill>
            <a:srgbClr val="FFC000"/>
          </a:solidFill>
        </p:grpSpPr>
        <p:sp>
          <p:nvSpPr>
            <p:cNvPr id="17" name="5-Point Star 16"/>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1143000"/>
          </a:xfrm>
          <a:prstGeom prst="rect">
            <a:avLst/>
          </a:prstGeom>
          <a:solidFill>
            <a:schemeClr val="accent3">
              <a:lumMod val="50000"/>
            </a:schemeClr>
          </a:solidFill>
        </p:spPr>
        <p:txBody>
          <a:bodyPr anchor="ctr"/>
          <a:lstStyle/>
          <a:p>
            <a:pPr algn="ctr">
              <a:spcBef>
                <a:spcPct val="50000"/>
              </a:spcBef>
              <a:defRPr/>
            </a:pPr>
            <a:r>
              <a:rPr lang="en-GB" sz="4400" dirty="0" smtClean="0">
                <a:solidFill>
                  <a:schemeClr val="bg1"/>
                </a:solidFill>
                <a:latin typeface="+mj-lt"/>
                <a:ea typeface="+mj-ea"/>
                <a:cs typeface="+mj-cs"/>
              </a:rPr>
              <a:t>Plus-Minus-Interesting</a:t>
            </a:r>
            <a:endParaRPr lang="en-GB" sz="4100" dirty="0">
              <a:solidFill>
                <a:schemeClr val="bg1"/>
              </a:solidFill>
              <a:latin typeface="+mj-lt"/>
              <a:ea typeface="+mj-ea"/>
              <a:cs typeface="+mj-cs"/>
            </a:endParaRPr>
          </a:p>
        </p:txBody>
      </p:sp>
      <p:sp>
        <p:nvSpPr>
          <p:cNvPr id="6" name="Text Box 7"/>
          <p:cNvSpPr txBox="1">
            <a:spLocks noChangeArrowheads="1"/>
          </p:cNvSpPr>
          <p:nvPr/>
        </p:nvSpPr>
        <p:spPr bwMode="auto">
          <a:xfrm>
            <a:off x="468313" y="1916113"/>
            <a:ext cx="8207375" cy="1384995"/>
          </a:xfrm>
          <a:prstGeom prst="rect">
            <a:avLst/>
          </a:prstGeom>
          <a:solidFill>
            <a:schemeClr val="accent3">
              <a:lumMod val="60000"/>
              <a:lumOff val="40000"/>
            </a:schemeClr>
          </a:solidFill>
          <a:ln w="38100">
            <a:solidFill>
              <a:schemeClr val="bg2">
                <a:lumMod val="75000"/>
              </a:schemeClr>
            </a:solidFill>
            <a:miter lim="800000"/>
            <a:headEnd/>
            <a:tailEnd/>
          </a:ln>
        </p:spPr>
        <p:txBody>
          <a:bodyPr>
            <a:spAutoFit/>
          </a:bodyPr>
          <a:lstStyle/>
          <a:p>
            <a:pPr>
              <a:spcBef>
                <a:spcPct val="50000"/>
              </a:spcBef>
              <a:defRPr/>
            </a:pPr>
            <a:r>
              <a:rPr lang="en-GB" sz="2400" b="1" dirty="0" smtClean="0">
                <a:latin typeface="+mn-lt"/>
              </a:rPr>
              <a:t>Recording information</a:t>
            </a:r>
          </a:p>
          <a:p>
            <a:pPr>
              <a:spcBef>
                <a:spcPct val="50000"/>
              </a:spcBef>
              <a:defRPr/>
            </a:pPr>
            <a:r>
              <a:rPr lang="en-GB" sz="2400" dirty="0" smtClean="0">
                <a:latin typeface="+mn-lt"/>
              </a:rPr>
              <a:t>This is perhaps best done in the jotter, but on a computer with a blog offers an excellent alternative.</a:t>
            </a:r>
            <a:endParaRPr lang="en-GB" sz="2400" dirty="0">
              <a:latin typeface="+mn-l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2">
              <a:lumMod val="75000"/>
            </a:schemeClr>
          </a:solidFill>
        </p:spPr>
        <p:txBody>
          <a:bodyPr anchor="ctr">
            <a:normAutofit/>
          </a:bodyPr>
          <a:lstStyle/>
          <a:p>
            <a:pPr algn="ctr" fontAlgn="auto">
              <a:spcAft>
                <a:spcPts val="0"/>
              </a:spcAft>
              <a:defRPr/>
            </a:pPr>
            <a:r>
              <a:rPr lang="en-GB" sz="4400" dirty="0">
                <a:solidFill>
                  <a:schemeClr val="bg1"/>
                </a:solidFill>
                <a:latin typeface="+mj-lt"/>
                <a:ea typeface="+mj-ea"/>
                <a:cs typeface="+mj-cs"/>
              </a:rPr>
              <a:t>Carousel</a:t>
            </a:r>
          </a:p>
        </p:txBody>
      </p:sp>
      <p:sp>
        <p:nvSpPr>
          <p:cNvPr id="4" name="Text Box 5"/>
          <p:cNvSpPr txBox="1">
            <a:spLocks noChangeArrowheads="1"/>
          </p:cNvSpPr>
          <p:nvPr/>
        </p:nvSpPr>
        <p:spPr bwMode="auto">
          <a:xfrm>
            <a:off x="468313" y="1844675"/>
            <a:ext cx="8207375" cy="4216400"/>
          </a:xfrm>
          <a:prstGeom prst="rect">
            <a:avLst/>
          </a:prstGeom>
          <a:solidFill>
            <a:schemeClr val="accent3">
              <a:lumMod val="75000"/>
            </a:schemeClr>
          </a:solidFill>
          <a:ln w="38100">
            <a:solidFill>
              <a:schemeClr val="bg2">
                <a:lumMod val="75000"/>
              </a:schemeClr>
            </a:solidFill>
            <a:miter lim="800000"/>
            <a:headEnd/>
            <a:tailEnd/>
          </a:ln>
        </p:spPr>
        <p:txBody>
          <a:bodyPr>
            <a:spAutoFit/>
          </a:bodyPr>
          <a:lstStyle/>
          <a:p>
            <a:pPr marL="342900" indent="-342900">
              <a:defRPr/>
            </a:pPr>
            <a:r>
              <a:rPr lang="en-GB" sz="2800" b="1" dirty="0">
                <a:latin typeface="+mn-lt"/>
              </a:rPr>
              <a:t>Overview</a:t>
            </a:r>
          </a:p>
          <a:p>
            <a:pPr marL="342900" indent="-342900">
              <a:defRPr/>
            </a:pPr>
            <a:endParaRPr lang="en-GB" b="1" dirty="0">
              <a:latin typeface="+mn-lt"/>
            </a:endParaRPr>
          </a:p>
          <a:p>
            <a:pPr marL="342900" indent="-342900">
              <a:defRPr/>
            </a:pPr>
            <a:r>
              <a:rPr lang="en-GB" dirty="0">
                <a:latin typeface="+mn-lt"/>
              </a:rPr>
              <a:t>	</a:t>
            </a:r>
            <a:r>
              <a:rPr lang="en-GB" sz="2400" dirty="0">
                <a:latin typeface="+mn-lt"/>
              </a:rPr>
              <a:t>In this activity learners move around the room in groups to various stations, completing a different task or question at each stage. Learners have a limited time at each station before moving on. Once they move on they are able to review the previous group’s work and add their own ideas.</a:t>
            </a:r>
          </a:p>
          <a:p>
            <a:pPr marL="342900" indent="-342900">
              <a:defRPr/>
            </a:pPr>
            <a:endParaRPr lang="en-GB" sz="2400" dirty="0">
              <a:latin typeface="+mn-lt"/>
            </a:endParaRPr>
          </a:p>
          <a:p>
            <a:pPr marL="342900" indent="-342900">
              <a:defRPr/>
            </a:pPr>
            <a:r>
              <a:rPr lang="en-GB" sz="2800" b="1" dirty="0">
                <a:latin typeface="+mn-lt"/>
              </a:rPr>
              <a:t>Skills</a:t>
            </a:r>
          </a:p>
          <a:p>
            <a:pPr marL="342900" indent="-342900" algn="ctr">
              <a:defRPr/>
            </a:pPr>
            <a:r>
              <a:rPr lang="en-GB" sz="2400" dirty="0">
                <a:latin typeface="+mn-lt"/>
              </a:rPr>
              <a:t>Remembering          Understanding          Applying</a:t>
            </a:r>
          </a:p>
          <a:p>
            <a:pPr marL="342900" indent="-342900" algn="ctr">
              <a:defRPr/>
            </a:pPr>
            <a:r>
              <a:rPr lang="en-GB" sz="2400" dirty="0">
                <a:latin typeface="+mn-lt"/>
              </a:rPr>
              <a:t>Analysing          Evaluating</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455490" y="1205179"/>
            <a:ext cx="8207375" cy="5572139"/>
          </a:xfrm>
          <a:prstGeom prst="rect">
            <a:avLst/>
          </a:prstGeom>
          <a:solidFill>
            <a:schemeClr val="accent3">
              <a:lumMod val="60000"/>
              <a:lumOff val="40000"/>
            </a:schemeClr>
          </a:solidFill>
          <a:ln w="38100">
            <a:solidFill>
              <a:schemeClr val="bg2">
                <a:lumMod val="75000"/>
              </a:schemeClr>
            </a:solidFill>
            <a:miter lim="800000"/>
            <a:headEnd/>
            <a:tailEnd/>
          </a:ln>
        </p:spPr>
        <p:txBody>
          <a:bodyPr wrap="square">
            <a:spAutoFit/>
          </a:bodyPr>
          <a:lstStyle/>
          <a:p>
            <a:pPr marL="342900" indent="-342900">
              <a:defRPr/>
            </a:pPr>
            <a:r>
              <a:rPr lang="en-GB" sz="2800" b="1" dirty="0">
                <a:latin typeface="+mn-lt"/>
              </a:rPr>
              <a:t>How it works</a:t>
            </a:r>
          </a:p>
          <a:p>
            <a:pPr marL="342900" indent="-342900">
              <a:defRPr/>
            </a:pPr>
            <a:endParaRPr lang="en-GB" sz="2200" b="1" dirty="0">
              <a:latin typeface="+mn-lt"/>
            </a:endParaRPr>
          </a:p>
          <a:p>
            <a:pPr marL="342900" indent="-342900">
              <a:buFontTx/>
              <a:buAutoNum type="arabicPeriod"/>
              <a:defRPr/>
            </a:pPr>
            <a:r>
              <a:rPr lang="en-GB" sz="2200" dirty="0">
                <a:latin typeface="+mn-lt"/>
              </a:rPr>
              <a:t>Learners work in groups and are given a pen that the group must use. </a:t>
            </a:r>
            <a:endParaRPr lang="en-GB" sz="2200" dirty="0" smtClean="0">
              <a:latin typeface="+mn-lt"/>
            </a:endParaRPr>
          </a:p>
          <a:p>
            <a:pPr marL="342900" indent="-342900">
              <a:buFontTx/>
              <a:buAutoNum type="arabicPeriod"/>
              <a:defRPr/>
            </a:pPr>
            <a:r>
              <a:rPr lang="en-GB" sz="2200" dirty="0" smtClean="0">
                <a:latin typeface="+mn-lt"/>
              </a:rPr>
              <a:t>Each </a:t>
            </a:r>
            <a:r>
              <a:rPr lang="en-GB" sz="2200" dirty="0">
                <a:latin typeface="+mn-lt"/>
              </a:rPr>
              <a:t>group will have a different colour of pen and will take it with them as they progress through the </a:t>
            </a:r>
            <a:r>
              <a:rPr lang="en-GB" sz="2200" dirty="0" smtClean="0">
                <a:latin typeface="+mn-lt"/>
              </a:rPr>
              <a:t>stations.</a:t>
            </a:r>
          </a:p>
          <a:p>
            <a:pPr marL="342900" indent="-342900">
              <a:buFontTx/>
              <a:buAutoNum type="arabicPeriod"/>
              <a:defRPr/>
            </a:pPr>
            <a:r>
              <a:rPr lang="en-GB" sz="2200" dirty="0" smtClean="0"/>
              <a:t>Alternatively, they write in the same corner every station and each person in their group uses a different coloured pen from the rest of their group.</a:t>
            </a:r>
            <a:endParaRPr lang="en-GB" sz="2200" dirty="0">
              <a:latin typeface="+mn-lt"/>
            </a:endParaRPr>
          </a:p>
          <a:p>
            <a:pPr marL="342900" indent="-342900">
              <a:buFontTx/>
              <a:buAutoNum type="arabicPeriod"/>
              <a:defRPr/>
            </a:pPr>
            <a:r>
              <a:rPr lang="en-GB" sz="2200" dirty="0">
                <a:latin typeface="+mn-lt"/>
              </a:rPr>
              <a:t>Learners travel around the room in a set route (e.g. clockwise). </a:t>
            </a:r>
          </a:p>
          <a:p>
            <a:pPr marL="342900" indent="-342900">
              <a:buFontTx/>
              <a:buAutoNum type="arabicPeriod"/>
              <a:defRPr/>
            </a:pPr>
            <a:r>
              <a:rPr lang="en-GB" sz="2200" dirty="0">
                <a:latin typeface="+mn-lt"/>
              </a:rPr>
              <a:t>At each station learners must complete the task or answer the question set on a large sheet of paper. Small groups (three to four) are advisable to enable the contribution of all learners. </a:t>
            </a:r>
          </a:p>
          <a:p>
            <a:pPr marL="342900" indent="-342900">
              <a:buFontTx/>
              <a:buAutoNum type="arabicPeriod"/>
              <a:defRPr/>
            </a:pPr>
            <a:r>
              <a:rPr lang="en-GB" sz="2200" dirty="0" smtClean="0">
                <a:latin typeface="+mn-lt"/>
              </a:rPr>
              <a:t>When </a:t>
            </a:r>
            <a:r>
              <a:rPr lang="en-GB" sz="2200" dirty="0">
                <a:latin typeface="+mn-lt"/>
              </a:rPr>
              <a:t>all groups have completed all tasks the responses to each task or question are examined and differences are highlighted through discussion. </a:t>
            </a:r>
          </a:p>
        </p:txBody>
      </p:sp>
      <p:sp>
        <p:nvSpPr>
          <p:cNvPr id="5" name="Title 1"/>
          <p:cNvSpPr txBox="1">
            <a:spLocks/>
          </p:cNvSpPr>
          <p:nvPr/>
        </p:nvSpPr>
        <p:spPr>
          <a:xfrm>
            <a:off x="0" y="0"/>
            <a:ext cx="9144000" cy="1143000"/>
          </a:xfrm>
          <a:prstGeom prst="rect">
            <a:avLst/>
          </a:prstGeom>
          <a:solidFill>
            <a:schemeClr val="accent3">
              <a:lumMod val="50000"/>
            </a:schemeClr>
          </a:solidFill>
        </p:spPr>
        <p:txBody>
          <a:bodyPr anchor="ctr">
            <a:normAutofit/>
          </a:bodyPr>
          <a:lstStyle/>
          <a:p>
            <a:pPr algn="ctr" fontAlgn="auto">
              <a:spcAft>
                <a:spcPts val="0"/>
              </a:spcAft>
              <a:defRPr/>
            </a:pPr>
            <a:r>
              <a:rPr lang="en-GB" sz="4400" dirty="0">
                <a:solidFill>
                  <a:schemeClr val="bg1"/>
                </a:solidFill>
                <a:latin typeface="+mj-lt"/>
                <a:ea typeface="+mj-ea"/>
                <a:cs typeface="+mj-cs"/>
              </a:rPr>
              <a:t>Carousel</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85860"/>
            <a:ext cx="8229600" cy="5143536"/>
          </a:xfrm>
          <a:solidFill>
            <a:schemeClr val="accent3">
              <a:lumMod val="75000"/>
            </a:schemeClr>
          </a:solidFill>
          <a:ln>
            <a:solidFill>
              <a:schemeClr val="bg2">
                <a:lumMod val="75000"/>
              </a:schemeClr>
            </a:solidFill>
          </a:ln>
        </p:spPr>
        <p:style>
          <a:lnRef idx="1">
            <a:schemeClr val="dk1"/>
          </a:lnRef>
          <a:fillRef idx="2">
            <a:schemeClr val="dk1"/>
          </a:fillRef>
          <a:effectRef idx="1">
            <a:schemeClr val="dk1"/>
          </a:effectRef>
          <a:fontRef idx="minor">
            <a:schemeClr val="dk1"/>
          </a:fontRef>
        </p:style>
        <p:txBody>
          <a:bodyPr>
            <a:normAutofit/>
          </a:bodyPr>
          <a:lstStyle/>
          <a:p>
            <a:pPr eaLnBrk="1" hangingPunct="1">
              <a:lnSpc>
                <a:spcPct val="80000"/>
              </a:lnSpc>
              <a:defRPr/>
            </a:pPr>
            <a:endParaRPr lang="en-GB" sz="2600" dirty="0" smtClean="0">
              <a:solidFill>
                <a:srgbClr val="000000"/>
              </a:solidFill>
            </a:endParaRPr>
          </a:p>
          <a:p>
            <a:pPr eaLnBrk="1" hangingPunct="1">
              <a:lnSpc>
                <a:spcPct val="80000"/>
              </a:lnSpc>
              <a:defRPr/>
            </a:pPr>
            <a:r>
              <a:rPr lang="en-GB" sz="2600" dirty="0" smtClean="0">
                <a:solidFill>
                  <a:srgbClr val="000000"/>
                </a:solidFill>
              </a:rPr>
              <a:t>This exemplar should be read in conjunction with section 1 – Introductory advice and guidance.</a:t>
            </a:r>
          </a:p>
          <a:p>
            <a:pPr eaLnBrk="1" hangingPunct="1">
              <a:lnSpc>
                <a:spcPct val="80000"/>
              </a:lnSpc>
              <a:defRPr/>
            </a:pPr>
            <a:endParaRPr lang="en-GB" sz="2600" dirty="0" smtClean="0">
              <a:solidFill>
                <a:srgbClr val="000000"/>
              </a:solidFill>
            </a:endParaRPr>
          </a:p>
          <a:p>
            <a:pPr eaLnBrk="1" hangingPunct="1">
              <a:lnSpc>
                <a:spcPct val="80000"/>
              </a:lnSpc>
              <a:defRPr/>
            </a:pPr>
            <a:r>
              <a:rPr lang="en-GB" sz="2600" dirty="0" smtClean="0">
                <a:solidFill>
                  <a:srgbClr val="000000"/>
                </a:solidFill>
              </a:rPr>
              <a:t>These examples are adaptable and may help to stimulate further development of approaches to learning and teaching relevant to the context of the reader.</a:t>
            </a:r>
          </a:p>
          <a:p>
            <a:pPr eaLnBrk="1" hangingPunct="1">
              <a:lnSpc>
                <a:spcPct val="80000"/>
              </a:lnSpc>
              <a:defRPr/>
            </a:pPr>
            <a:endParaRPr lang="en-GB" sz="2600" dirty="0" smtClean="0">
              <a:solidFill>
                <a:srgbClr val="000000"/>
              </a:solidFill>
            </a:endParaRPr>
          </a:p>
          <a:p>
            <a:pPr>
              <a:lnSpc>
                <a:spcPct val="80000"/>
              </a:lnSpc>
              <a:defRPr/>
            </a:pPr>
            <a:r>
              <a:rPr lang="en-GB" sz="2600" dirty="0" smtClean="0">
                <a:solidFill>
                  <a:srgbClr val="000000"/>
                </a:solidFill>
              </a:rPr>
              <a:t>None of the presentations included in this support are designed to be used with learners in their current form. The presentations provide advice, guidance and exemplars for practitioners to reflect on in their own planning for learning and teaching, and if used should be adapted to suit the learners and setting appropriately.</a:t>
            </a:r>
            <a:endParaRPr lang="en-GB" sz="2700" dirty="0" smtClean="0">
              <a:solidFill>
                <a:srgbClr val="000000"/>
              </a:solidFill>
            </a:endParaRPr>
          </a:p>
        </p:txBody>
      </p:sp>
      <p:sp>
        <p:nvSpPr>
          <p:cNvPr id="5" name="Title 1"/>
          <p:cNvSpPr txBox="1">
            <a:spLocks/>
          </p:cNvSpPr>
          <p:nvPr/>
        </p:nvSpPr>
        <p:spPr>
          <a:xfrm>
            <a:off x="0" y="0"/>
            <a:ext cx="9144000" cy="1143000"/>
          </a:xfrm>
          <a:prstGeom prst="rect">
            <a:avLst/>
          </a:prstGeom>
          <a:solidFill>
            <a:schemeClr val="accent3">
              <a:lumMod val="50000"/>
            </a:schemeClr>
          </a:solidFill>
          <a:ln>
            <a:solidFill>
              <a:schemeClr val="accent3">
                <a:lumMod val="75000"/>
              </a:schemeClr>
            </a:solidFill>
          </a:ln>
        </p:spPr>
        <p:txBody>
          <a:bodyPr anchor="ctr">
            <a:normAutofit fontScale="92500" lnSpcReduction="20000"/>
          </a:bodyPr>
          <a:lstStyle/>
          <a:p>
            <a:pPr algn="ctr" fontAlgn="auto">
              <a:spcAft>
                <a:spcPts val="0"/>
              </a:spcAft>
              <a:defRPr/>
            </a:pPr>
            <a:r>
              <a:rPr lang="en-GB" sz="4400" dirty="0" smtClean="0">
                <a:solidFill>
                  <a:schemeClr val="bg1"/>
                </a:solidFill>
                <a:latin typeface="+mj-lt"/>
                <a:ea typeface="+mj-ea"/>
                <a:cs typeface="+mj-cs"/>
              </a:rPr>
              <a:t>Free at Last exemplar</a:t>
            </a:r>
          </a:p>
          <a:p>
            <a:pPr algn="ctr" fontAlgn="auto">
              <a:spcAft>
                <a:spcPts val="0"/>
              </a:spcAft>
              <a:defRPr/>
            </a:pPr>
            <a:r>
              <a:rPr lang="en-GB" sz="4400" dirty="0" smtClean="0">
                <a:solidFill>
                  <a:schemeClr val="bg1"/>
                </a:solidFill>
                <a:latin typeface="+mj-lt"/>
                <a:ea typeface="+mj-ea"/>
                <a:cs typeface="+mj-cs"/>
              </a:rPr>
              <a:t>Nat 3 - Higher</a:t>
            </a:r>
            <a:endParaRPr lang="en-GB" sz="4400" dirty="0">
              <a:solidFill>
                <a:schemeClr val="bg1"/>
              </a:solidFill>
              <a:latin typeface="+mj-lt"/>
              <a:ea typeface="+mj-ea"/>
              <a:cs typeface="+mj-cs"/>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85786" y="1457325"/>
            <a:ext cx="7704137" cy="54006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66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Kristen ITC" pitchFamily="66" charset="0"/>
              </a:rPr>
              <a:t>Isolationism</a:t>
            </a:r>
            <a:endParaRPr lang="en-GB" sz="66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Kristen ITC" pitchFamily="66" charset="0"/>
            </a:endParaRPr>
          </a:p>
        </p:txBody>
      </p:sp>
      <p:sp>
        <p:nvSpPr>
          <p:cNvPr id="54276" name="TextBox 3"/>
          <p:cNvSpPr txBox="1">
            <a:spLocks noChangeArrowheads="1"/>
          </p:cNvSpPr>
          <p:nvPr/>
        </p:nvSpPr>
        <p:spPr bwMode="auto">
          <a:xfrm>
            <a:off x="3000364" y="4643446"/>
            <a:ext cx="2786082" cy="369332"/>
          </a:xfrm>
          <a:prstGeom prst="rect">
            <a:avLst/>
          </a:prstGeom>
          <a:noFill/>
          <a:ln w="9525">
            <a:noFill/>
            <a:miter lim="800000"/>
            <a:headEnd/>
            <a:tailEnd/>
          </a:ln>
        </p:spPr>
        <p:txBody>
          <a:bodyPr wrap="square">
            <a:spAutoFit/>
          </a:bodyPr>
          <a:lstStyle/>
          <a:p>
            <a:r>
              <a:rPr lang="en-GB" b="1" dirty="0">
                <a:solidFill>
                  <a:schemeClr val="bg1">
                    <a:lumMod val="65000"/>
                  </a:schemeClr>
                </a:solidFill>
                <a:latin typeface="Lucida Handwriting" pitchFamily="66" charset="0"/>
              </a:rPr>
              <a:t>What </a:t>
            </a:r>
            <a:r>
              <a:rPr lang="en-GB" b="1" dirty="0" smtClean="0">
                <a:solidFill>
                  <a:schemeClr val="bg1">
                    <a:lumMod val="65000"/>
                  </a:schemeClr>
                </a:solidFill>
                <a:latin typeface="Lucida Handwriting" pitchFamily="66" charset="0"/>
              </a:rPr>
              <a:t>did it mean</a:t>
            </a:r>
            <a:r>
              <a:rPr lang="en-GB" b="1" dirty="0">
                <a:solidFill>
                  <a:schemeClr val="bg1">
                    <a:lumMod val="65000"/>
                  </a:schemeClr>
                </a:solidFill>
                <a:latin typeface="Lucida Handwriting" pitchFamily="66" charset="0"/>
              </a:rPr>
              <a:t>?</a:t>
            </a:r>
            <a:endParaRPr lang="en-GB" sz="1600" b="1" dirty="0">
              <a:solidFill>
                <a:schemeClr val="bg1">
                  <a:lumMod val="65000"/>
                </a:schemeClr>
              </a:solidFill>
              <a:latin typeface="Lucida Handwriting" pitchFamily="66" charset="0"/>
            </a:endParaRPr>
          </a:p>
        </p:txBody>
      </p:sp>
      <p:sp>
        <p:nvSpPr>
          <p:cNvPr id="54278" name="TextBox 6"/>
          <p:cNvSpPr txBox="1">
            <a:spLocks noChangeArrowheads="1"/>
          </p:cNvSpPr>
          <p:nvPr/>
        </p:nvSpPr>
        <p:spPr bwMode="auto">
          <a:xfrm rot="246285">
            <a:off x="5962676" y="2796919"/>
            <a:ext cx="2335896" cy="1015663"/>
          </a:xfrm>
          <a:prstGeom prst="rect">
            <a:avLst/>
          </a:prstGeom>
          <a:noFill/>
          <a:ln w="9525">
            <a:noFill/>
            <a:miter lim="800000"/>
            <a:headEnd/>
            <a:tailEnd/>
          </a:ln>
        </p:spPr>
        <p:txBody>
          <a:bodyPr wrap="none">
            <a:spAutoFit/>
          </a:bodyPr>
          <a:lstStyle/>
          <a:p>
            <a:r>
              <a:rPr lang="en-GB" dirty="0" smtClean="0">
                <a:solidFill>
                  <a:srgbClr val="7E6BC9"/>
                </a:solidFill>
                <a:latin typeface="Comic Sans MS" pitchFamily="66" charset="0"/>
              </a:rPr>
              <a:t>Is it protectionism?</a:t>
            </a:r>
            <a:endParaRPr lang="en-GB" dirty="0">
              <a:solidFill>
                <a:srgbClr val="7E6BC9"/>
              </a:solidFill>
              <a:latin typeface="Comic Sans MS" pitchFamily="66" charset="0"/>
            </a:endParaRPr>
          </a:p>
          <a:p>
            <a:r>
              <a:rPr lang="en-GB" sz="2400" dirty="0" smtClean="0">
                <a:solidFill>
                  <a:srgbClr val="FF0000"/>
                </a:solidFill>
                <a:latin typeface="Brush Script MT" pitchFamily="66" charset="0"/>
              </a:rPr>
              <a:t>V similar?</a:t>
            </a:r>
            <a:endParaRPr lang="en-GB" sz="2400" dirty="0">
              <a:solidFill>
                <a:srgbClr val="FF0000"/>
              </a:solidFill>
              <a:latin typeface="Brush Script MT" pitchFamily="66" charset="0"/>
            </a:endParaRPr>
          </a:p>
          <a:p>
            <a:r>
              <a:rPr lang="en-GB" dirty="0" smtClean="0">
                <a:solidFill>
                  <a:srgbClr val="00B050"/>
                </a:solidFill>
                <a:latin typeface="Kristen ITC" pitchFamily="66" charset="0"/>
              </a:rPr>
              <a:t>But not the same! </a:t>
            </a:r>
            <a:endParaRPr lang="en-GB" dirty="0">
              <a:solidFill>
                <a:srgbClr val="00B050"/>
              </a:solidFill>
              <a:latin typeface="Kristen ITC" pitchFamily="66" charset="0"/>
            </a:endParaRPr>
          </a:p>
        </p:txBody>
      </p:sp>
      <p:sp>
        <p:nvSpPr>
          <p:cNvPr id="54279" name="TextBox 7"/>
          <p:cNvSpPr txBox="1">
            <a:spLocks noChangeArrowheads="1"/>
          </p:cNvSpPr>
          <p:nvPr/>
        </p:nvSpPr>
        <p:spPr bwMode="auto">
          <a:xfrm rot="-248301">
            <a:off x="883573" y="3970324"/>
            <a:ext cx="2509837" cy="2800767"/>
          </a:xfrm>
          <a:prstGeom prst="rect">
            <a:avLst/>
          </a:prstGeom>
          <a:noFill/>
          <a:ln w="9525">
            <a:noFill/>
            <a:miter lim="800000"/>
            <a:headEnd/>
            <a:tailEnd/>
          </a:ln>
        </p:spPr>
        <p:txBody>
          <a:bodyPr>
            <a:spAutoFit/>
          </a:bodyPr>
          <a:lstStyle/>
          <a:p>
            <a:r>
              <a:rPr lang="en-GB" sz="2400" dirty="0" smtClean="0">
                <a:solidFill>
                  <a:srgbClr val="FF0000"/>
                </a:solidFill>
                <a:latin typeface="Brush Script MT" pitchFamily="66" charset="0"/>
              </a:rPr>
              <a:t>US profited from keeping out of wars</a:t>
            </a:r>
            <a:endParaRPr lang="en-GB" dirty="0">
              <a:solidFill>
                <a:srgbClr val="FF0000"/>
              </a:solidFill>
              <a:latin typeface="Brush Script MT" pitchFamily="66" charset="0"/>
            </a:endParaRPr>
          </a:p>
          <a:p>
            <a:r>
              <a:rPr lang="en-GB" sz="1600" dirty="0" smtClean="0">
                <a:solidFill>
                  <a:srgbClr val="7E6BC9"/>
                </a:solidFill>
                <a:latin typeface="Comic Sans MS" pitchFamily="66" charset="0"/>
              </a:rPr>
              <a:t>How?</a:t>
            </a:r>
            <a:endParaRPr lang="en-GB" sz="1600" dirty="0">
              <a:solidFill>
                <a:srgbClr val="7E6BC9"/>
              </a:solidFill>
              <a:latin typeface="Comic Sans MS" pitchFamily="66" charset="0"/>
            </a:endParaRPr>
          </a:p>
          <a:p>
            <a:r>
              <a:rPr lang="en-GB" sz="1400" dirty="0" smtClean="0">
                <a:solidFill>
                  <a:srgbClr val="00B050"/>
                </a:solidFill>
                <a:latin typeface="Kristen ITC" pitchFamily="66" charset="0"/>
              </a:rPr>
              <a:t>They sold materials to allies and meant they didn’t spend billions on army etc.</a:t>
            </a:r>
            <a:endParaRPr lang="en-GB" sz="1400" dirty="0">
              <a:solidFill>
                <a:srgbClr val="00B050"/>
              </a:solidFill>
              <a:latin typeface="Kristen ITC" pitchFamily="66" charset="0"/>
            </a:endParaRPr>
          </a:p>
          <a:p>
            <a:r>
              <a:rPr lang="en-GB" sz="1600" dirty="0" smtClean="0">
                <a:solidFill>
                  <a:srgbClr val="FFC000"/>
                </a:solidFill>
                <a:latin typeface="Lucida Calligraphy" pitchFamily="66" charset="0"/>
              </a:rPr>
              <a:t>But they joined in eventually?</a:t>
            </a:r>
            <a:endParaRPr lang="en-GB" sz="1600" dirty="0">
              <a:solidFill>
                <a:srgbClr val="FFC000"/>
              </a:solidFill>
              <a:latin typeface="Lucida Calligraphy" pitchFamily="66" charset="0"/>
            </a:endParaRPr>
          </a:p>
        </p:txBody>
      </p:sp>
      <p:sp>
        <p:nvSpPr>
          <p:cNvPr id="54280" name="TextBox 8"/>
          <p:cNvSpPr txBox="1">
            <a:spLocks noChangeArrowheads="1"/>
          </p:cNvSpPr>
          <p:nvPr/>
        </p:nvSpPr>
        <p:spPr bwMode="auto">
          <a:xfrm>
            <a:off x="3714744" y="1571612"/>
            <a:ext cx="2756023" cy="1877437"/>
          </a:xfrm>
          <a:prstGeom prst="rect">
            <a:avLst/>
          </a:prstGeom>
          <a:noFill/>
          <a:ln w="9525">
            <a:noFill/>
            <a:miter lim="800000"/>
            <a:headEnd/>
            <a:tailEnd/>
          </a:ln>
        </p:spPr>
        <p:txBody>
          <a:bodyPr wrap="square">
            <a:spAutoFit/>
          </a:bodyPr>
          <a:lstStyle/>
          <a:p>
            <a:r>
              <a:rPr lang="en-GB" sz="1600" dirty="0" smtClean="0">
                <a:solidFill>
                  <a:srgbClr val="00B050"/>
                </a:solidFill>
                <a:latin typeface="Kristen ITC" pitchFamily="66" charset="0"/>
              </a:rPr>
              <a:t>Not entering into agreements with other countries</a:t>
            </a:r>
            <a:endParaRPr lang="en-GB" sz="1600" dirty="0">
              <a:solidFill>
                <a:srgbClr val="00B050"/>
              </a:solidFill>
              <a:latin typeface="Kristen ITC" pitchFamily="66" charset="0"/>
            </a:endParaRPr>
          </a:p>
          <a:p>
            <a:r>
              <a:rPr lang="en-GB" dirty="0" smtClean="0">
                <a:solidFill>
                  <a:srgbClr val="FF0000"/>
                </a:solidFill>
                <a:latin typeface="Brush Script MT" pitchFamily="66" charset="0"/>
              </a:rPr>
              <a:t>Like alliances and trade agreements!</a:t>
            </a:r>
            <a:endParaRPr lang="en-GB" dirty="0">
              <a:solidFill>
                <a:srgbClr val="FF0000"/>
              </a:solidFill>
              <a:latin typeface="Brush Script MT" pitchFamily="66" charset="0"/>
            </a:endParaRPr>
          </a:p>
          <a:p>
            <a:r>
              <a:rPr lang="en-GB" sz="1600" dirty="0">
                <a:solidFill>
                  <a:srgbClr val="7E6BC9"/>
                </a:solidFill>
                <a:latin typeface="Comic Sans MS" pitchFamily="66" charset="0"/>
              </a:rPr>
              <a:t>Is it not better to be adaptable?</a:t>
            </a:r>
          </a:p>
        </p:txBody>
      </p:sp>
      <p:sp>
        <p:nvSpPr>
          <p:cNvPr id="54282" name="TextBox 10"/>
          <p:cNvSpPr txBox="1">
            <a:spLocks noChangeArrowheads="1"/>
          </p:cNvSpPr>
          <p:nvPr/>
        </p:nvSpPr>
        <p:spPr bwMode="auto">
          <a:xfrm rot="-486410">
            <a:off x="796534" y="2343569"/>
            <a:ext cx="3086100" cy="1261884"/>
          </a:xfrm>
          <a:prstGeom prst="rect">
            <a:avLst/>
          </a:prstGeom>
          <a:noFill/>
          <a:ln w="9525">
            <a:noFill/>
            <a:miter lim="800000"/>
            <a:headEnd/>
            <a:tailEnd/>
          </a:ln>
        </p:spPr>
        <p:txBody>
          <a:bodyPr>
            <a:spAutoFit/>
          </a:bodyPr>
          <a:lstStyle/>
          <a:p>
            <a:r>
              <a:rPr lang="en-GB" sz="1600" dirty="0" smtClean="0">
                <a:solidFill>
                  <a:srgbClr val="7E6BC9"/>
                </a:solidFill>
                <a:latin typeface="Comic Sans MS" pitchFamily="66" charset="0"/>
              </a:rPr>
              <a:t>Why did US do this??</a:t>
            </a:r>
            <a:endParaRPr lang="en-GB" sz="1600" dirty="0">
              <a:solidFill>
                <a:srgbClr val="7E6BC9"/>
              </a:solidFill>
              <a:latin typeface="Comic Sans MS" pitchFamily="66" charset="0"/>
            </a:endParaRPr>
          </a:p>
          <a:p>
            <a:r>
              <a:rPr lang="en-GB" sz="1400" dirty="0" smtClean="0">
                <a:solidFill>
                  <a:srgbClr val="00B050"/>
                </a:solidFill>
                <a:latin typeface="Kristen ITC" pitchFamily="66" charset="0"/>
              </a:rPr>
              <a:t>It thought the “New World” was better than the “Old World”?</a:t>
            </a:r>
            <a:endParaRPr lang="en-GB" sz="1400" dirty="0">
              <a:solidFill>
                <a:srgbClr val="00B050"/>
              </a:solidFill>
              <a:latin typeface="Kristen ITC" pitchFamily="66" charset="0"/>
            </a:endParaRPr>
          </a:p>
          <a:p>
            <a:r>
              <a:rPr lang="en-GB" sz="1600" dirty="0" smtClean="0">
                <a:solidFill>
                  <a:srgbClr val="375BB0"/>
                </a:solidFill>
                <a:latin typeface="Comic Sans MS" pitchFamily="66" charset="0"/>
              </a:rPr>
              <a:t>But they couldn’t be totally self sufficient, could they?</a:t>
            </a:r>
            <a:endParaRPr lang="en-GB" sz="1600" dirty="0">
              <a:solidFill>
                <a:srgbClr val="375BB0"/>
              </a:solidFill>
              <a:latin typeface="Comic Sans MS" pitchFamily="66" charset="0"/>
            </a:endParaRPr>
          </a:p>
        </p:txBody>
      </p:sp>
      <p:sp>
        <p:nvSpPr>
          <p:cNvPr id="54283" name="TextBox 11"/>
          <p:cNvSpPr txBox="1">
            <a:spLocks noChangeArrowheads="1"/>
          </p:cNvSpPr>
          <p:nvPr/>
        </p:nvSpPr>
        <p:spPr bwMode="auto">
          <a:xfrm>
            <a:off x="5214942" y="5196007"/>
            <a:ext cx="3086100" cy="1661993"/>
          </a:xfrm>
          <a:prstGeom prst="rect">
            <a:avLst/>
          </a:prstGeom>
          <a:noFill/>
          <a:ln w="9525">
            <a:noFill/>
            <a:miter lim="800000"/>
            <a:headEnd/>
            <a:tailEnd/>
          </a:ln>
        </p:spPr>
        <p:txBody>
          <a:bodyPr>
            <a:spAutoFit/>
          </a:bodyPr>
          <a:lstStyle/>
          <a:p>
            <a:r>
              <a:rPr lang="en-GB" sz="1600" dirty="0" smtClean="0">
                <a:solidFill>
                  <a:srgbClr val="FFC000"/>
                </a:solidFill>
                <a:latin typeface="Comic Sans MS" pitchFamily="66" charset="0"/>
              </a:rPr>
              <a:t>US stayed out of world war I as long as they could</a:t>
            </a:r>
          </a:p>
          <a:p>
            <a:r>
              <a:rPr lang="en-GB" sz="1600" dirty="0" smtClean="0">
                <a:solidFill>
                  <a:srgbClr val="375BB0"/>
                </a:solidFill>
                <a:latin typeface="Comic Sans MS" pitchFamily="66" charset="0"/>
              </a:rPr>
              <a:t>Why did they do this?</a:t>
            </a:r>
          </a:p>
          <a:p>
            <a:r>
              <a:rPr lang="en-GB" dirty="0" smtClean="0">
                <a:solidFill>
                  <a:srgbClr val="FF0000"/>
                </a:solidFill>
                <a:latin typeface="Brush Script MT" pitchFamily="66" charset="0"/>
              </a:rPr>
              <a:t>They didn’t suffer as much damage as other countries involved</a:t>
            </a:r>
            <a:endParaRPr lang="en-GB" dirty="0">
              <a:solidFill>
                <a:srgbClr val="FF0000"/>
              </a:solidFill>
              <a:latin typeface="Brush Script MT" pitchFamily="66" charset="0"/>
            </a:endParaRPr>
          </a:p>
        </p:txBody>
      </p:sp>
      <p:sp>
        <p:nvSpPr>
          <p:cNvPr id="13" name="Title 1"/>
          <p:cNvSpPr txBox="1">
            <a:spLocks/>
          </p:cNvSpPr>
          <p:nvPr/>
        </p:nvSpPr>
        <p:spPr>
          <a:xfrm>
            <a:off x="0" y="0"/>
            <a:ext cx="9144000" cy="1143000"/>
          </a:xfrm>
          <a:prstGeom prst="rect">
            <a:avLst/>
          </a:prstGeom>
          <a:solidFill>
            <a:schemeClr val="accent3">
              <a:lumMod val="50000"/>
            </a:schemeClr>
          </a:solidFill>
        </p:spPr>
        <p:txBody>
          <a:bodyPr anchor="ctr">
            <a:normAutofit/>
          </a:bodyPr>
          <a:lstStyle/>
          <a:p>
            <a:pPr algn="ctr" fontAlgn="auto">
              <a:spcAft>
                <a:spcPts val="0"/>
              </a:spcAft>
              <a:defRPr/>
            </a:pPr>
            <a:r>
              <a:rPr lang="en-GB" sz="4400" dirty="0">
                <a:solidFill>
                  <a:schemeClr val="bg1"/>
                </a:solidFill>
                <a:latin typeface="+mj-lt"/>
                <a:ea typeface="+mj-ea"/>
                <a:cs typeface="+mj-cs"/>
              </a:rPr>
              <a:t>Carousel</a:t>
            </a:r>
          </a:p>
        </p:txBody>
      </p:sp>
      <p:grpSp>
        <p:nvGrpSpPr>
          <p:cNvPr id="14" name="Group 13"/>
          <p:cNvGrpSpPr/>
          <p:nvPr/>
        </p:nvGrpSpPr>
        <p:grpSpPr>
          <a:xfrm rot="1139649">
            <a:off x="7360307" y="-246879"/>
            <a:ext cx="1829775" cy="1636716"/>
            <a:chOff x="4500562" y="1071546"/>
            <a:chExt cx="2643206" cy="1714512"/>
          </a:xfrm>
          <a:solidFill>
            <a:srgbClr val="FFC000"/>
          </a:solidFill>
        </p:grpSpPr>
        <p:sp>
          <p:nvSpPr>
            <p:cNvPr id="15" name="5-Point Star 14"/>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1143000"/>
          </a:xfrm>
          <a:prstGeom prst="rect">
            <a:avLst/>
          </a:prstGeom>
          <a:solidFill>
            <a:schemeClr val="accent3">
              <a:lumMod val="50000"/>
            </a:schemeClr>
          </a:solidFill>
        </p:spPr>
        <p:txBody>
          <a:bodyPr anchor="ctr"/>
          <a:lstStyle/>
          <a:p>
            <a:pPr algn="ctr">
              <a:spcBef>
                <a:spcPct val="50000"/>
              </a:spcBef>
              <a:defRPr/>
            </a:pPr>
            <a:r>
              <a:rPr lang="en-GB" sz="4400" dirty="0" smtClean="0">
                <a:solidFill>
                  <a:schemeClr val="bg1"/>
                </a:solidFill>
                <a:latin typeface="+mj-lt"/>
                <a:ea typeface="+mj-ea"/>
                <a:cs typeface="+mj-cs"/>
              </a:rPr>
              <a:t>Carousel</a:t>
            </a:r>
            <a:endParaRPr lang="en-GB" sz="4400" dirty="0">
              <a:solidFill>
                <a:schemeClr val="bg1"/>
              </a:solidFill>
              <a:latin typeface="+mj-lt"/>
              <a:ea typeface="+mj-ea"/>
              <a:cs typeface="+mj-cs"/>
            </a:endParaRPr>
          </a:p>
        </p:txBody>
      </p:sp>
      <p:sp>
        <p:nvSpPr>
          <p:cNvPr id="6" name="Text Box 7"/>
          <p:cNvSpPr txBox="1">
            <a:spLocks noChangeArrowheads="1"/>
          </p:cNvSpPr>
          <p:nvPr/>
        </p:nvSpPr>
        <p:spPr bwMode="auto">
          <a:xfrm>
            <a:off x="468313" y="1916113"/>
            <a:ext cx="8207375" cy="1384995"/>
          </a:xfrm>
          <a:prstGeom prst="rect">
            <a:avLst/>
          </a:prstGeom>
          <a:solidFill>
            <a:schemeClr val="accent3">
              <a:lumMod val="60000"/>
              <a:lumOff val="40000"/>
            </a:schemeClr>
          </a:solidFill>
          <a:ln w="38100">
            <a:solidFill>
              <a:schemeClr val="bg2">
                <a:lumMod val="75000"/>
              </a:schemeClr>
            </a:solidFill>
            <a:miter lim="800000"/>
            <a:headEnd/>
            <a:tailEnd/>
          </a:ln>
        </p:spPr>
        <p:txBody>
          <a:bodyPr>
            <a:spAutoFit/>
          </a:bodyPr>
          <a:lstStyle/>
          <a:p>
            <a:pPr>
              <a:spcBef>
                <a:spcPct val="50000"/>
              </a:spcBef>
              <a:defRPr/>
            </a:pPr>
            <a:r>
              <a:rPr lang="en-GB" sz="2400" b="1" dirty="0" smtClean="0">
                <a:latin typeface="+mn-lt"/>
              </a:rPr>
              <a:t>Recording information</a:t>
            </a:r>
          </a:p>
          <a:p>
            <a:pPr>
              <a:spcBef>
                <a:spcPct val="50000"/>
              </a:spcBef>
              <a:defRPr/>
            </a:pPr>
            <a:r>
              <a:rPr lang="en-GB" sz="2400" dirty="0" smtClean="0">
                <a:latin typeface="+mn-lt"/>
              </a:rPr>
              <a:t>Carousel tasks work well as posters. The finished poster could be photographed and uploaded onto the blog.</a:t>
            </a:r>
            <a:endParaRPr lang="en-GB" sz="2400" dirty="0">
              <a:latin typeface="+mn-lt"/>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2">
              <a:lumMod val="75000"/>
            </a:schemeClr>
          </a:solidFill>
        </p:spPr>
        <p:txBody>
          <a:bodyPr anchor="ctr"/>
          <a:lstStyle/>
          <a:p>
            <a:pPr algn="ctr" fontAlgn="auto">
              <a:spcAft>
                <a:spcPts val="0"/>
              </a:spcAft>
              <a:defRPr/>
            </a:pPr>
            <a:r>
              <a:rPr lang="en-GB" sz="4100" dirty="0">
                <a:solidFill>
                  <a:schemeClr val="bg1"/>
                </a:solidFill>
                <a:latin typeface="+mj-lt"/>
                <a:ea typeface="+mj-ea"/>
                <a:cs typeface="+mj-cs"/>
              </a:rPr>
              <a:t>Priority Pyramid</a:t>
            </a:r>
          </a:p>
        </p:txBody>
      </p:sp>
      <p:sp>
        <p:nvSpPr>
          <p:cNvPr id="4" name="Text Box 5"/>
          <p:cNvSpPr txBox="1">
            <a:spLocks noChangeArrowheads="1"/>
          </p:cNvSpPr>
          <p:nvPr/>
        </p:nvSpPr>
        <p:spPr bwMode="auto">
          <a:xfrm>
            <a:off x="468313" y="1844675"/>
            <a:ext cx="8207375" cy="3478213"/>
          </a:xfrm>
          <a:prstGeom prst="rect">
            <a:avLst/>
          </a:prstGeom>
          <a:solidFill>
            <a:schemeClr val="accent3">
              <a:lumMod val="75000"/>
            </a:schemeClr>
          </a:solidFill>
          <a:ln w="38100">
            <a:solidFill>
              <a:schemeClr val="bg2">
                <a:lumMod val="75000"/>
              </a:schemeClr>
            </a:solidFill>
            <a:miter lim="800000"/>
            <a:headEnd/>
            <a:tailEnd/>
          </a:ln>
        </p:spPr>
        <p:txBody>
          <a:bodyPr>
            <a:spAutoFit/>
          </a:bodyPr>
          <a:lstStyle/>
          <a:p>
            <a:pPr marL="342900" indent="-342900">
              <a:defRPr/>
            </a:pPr>
            <a:r>
              <a:rPr lang="en-GB" sz="2800" b="1" dirty="0">
                <a:latin typeface="+mn-lt"/>
              </a:rPr>
              <a:t>Overview</a:t>
            </a:r>
          </a:p>
          <a:p>
            <a:pPr marL="342900" indent="-342900">
              <a:defRPr/>
            </a:pPr>
            <a:endParaRPr lang="en-GB" b="1" dirty="0">
              <a:latin typeface="+mn-lt"/>
            </a:endParaRPr>
          </a:p>
          <a:p>
            <a:pPr marL="342900" indent="-342900">
              <a:defRPr/>
            </a:pPr>
            <a:r>
              <a:rPr lang="en-GB" dirty="0">
                <a:latin typeface="+mn-lt"/>
              </a:rPr>
              <a:t>	</a:t>
            </a:r>
            <a:r>
              <a:rPr lang="en-GB" sz="2400" dirty="0">
                <a:latin typeface="+mn-lt"/>
              </a:rPr>
              <a:t>This activity allows learners to consider what points may be most relevant when considering a key question. It asks learners to prioritise ideas and information on the question, and discuss justifications for their choices.</a:t>
            </a:r>
          </a:p>
          <a:p>
            <a:pPr marL="342900" indent="-342900">
              <a:defRPr/>
            </a:pPr>
            <a:endParaRPr lang="en-GB" sz="2400" dirty="0">
              <a:latin typeface="+mn-lt"/>
            </a:endParaRPr>
          </a:p>
          <a:p>
            <a:pPr marL="342900" indent="-342900">
              <a:defRPr/>
            </a:pPr>
            <a:r>
              <a:rPr lang="en-GB" sz="2800" b="1" dirty="0">
                <a:latin typeface="+mn-lt"/>
              </a:rPr>
              <a:t>Skills</a:t>
            </a:r>
          </a:p>
          <a:p>
            <a:pPr marL="342900" indent="-342900" algn="ctr">
              <a:defRPr/>
            </a:pPr>
            <a:r>
              <a:rPr lang="en-GB" sz="2400" dirty="0">
                <a:latin typeface="+mn-lt"/>
              </a:rPr>
              <a:t>Applying	Analysing	Evaluating</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468313" y="1844675"/>
            <a:ext cx="8207375" cy="4262705"/>
          </a:xfrm>
          <a:prstGeom prst="rect">
            <a:avLst/>
          </a:prstGeom>
          <a:solidFill>
            <a:schemeClr val="accent3">
              <a:lumMod val="60000"/>
              <a:lumOff val="40000"/>
            </a:schemeClr>
          </a:solidFill>
          <a:ln w="38100">
            <a:solidFill>
              <a:schemeClr val="bg2">
                <a:lumMod val="75000"/>
              </a:schemeClr>
            </a:solidFill>
            <a:miter lim="800000"/>
            <a:headEnd/>
            <a:tailEnd/>
          </a:ln>
        </p:spPr>
        <p:txBody>
          <a:bodyPr>
            <a:spAutoFit/>
          </a:bodyPr>
          <a:lstStyle/>
          <a:p>
            <a:pPr marL="342900" indent="-342900">
              <a:defRPr/>
            </a:pPr>
            <a:r>
              <a:rPr lang="en-GB" sz="2800" b="1" dirty="0">
                <a:latin typeface="+mn-lt"/>
              </a:rPr>
              <a:t>How it works</a:t>
            </a:r>
          </a:p>
          <a:p>
            <a:pPr marL="342900" indent="-342900">
              <a:defRPr/>
            </a:pPr>
            <a:endParaRPr lang="en-GB" sz="900" b="1" dirty="0">
              <a:latin typeface="+mn-lt"/>
            </a:endParaRPr>
          </a:p>
          <a:p>
            <a:pPr marL="342900" indent="-342900">
              <a:buFontTx/>
              <a:buAutoNum type="arabicPeriod"/>
              <a:defRPr/>
            </a:pPr>
            <a:r>
              <a:rPr lang="en-GB" dirty="0">
                <a:latin typeface="+mn-lt"/>
              </a:rPr>
              <a:t>Learners are given a set of cards with words, phrases or pictures which relate to a key question. (There should be enough cards to allow learners to build a pyramid.) </a:t>
            </a:r>
          </a:p>
          <a:p>
            <a:pPr marL="342900" indent="-342900">
              <a:buFontTx/>
              <a:buAutoNum type="arabicPeriod"/>
              <a:defRPr/>
            </a:pPr>
            <a:r>
              <a:rPr lang="en-GB" dirty="0">
                <a:latin typeface="+mn-lt"/>
              </a:rPr>
              <a:t>Alternatively, learners could write down their own ideas on a piece of paper or post-it notes and use them to build their pyramid.</a:t>
            </a:r>
          </a:p>
          <a:p>
            <a:pPr marL="342900" indent="-342900">
              <a:buFontTx/>
              <a:buAutoNum type="arabicPeriod"/>
              <a:defRPr/>
            </a:pPr>
            <a:r>
              <a:rPr lang="en-GB" dirty="0">
                <a:latin typeface="+mn-lt"/>
              </a:rPr>
              <a:t>It can be helpful for learners to see a card pyramid so they know how to organise their ideas (see next slide). </a:t>
            </a:r>
          </a:p>
          <a:p>
            <a:pPr marL="342900" indent="-342900">
              <a:buFontTx/>
              <a:buAutoNum type="arabicPeriod"/>
              <a:defRPr/>
            </a:pPr>
            <a:r>
              <a:rPr lang="en-GB" dirty="0">
                <a:latin typeface="+mn-lt"/>
              </a:rPr>
              <a:t>Learners work through the cards (or their own post-it notes), deciding as a group how relevant or important each one is to the key question. The most important factors form the top section of the pyramid, the least important factors go at the bottom.</a:t>
            </a:r>
          </a:p>
          <a:p>
            <a:pPr marL="342900" indent="-342900">
              <a:buFontTx/>
              <a:buAutoNum type="arabicPeriod"/>
              <a:defRPr/>
            </a:pPr>
            <a:r>
              <a:rPr lang="en-GB" dirty="0">
                <a:latin typeface="+mn-lt"/>
              </a:rPr>
              <a:t>Groups then give feedback on their decisions, justifying their choices</a:t>
            </a:r>
            <a:r>
              <a:rPr lang="en-GB" dirty="0" smtClean="0">
                <a:latin typeface="+mn-lt"/>
              </a:rPr>
              <a:t>.</a:t>
            </a:r>
          </a:p>
          <a:p>
            <a:pPr marL="342900" indent="-342900">
              <a:buFontTx/>
              <a:buAutoNum type="arabicPeriod"/>
              <a:defRPr/>
            </a:pPr>
            <a:r>
              <a:rPr lang="en-GB" dirty="0" smtClean="0"/>
              <a:t>Priority Pyramid works best if there is “right” order, giving students scope to debate their choices.</a:t>
            </a:r>
            <a:endParaRPr lang="en-GB" dirty="0">
              <a:latin typeface="+mn-lt"/>
            </a:endParaRPr>
          </a:p>
        </p:txBody>
      </p:sp>
      <p:sp>
        <p:nvSpPr>
          <p:cNvPr id="4" name="Title 1"/>
          <p:cNvSpPr txBox="1">
            <a:spLocks/>
          </p:cNvSpPr>
          <p:nvPr/>
        </p:nvSpPr>
        <p:spPr>
          <a:xfrm>
            <a:off x="0" y="0"/>
            <a:ext cx="9144000" cy="1143000"/>
          </a:xfrm>
          <a:prstGeom prst="rect">
            <a:avLst/>
          </a:prstGeom>
          <a:solidFill>
            <a:schemeClr val="accent3">
              <a:lumMod val="50000"/>
            </a:schemeClr>
          </a:solidFill>
        </p:spPr>
        <p:txBody>
          <a:bodyPr anchor="ctr"/>
          <a:lstStyle/>
          <a:p>
            <a:pPr algn="ctr" fontAlgn="auto">
              <a:spcAft>
                <a:spcPts val="0"/>
              </a:spcAft>
              <a:defRPr/>
            </a:pPr>
            <a:r>
              <a:rPr lang="en-GB" sz="4100" dirty="0">
                <a:solidFill>
                  <a:schemeClr val="bg1"/>
                </a:solidFill>
                <a:latin typeface="+mj-lt"/>
                <a:ea typeface="+mj-ea"/>
                <a:cs typeface="+mj-cs"/>
              </a:rPr>
              <a:t>Priority Pyramid</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sosceles Triangle 1"/>
          <p:cNvSpPr/>
          <p:nvPr/>
        </p:nvSpPr>
        <p:spPr>
          <a:xfrm>
            <a:off x="1619250" y="260350"/>
            <a:ext cx="6048375" cy="6192838"/>
          </a:xfrm>
          <a:prstGeom prst="triangl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chemeClr val="tx1"/>
              </a:solidFill>
            </a:endParaRPr>
          </a:p>
        </p:txBody>
      </p:sp>
      <p:sp>
        <p:nvSpPr>
          <p:cNvPr id="71692" name="TextBox 14"/>
          <p:cNvSpPr txBox="1">
            <a:spLocks noChangeArrowheads="1"/>
          </p:cNvSpPr>
          <p:nvPr/>
        </p:nvSpPr>
        <p:spPr bwMode="auto">
          <a:xfrm>
            <a:off x="5214942" y="1285860"/>
            <a:ext cx="2534668" cy="1015663"/>
          </a:xfrm>
          <a:prstGeom prst="rect">
            <a:avLst/>
          </a:prstGeom>
          <a:solidFill>
            <a:srgbClr val="FFFF00"/>
          </a:solidFill>
          <a:ln w="9525">
            <a:solidFill>
              <a:schemeClr val="tx1"/>
            </a:solidFill>
            <a:miter lim="800000"/>
            <a:headEnd/>
            <a:tailEnd/>
          </a:ln>
        </p:spPr>
        <p:txBody>
          <a:bodyPr wrap="none">
            <a:spAutoFit/>
          </a:bodyPr>
          <a:lstStyle/>
          <a:p>
            <a:endParaRPr lang="en-GB" sz="1400" dirty="0" smtClean="0">
              <a:latin typeface="Times New Roman" pitchFamily="18" charset="0"/>
              <a:cs typeface="Times New Roman" pitchFamily="18" charset="0"/>
            </a:endParaRPr>
          </a:p>
          <a:p>
            <a:r>
              <a:rPr lang="en-GB" sz="1400" dirty="0" smtClean="0">
                <a:latin typeface="Times New Roman" pitchFamily="18" charset="0"/>
                <a:cs typeface="Times New Roman" pitchFamily="18" charset="0"/>
              </a:rPr>
              <a:t>National Association for the </a:t>
            </a:r>
            <a:br>
              <a:rPr lang="en-GB" sz="1400" dirty="0" smtClean="0">
                <a:latin typeface="Times New Roman" pitchFamily="18" charset="0"/>
                <a:cs typeface="Times New Roman" pitchFamily="18" charset="0"/>
              </a:rPr>
            </a:br>
            <a:r>
              <a:rPr lang="en-GB" sz="1400" dirty="0" smtClean="0">
                <a:latin typeface="Times New Roman" pitchFamily="18" charset="0"/>
                <a:cs typeface="Times New Roman" pitchFamily="18" charset="0"/>
              </a:rPr>
              <a:t>Advancement of </a:t>
            </a:r>
            <a:r>
              <a:rPr lang="en-GB" sz="1400" dirty="0" err="1" smtClean="0">
                <a:latin typeface="Times New Roman" pitchFamily="18" charset="0"/>
                <a:cs typeface="Times New Roman" pitchFamily="18" charset="0"/>
              </a:rPr>
              <a:t>Colored</a:t>
            </a:r>
            <a:r>
              <a:rPr lang="en-GB" sz="1400" dirty="0" smtClean="0">
                <a:latin typeface="Times New Roman" pitchFamily="18" charset="0"/>
                <a:cs typeface="Times New Roman" pitchFamily="18" charset="0"/>
              </a:rPr>
              <a:t> People</a:t>
            </a:r>
          </a:p>
          <a:p>
            <a:endParaRPr lang="en-GB" dirty="0">
              <a:latin typeface="Times New Roman" pitchFamily="18" charset="0"/>
              <a:cs typeface="Times New Roman" pitchFamily="18" charset="0"/>
            </a:endParaRPr>
          </a:p>
        </p:txBody>
      </p:sp>
      <p:sp>
        <p:nvSpPr>
          <p:cNvPr id="71694" name="TextBox 17"/>
          <p:cNvSpPr txBox="1">
            <a:spLocks noChangeArrowheads="1"/>
          </p:cNvSpPr>
          <p:nvPr/>
        </p:nvSpPr>
        <p:spPr bwMode="auto">
          <a:xfrm>
            <a:off x="6143636" y="2857496"/>
            <a:ext cx="1856598" cy="954107"/>
          </a:xfrm>
          <a:prstGeom prst="rect">
            <a:avLst/>
          </a:prstGeom>
          <a:solidFill>
            <a:srgbClr val="FFFF00"/>
          </a:solidFill>
          <a:ln w="9525">
            <a:solidFill>
              <a:schemeClr val="tx1"/>
            </a:solidFill>
            <a:miter lim="800000"/>
            <a:headEnd/>
            <a:tailEnd/>
          </a:ln>
        </p:spPr>
        <p:txBody>
          <a:bodyPr wrap="none">
            <a:spAutoFit/>
          </a:bodyPr>
          <a:lstStyle/>
          <a:p>
            <a:endParaRPr lang="en-GB" sz="1400" dirty="0">
              <a:latin typeface="Lucida Handwriting" pitchFamily="66" charset="0"/>
            </a:endParaRPr>
          </a:p>
          <a:p>
            <a:r>
              <a:rPr lang="en-GB" sz="1400" dirty="0" smtClean="0">
                <a:latin typeface="Times New Roman" pitchFamily="18" charset="0"/>
                <a:cs typeface="Times New Roman" pitchFamily="18" charset="0"/>
              </a:rPr>
              <a:t>Southern Christian</a:t>
            </a:r>
            <a:br>
              <a:rPr lang="en-GB" sz="1400" dirty="0" smtClean="0">
                <a:latin typeface="Times New Roman" pitchFamily="18" charset="0"/>
                <a:cs typeface="Times New Roman" pitchFamily="18" charset="0"/>
              </a:rPr>
            </a:br>
            <a:r>
              <a:rPr lang="en-GB" sz="1400" dirty="0" smtClean="0">
                <a:latin typeface="Times New Roman" pitchFamily="18" charset="0"/>
                <a:cs typeface="Times New Roman" pitchFamily="18" charset="0"/>
              </a:rPr>
              <a:t>Leadership Conference</a:t>
            </a:r>
            <a:endParaRPr lang="en-GB" sz="1400" dirty="0">
              <a:latin typeface="Times New Roman" pitchFamily="18" charset="0"/>
              <a:cs typeface="Times New Roman" pitchFamily="18" charset="0"/>
            </a:endParaRPr>
          </a:p>
          <a:p>
            <a:endParaRPr lang="en-GB" sz="1400" dirty="0"/>
          </a:p>
        </p:txBody>
      </p:sp>
      <p:sp>
        <p:nvSpPr>
          <p:cNvPr id="71696" name="TextBox 19"/>
          <p:cNvSpPr txBox="1">
            <a:spLocks noChangeArrowheads="1"/>
          </p:cNvSpPr>
          <p:nvPr/>
        </p:nvSpPr>
        <p:spPr bwMode="auto">
          <a:xfrm>
            <a:off x="5357818" y="5857892"/>
            <a:ext cx="3429024" cy="800219"/>
          </a:xfrm>
          <a:prstGeom prst="rect">
            <a:avLst/>
          </a:prstGeom>
          <a:solidFill>
            <a:srgbClr val="FFFF00"/>
          </a:solidFill>
          <a:ln w="9525">
            <a:solidFill>
              <a:schemeClr val="tx1"/>
            </a:solidFill>
            <a:miter lim="800000"/>
            <a:headEnd/>
            <a:tailEnd/>
          </a:ln>
        </p:spPr>
        <p:txBody>
          <a:bodyPr wrap="square">
            <a:spAutoFit/>
          </a:bodyPr>
          <a:lstStyle/>
          <a:p>
            <a:pPr algn="ctr"/>
            <a:endParaRPr lang="en-GB" sz="1400" dirty="0" smtClean="0">
              <a:latin typeface="Times New Roman" pitchFamily="18" charset="0"/>
              <a:cs typeface="Times New Roman" pitchFamily="18" charset="0"/>
            </a:endParaRPr>
          </a:p>
          <a:p>
            <a:r>
              <a:rPr lang="en-GB" sz="1400" dirty="0" smtClean="0">
                <a:latin typeface="Times New Roman" pitchFamily="18" charset="0"/>
                <a:cs typeface="Times New Roman" pitchFamily="18" charset="0"/>
              </a:rPr>
              <a:t>Student Nonviolent Coordinating Committee</a:t>
            </a:r>
          </a:p>
          <a:p>
            <a:pPr algn="ctr"/>
            <a:endParaRPr lang="en-GB" dirty="0">
              <a:latin typeface="Times New Roman" pitchFamily="18" charset="0"/>
              <a:cs typeface="Times New Roman" pitchFamily="18" charset="0"/>
            </a:endParaRPr>
          </a:p>
        </p:txBody>
      </p:sp>
      <p:sp>
        <p:nvSpPr>
          <p:cNvPr id="71697" name="TextBox 20"/>
          <p:cNvSpPr txBox="1">
            <a:spLocks noChangeArrowheads="1"/>
          </p:cNvSpPr>
          <p:nvPr/>
        </p:nvSpPr>
        <p:spPr bwMode="auto">
          <a:xfrm>
            <a:off x="7572396" y="3929066"/>
            <a:ext cx="1297150" cy="1015663"/>
          </a:xfrm>
          <a:prstGeom prst="rect">
            <a:avLst/>
          </a:prstGeom>
          <a:solidFill>
            <a:srgbClr val="FFFF00"/>
          </a:solidFill>
          <a:ln w="9525">
            <a:solidFill>
              <a:schemeClr val="tx1"/>
            </a:solidFill>
            <a:miter lim="800000"/>
            <a:headEnd/>
            <a:tailEnd/>
          </a:ln>
        </p:spPr>
        <p:txBody>
          <a:bodyPr wrap="none">
            <a:spAutoFit/>
          </a:bodyPr>
          <a:lstStyle/>
          <a:p>
            <a:endParaRPr lang="en-GB" sz="1400" dirty="0">
              <a:latin typeface="Times New Roman" pitchFamily="18" charset="0"/>
              <a:cs typeface="Times New Roman" pitchFamily="18" charset="0"/>
            </a:endParaRPr>
          </a:p>
          <a:p>
            <a:r>
              <a:rPr lang="en-GB" sz="1400" dirty="0" smtClean="0">
                <a:latin typeface="Times New Roman" pitchFamily="18" charset="0"/>
                <a:cs typeface="Times New Roman" pitchFamily="18" charset="0"/>
              </a:rPr>
              <a:t>Congress of </a:t>
            </a:r>
            <a:br>
              <a:rPr lang="en-GB" sz="1400" dirty="0" smtClean="0">
                <a:latin typeface="Times New Roman" pitchFamily="18" charset="0"/>
                <a:cs typeface="Times New Roman" pitchFamily="18" charset="0"/>
              </a:rPr>
            </a:br>
            <a:r>
              <a:rPr lang="en-GB" sz="1400" dirty="0" smtClean="0">
                <a:latin typeface="Times New Roman" pitchFamily="18" charset="0"/>
                <a:cs typeface="Times New Roman" pitchFamily="18" charset="0"/>
              </a:rPr>
              <a:t>Racial Equality</a:t>
            </a:r>
            <a:endParaRPr lang="en-GB" dirty="0">
              <a:latin typeface="Times New Roman" pitchFamily="18" charset="0"/>
              <a:cs typeface="Times New Roman" pitchFamily="18" charset="0"/>
            </a:endParaRPr>
          </a:p>
          <a:p>
            <a:endParaRPr lang="en-GB" dirty="0">
              <a:latin typeface="Times New Roman" pitchFamily="18" charset="0"/>
              <a:cs typeface="Times New Roman" pitchFamily="18" charset="0"/>
            </a:endParaRPr>
          </a:p>
        </p:txBody>
      </p:sp>
      <p:sp>
        <p:nvSpPr>
          <p:cNvPr id="71698" name="TextBox 21"/>
          <p:cNvSpPr txBox="1">
            <a:spLocks noChangeArrowheads="1"/>
          </p:cNvSpPr>
          <p:nvPr/>
        </p:nvSpPr>
        <p:spPr bwMode="auto">
          <a:xfrm>
            <a:off x="7358082" y="5000636"/>
            <a:ext cx="1356462" cy="800219"/>
          </a:xfrm>
          <a:prstGeom prst="rect">
            <a:avLst/>
          </a:prstGeom>
          <a:solidFill>
            <a:srgbClr val="FFFF00"/>
          </a:solidFill>
          <a:ln w="9525">
            <a:solidFill>
              <a:schemeClr val="tx1"/>
            </a:solidFill>
            <a:miter lim="800000"/>
            <a:headEnd/>
            <a:tailEnd/>
          </a:ln>
        </p:spPr>
        <p:txBody>
          <a:bodyPr wrap="none">
            <a:spAutoFit/>
          </a:bodyPr>
          <a:lstStyle/>
          <a:p>
            <a:endParaRPr lang="en-GB" sz="1400" dirty="0">
              <a:latin typeface="Lucida Handwriting" pitchFamily="66" charset="0"/>
            </a:endParaRPr>
          </a:p>
          <a:p>
            <a:r>
              <a:rPr lang="en-GB" sz="1400" dirty="0" smtClean="0">
                <a:latin typeface="Times New Roman" pitchFamily="18" charset="0"/>
                <a:cs typeface="Times New Roman" pitchFamily="18" charset="0"/>
              </a:rPr>
              <a:t>US Government</a:t>
            </a:r>
            <a:endParaRPr lang="en-GB" dirty="0">
              <a:latin typeface="Times New Roman" pitchFamily="18" charset="0"/>
              <a:cs typeface="Times New Roman" pitchFamily="18" charset="0"/>
            </a:endParaRPr>
          </a:p>
          <a:p>
            <a:endParaRPr lang="en-GB" dirty="0"/>
          </a:p>
        </p:txBody>
      </p:sp>
      <p:grpSp>
        <p:nvGrpSpPr>
          <p:cNvPr id="19" name="Group 18"/>
          <p:cNvGrpSpPr/>
          <p:nvPr/>
        </p:nvGrpSpPr>
        <p:grpSpPr>
          <a:xfrm rot="1139649">
            <a:off x="7360307" y="-246879"/>
            <a:ext cx="1829775" cy="1636716"/>
            <a:chOff x="4500562" y="1071546"/>
            <a:chExt cx="2643206" cy="1714512"/>
          </a:xfrm>
          <a:solidFill>
            <a:srgbClr val="FFC000"/>
          </a:solidFill>
        </p:grpSpPr>
        <p:sp>
          <p:nvSpPr>
            <p:cNvPr id="20" name="5-Point Star 19"/>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
        <p:nvSpPr>
          <p:cNvPr id="18" name="TextBox 11"/>
          <p:cNvSpPr txBox="1">
            <a:spLocks noChangeArrowheads="1"/>
          </p:cNvSpPr>
          <p:nvPr/>
        </p:nvSpPr>
        <p:spPr bwMode="auto">
          <a:xfrm>
            <a:off x="395288" y="333375"/>
            <a:ext cx="1944687" cy="5078313"/>
          </a:xfrm>
          <a:prstGeom prst="rect">
            <a:avLst/>
          </a:prstGeom>
          <a:noFill/>
          <a:ln w="9525">
            <a:noFill/>
            <a:miter lim="800000"/>
            <a:headEnd/>
            <a:tailEnd/>
          </a:ln>
        </p:spPr>
        <p:txBody>
          <a:bodyPr>
            <a:spAutoFit/>
          </a:bodyPr>
          <a:lstStyle/>
          <a:p>
            <a:pPr>
              <a:defRPr/>
            </a:pPr>
            <a:r>
              <a:rPr lang="en-GB" dirty="0" smtClean="0">
                <a:latin typeface="+mn-lt"/>
              </a:rPr>
              <a:t>There were lots of important organisations that had important affects on the Civil Rights Movement.</a:t>
            </a:r>
          </a:p>
          <a:p>
            <a:pPr>
              <a:defRPr/>
            </a:pPr>
            <a:endParaRPr lang="en-GB" dirty="0" smtClean="0"/>
          </a:p>
          <a:p>
            <a:pPr>
              <a:defRPr/>
            </a:pPr>
            <a:r>
              <a:rPr lang="en-GB" dirty="0" smtClean="0">
                <a:latin typeface="+mn-lt"/>
              </a:rPr>
              <a:t>On the right are some examples, put these in order of how important they were to the Civil Rights cause.</a:t>
            </a:r>
          </a:p>
          <a:p>
            <a:pPr>
              <a:defRPr/>
            </a:pPr>
            <a:endParaRPr lang="en-GB" dirty="0" smtClean="0"/>
          </a:p>
          <a:p>
            <a:pPr>
              <a:defRPr/>
            </a:pPr>
            <a:r>
              <a:rPr lang="en-GB" dirty="0" smtClean="0">
                <a:latin typeface="+mn-lt"/>
              </a:rPr>
              <a:t>Be prepared to defend your choices! </a:t>
            </a:r>
            <a:endParaRPr lang="en-GB" dirty="0">
              <a:latin typeface="+mn-lt"/>
            </a:endParaRPr>
          </a:p>
          <a:p>
            <a:pPr>
              <a:defRPr/>
            </a:pPr>
            <a:endParaRPr lang="en-GB" dirty="0">
              <a:latin typeface="+mn-lt"/>
            </a:endParaRPr>
          </a:p>
        </p:txBody>
      </p:sp>
      <p:sp>
        <p:nvSpPr>
          <p:cNvPr id="22" name="TextBox 19"/>
          <p:cNvSpPr txBox="1">
            <a:spLocks noChangeArrowheads="1"/>
          </p:cNvSpPr>
          <p:nvPr/>
        </p:nvSpPr>
        <p:spPr bwMode="auto">
          <a:xfrm>
            <a:off x="7875704" y="1928802"/>
            <a:ext cx="1268296" cy="800219"/>
          </a:xfrm>
          <a:prstGeom prst="rect">
            <a:avLst/>
          </a:prstGeom>
          <a:solidFill>
            <a:srgbClr val="FFFF00"/>
          </a:solidFill>
          <a:ln w="9525">
            <a:solidFill>
              <a:schemeClr val="tx1"/>
            </a:solidFill>
            <a:miter lim="800000"/>
            <a:headEnd/>
            <a:tailEnd/>
          </a:ln>
        </p:spPr>
        <p:txBody>
          <a:bodyPr wrap="none">
            <a:spAutoFit/>
          </a:bodyPr>
          <a:lstStyle/>
          <a:p>
            <a:pPr algn="ctr"/>
            <a:endParaRPr lang="en-GB" sz="1400" dirty="0" smtClean="0">
              <a:latin typeface="Times New Roman" pitchFamily="18" charset="0"/>
              <a:cs typeface="Times New Roman" pitchFamily="18" charset="0"/>
            </a:endParaRPr>
          </a:p>
          <a:p>
            <a:pPr algn="ctr"/>
            <a:r>
              <a:rPr lang="en-GB" sz="1400" dirty="0" smtClean="0">
                <a:latin typeface="Times New Roman" pitchFamily="18" charset="0"/>
                <a:cs typeface="Times New Roman" pitchFamily="18" charset="0"/>
              </a:rPr>
              <a:t>Black Panthers</a:t>
            </a:r>
          </a:p>
          <a:p>
            <a:pPr algn="ctr"/>
            <a:endParaRPr lang="en-GB"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sosceles Triangle 1"/>
          <p:cNvSpPr/>
          <p:nvPr/>
        </p:nvSpPr>
        <p:spPr>
          <a:xfrm>
            <a:off x="1619250" y="260350"/>
            <a:ext cx="6048375" cy="6192838"/>
          </a:xfrm>
          <a:prstGeom prst="triangl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chemeClr val="tx1"/>
              </a:solidFill>
            </a:endParaRPr>
          </a:p>
        </p:txBody>
      </p:sp>
      <p:sp>
        <p:nvSpPr>
          <p:cNvPr id="71692" name="TextBox 14"/>
          <p:cNvSpPr txBox="1">
            <a:spLocks noChangeArrowheads="1"/>
          </p:cNvSpPr>
          <p:nvPr/>
        </p:nvSpPr>
        <p:spPr bwMode="auto">
          <a:xfrm>
            <a:off x="3571868" y="785794"/>
            <a:ext cx="2534668" cy="1015663"/>
          </a:xfrm>
          <a:prstGeom prst="rect">
            <a:avLst/>
          </a:prstGeom>
          <a:solidFill>
            <a:srgbClr val="FFFF00"/>
          </a:solidFill>
          <a:ln w="9525">
            <a:solidFill>
              <a:schemeClr val="tx1"/>
            </a:solidFill>
            <a:miter lim="800000"/>
            <a:headEnd/>
            <a:tailEnd/>
          </a:ln>
        </p:spPr>
        <p:txBody>
          <a:bodyPr wrap="none">
            <a:spAutoFit/>
          </a:bodyPr>
          <a:lstStyle/>
          <a:p>
            <a:endParaRPr lang="en-GB" sz="1400" dirty="0" smtClean="0">
              <a:latin typeface="Times New Roman" pitchFamily="18" charset="0"/>
              <a:cs typeface="Times New Roman" pitchFamily="18" charset="0"/>
            </a:endParaRPr>
          </a:p>
          <a:p>
            <a:r>
              <a:rPr lang="en-GB" sz="1400" dirty="0" smtClean="0">
                <a:latin typeface="Times New Roman" pitchFamily="18" charset="0"/>
                <a:cs typeface="Times New Roman" pitchFamily="18" charset="0"/>
              </a:rPr>
              <a:t>National Association for the </a:t>
            </a:r>
            <a:br>
              <a:rPr lang="en-GB" sz="1400" dirty="0" smtClean="0">
                <a:latin typeface="Times New Roman" pitchFamily="18" charset="0"/>
                <a:cs typeface="Times New Roman" pitchFamily="18" charset="0"/>
              </a:rPr>
            </a:br>
            <a:r>
              <a:rPr lang="en-GB" sz="1400" dirty="0" smtClean="0">
                <a:latin typeface="Times New Roman" pitchFamily="18" charset="0"/>
                <a:cs typeface="Times New Roman" pitchFamily="18" charset="0"/>
              </a:rPr>
              <a:t>Advancement of </a:t>
            </a:r>
            <a:r>
              <a:rPr lang="en-GB" sz="1400" dirty="0" err="1" smtClean="0">
                <a:latin typeface="Times New Roman" pitchFamily="18" charset="0"/>
                <a:cs typeface="Times New Roman" pitchFamily="18" charset="0"/>
              </a:rPr>
              <a:t>Colored</a:t>
            </a:r>
            <a:r>
              <a:rPr lang="en-GB" sz="1400" dirty="0" smtClean="0">
                <a:latin typeface="Times New Roman" pitchFamily="18" charset="0"/>
                <a:cs typeface="Times New Roman" pitchFamily="18" charset="0"/>
              </a:rPr>
              <a:t> People</a:t>
            </a:r>
          </a:p>
          <a:p>
            <a:endParaRPr lang="en-GB" dirty="0">
              <a:latin typeface="Times New Roman" pitchFamily="18" charset="0"/>
              <a:cs typeface="Times New Roman" pitchFamily="18" charset="0"/>
            </a:endParaRPr>
          </a:p>
        </p:txBody>
      </p:sp>
      <p:sp>
        <p:nvSpPr>
          <p:cNvPr id="71694" name="TextBox 17"/>
          <p:cNvSpPr txBox="1">
            <a:spLocks noChangeArrowheads="1"/>
          </p:cNvSpPr>
          <p:nvPr/>
        </p:nvSpPr>
        <p:spPr bwMode="auto">
          <a:xfrm>
            <a:off x="3643306" y="1928802"/>
            <a:ext cx="1856598" cy="954107"/>
          </a:xfrm>
          <a:prstGeom prst="rect">
            <a:avLst/>
          </a:prstGeom>
          <a:solidFill>
            <a:srgbClr val="FFFF00"/>
          </a:solidFill>
          <a:ln w="9525">
            <a:solidFill>
              <a:schemeClr val="tx1"/>
            </a:solidFill>
            <a:miter lim="800000"/>
            <a:headEnd/>
            <a:tailEnd/>
          </a:ln>
        </p:spPr>
        <p:txBody>
          <a:bodyPr wrap="none">
            <a:spAutoFit/>
          </a:bodyPr>
          <a:lstStyle/>
          <a:p>
            <a:endParaRPr lang="en-GB" sz="1400" dirty="0">
              <a:latin typeface="Lucida Handwriting" pitchFamily="66" charset="0"/>
            </a:endParaRPr>
          </a:p>
          <a:p>
            <a:r>
              <a:rPr lang="en-GB" sz="1400" dirty="0" smtClean="0">
                <a:latin typeface="Times New Roman" pitchFamily="18" charset="0"/>
                <a:cs typeface="Times New Roman" pitchFamily="18" charset="0"/>
              </a:rPr>
              <a:t>Southern Christian</a:t>
            </a:r>
            <a:br>
              <a:rPr lang="en-GB" sz="1400" dirty="0" smtClean="0">
                <a:latin typeface="Times New Roman" pitchFamily="18" charset="0"/>
                <a:cs typeface="Times New Roman" pitchFamily="18" charset="0"/>
              </a:rPr>
            </a:br>
            <a:r>
              <a:rPr lang="en-GB" sz="1400" dirty="0" smtClean="0">
                <a:latin typeface="Times New Roman" pitchFamily="18" charset="0"/>
                <a:cs typeface="Times New Roman" pitchFamily="18" charset="0"/>
              </a:rPr>
              <a:t>Leadership Conference</a:t>
            </a:r>
            <a:endParaRPr lang="en-GB" sz="1400" dirty="0">
              <a:latin typeface="Times New Roman" pitchFamily="18" charset="0"/>
              <a:cs typeface="Times New Roman" pitchFamily="18" charset="0"/>
            </a:endParaRPr>
          </a:p>
          <a:p>
            <a:endParaRPr lang="en-GB" sz="1400" dirty="0"/>
          </a:p>
        </p:txBody>
      </p:sp>
      <p:sp>
        <p:nvSpPr>
          <p:cNvPr id="71697" name="TextBox 20"/>
          <p:cNvSpPr txBox="1">
            <a:spLocks noChangeArrowheads="1"/>
          </p:cNvSpPr>
          <p:nvPr/>
        </p:nvSpPr>
        <p:spPr bwMode="auto">
          <a:xfrm>
            <a:off x="4000496" y="3000372"/>
            <a:ext cx="1297150" cy="1015663"/>
          </a:xfrm>
          <a:prstGeom prst="rect">
            <a:avLst/>
          </a:prstGeom>
          <a:solidFill>
            <a:srgbClr val="FFFF00"/>
          </a:solidFill>
          <a:ln w="9525">
            <a:solidFill>
              <a:schemeClr val="tx1"/>
            </a:solidFill>
            <a:miter lim="800000"/>
            <a:headEnd/>
            <a:tailEnd/>
          </a:ln>
        </p:spPr>
        <p:txBody>
          <a:bodyPr wrap="none">
            <a:spAutoFit/>
          </a:bodyPr>
          <a:lstStyle/>
          <a:p>
            <a:endParaRPr lang="en-GB" sz="1400" dirty="0">
              <a:latin typeface="Times New Roman" pitchFamily="18" charset="0"/>
              <a:cs typeface="Times New Roman" pitchFamily="18" charset="0"/>
            </a:endParaRPr>
          </a:p>
          <a:p>
            <a:r>
              <a:rPr lang="en-GB" sz="1400" dirty="0" smtClean="0">
                <a:latin typeface="Times New Roman" pitchFamily="18" charset="0"/>
                <a:cs typeface="Times New Roman" pitchFamily="18" charset="0"/>
              </a:rPr>
              <a:t>Congress of </a:t>
            </a:r>
            <a:br>
              <a:rPr lang="en-GB" sz="1400" dirty="0" smtClean="0">
                <a:latin typeface="Times New Roman" pitchFamily="18" charset="0"/>
                <a:cs typeface="Times New Roman" pitchFamily="18" charset="0"/>
              </a:rPr>
            </a:br>
            <a:r>
              <a:rPr lang="en-GB" sz="1400" dirty="0" smtClean="0">
                <a:latin typeface="Times New Roman" pitchFamily="18" charset="0"/>
                <a:cs typeface="Times New Roman" pitchFamily="18" charset="0"/>
              </a:rPr>
              <a:t>Racial Equality</a:t>
            </a:r>
            <a:endParaRPr lang="en-GB" dirty="0">
              <a:latin typeface="Times New Roman" pitchFamily="18" charset="0"/>
              <a:cs typeface="Times New Roman" pitchFamily="18" charset="0"/>
            </a:endParaRPr>
          </a:p>
          <a:p>
            <a:endParaRPr lang="en-GB" dirty="0">
              <a:latin typeface="Times New Roman" pitchFamily="18" charset="0"/>
              <a:cs typeface="Times New Roman" pitchFamily="18" charset="0"/>
            </a:endParaRPr>
          </a:p>
        </p:txBody>
      </p:sp>
      <p:sp>
        <p:nvSpPr>
          <p:cNvPr id="71698" name="TextBox 21"/>
          <p:cNvSpPr txBox="1">
            <a:spLocks noChangeArrowheads="1"/>
          </p:cNvSpPr>
          <p:nvPr/>
        </p:nvSpPr>
        <p:spPr bwMode="auto">
          <a:xfrm>
            <a:off x="3786182" y="4071942"/>
            <a:ext cx="1356462" cy="800219"/>
          </a:xfrm>
          <a:prstGeom prst="rect">
            <a:avLst/>
          </a:prstGeom>
          <a:solidFill>
            <a:srgbClr val="FFFF00"/>
          </a:solidFill>
          <a:ln w="9525">
            <a:solidFill>
              <a:schemeClr val="tx1"/>
            </a:solidFill>
            <a:miter lim="800000"/>
            <a:headEnd/>
            <a:tailEnd/>
          </a:ln>
        </p:spPr>
        <p:txBody>
          <a:bodyPr wrap="none">
            <a:spAutoFit/>
          </a:bodyPr>
          <a:lstStyle/>
          <a:p>
            <a:endParaRPr lang="en-GB" sz="1400" dirty="0">
              <a:latin typeface="Lucida Handwriting" pitchFamily="66" charset="0"/>
            </a:endParaRPr>
          </a:p>
          <a:p>
            <a:r>
              <a:rPr lang="en-GB" sz="1400" dirty="0" smtClean="0">
                <a:latin typeface="Times New Roman" pitchFamily="18" charset="0"/>
                <a:cs typeface="Times New Roman" pitchFamily="18" charset="0"/>
              </a:rPr>
              <a:t>US Government</a:t>
            </a:r>
            <a:endParaRPr lang="en-GB" dirty="0">
              <a:latin typeface="Times New Roman" pitchFamily="18" charset="0"/>
              <a:cs typeface="Times New Roman" pitchFamily="18" charset="0"/>
            </a:endParaRPr>
          </a:p>
          <a:p>
            <a:endParaRPr lang="en-GB" dirty="0"/>
          </a:p>
        </p:txBody>
      </p:sp>
      <p:grpSp>
        <p:nvGrpSpPr>
          <p:cNvPr id="4" name="Group 18"/>
          <p:cNvGrpSpPr/>
          <p:nvPr/>
        </p:nvGrpSpPr>
        <p:grpSpPr>
          <a:xfrm rot="1139649">
            <a:off x="7360307" y="-246879"/>
            <a:ext cx="1829775" cy="1636716"/>
            <a:chOff x="4500562" y="1071546"/>
            <a:chExt cx="2643206" cy="1714512"/>
          </a:xfrm>
          <a:solidFill>
            <a:srgbClr val="FFC000"/>
          </a:solidFill>
        </p:grpSpPr>
        <p:sp>
          <p:nvSpPr>
            <p:cNvPr id="20" name="5-Point Star 19"/>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
        <p:nvSpPr>
          <p:cNvPr id="18" name="TextBox 11"/>
          <p:cNvSpPr txBox="1">
            <a:spLocks noChangeArrowheads="1"/>
          </p:cNvSpPr>
          <p:nvPr/>
        </p:nvSpPr>
        <p:spPr bwMode="auto">
          <a:xfrm>
            <a:off x="395288" y="333375"/>
            <a:ext cx="1944687" cy="5078313"/>
          </a:xfrm>
          <a:prstGeom prst="rect">
            <a:avLst/>
          </a:prstGeom>
          <a:noFill/>
          <a:ln w="9525">
            <a:noFill/>
            <a:miter lim="800000"/>
            <a:headEnd/>
            <a:tailEnd/>
          </a:ln>
        </p:spPr>
        <p:txBody>
          <a:bodyPr>
            <a:spAutoFit/>
          </a:bodyPr>
          <a:lstStyle/>
          <a:p>
            <a:pPr>
              <a:defRPr/>
            </a:pPr>
            <a:r>
              <a:rPr lang="en-GB" dirty="0" smtClean="0">
                <a:latin typeface="+mn-lt"/>
              </a:rPr>
              <a:t>There were lots of important organisations that had important affects on the Civil Rights Movement.</a:t>
            </a:r>
          </a:p>
          <a:p>
            <a:pPr>
              <a:defRPr/>
            </a:pPr>
            <a:endParaRPr lang="en-GB" dirty="0" smtClean="0"/>
          </a:p>
          <a:p>
            <a:pPr>
              <a:defRPr/>
            </a:pPr>
            <a:r>
              <a:rPr lang="en-GB" dirty="0" smtClean="0">
                <a:latin typeface="+mn-lt"/>
              </a:rPr>
              <a:t>On the right are some examples, put these in order of how important they were to the Civil Rights cause.</a:t>
            </a:r>
          </a:p>
          <a:p>
            <a:pPr>
              <a:defRPr/>
            </a:pPr>
            <a:endParaRPr lang="en-GB" dirty="0" smtClean="0"/>
          </a:p>
          <a:p>
            <a:pPr>
              <a:defRPr/>
            </a:pPr>
            <a:r>
              <a:rPr lang="en-GB" dirty="0" smtClean="0">
                <a:latin typeface="+mn-lt"/>
              </a:rPr>
              <a:t>Be prepared to defend your choices! </a:t>
            </a:r>
            <a:endParaRPr lang="en-GB" dirty="0">
              <a:latin typeface="+mn-lt"/>
            </a:endParaRPr>
          </a:p>
          <a:p>
            <a:pPr>
              <a:defRPr/>
            </a:pPr>
            <a:endParaRPr lang="en-GB" dirty="0">
              <a:latin typeface="+mn-lt"/>
            </a:endParaRPr>
          </a:p>
        </p:txBody>
      </p:sp>
      <p:sp>
        <p:nvSpPr>
          <p:cNvPr id="22" name="TextBox 19"/>
          <p:cNvSpPr txBox="1">
            <a:spLocks noChangeArrowheads="1"/>
          </p:cNvSpPr>
          <p:nvPr/>
        </p:nvSpPr>
        <p:spPr bwMode="auto">
          <a:xfrm>
            <a:off x="2571736" y="4929198"/>
            <a:ext cx="1268296" cy="800219"/>
          </a:xfrm>
          <a:prstGeom prst="rect">
            <a:avLst/>
          </a:prstGeom>
          <a:solidFill>
            <a:srgbClr val="FFFF00"/>
          </a:solidFill>
          <a:ln w="9525">
            <a:solidFill>
              <a:schemeClr val="tx1"/>
            </a:solidFill>
            <a:miter lim="800000"/>
            <a:headEnd/>
            <a:tailEnd/>
          </a:ln>
        </p:spPr>
        <p:txBody>
          <a:bodyPr wrap="none">
            <a:spAutoFit/>
          </a:bodyPr>
          <a:lstStyle/>
          <a:p>
            <a:pPr algn="ctr"/>
            <a:endParaRPr lang="en-GB" sz="1400" dirty="0" smtClean="0">
              <a:latin typeface="Times New Roman" pitchFamily="18" charset="0"/>
              <a:cs typeface="Times New Roman" pitchFamily="18" charset="0"/>
            </a:endParaRPr>
          </a:p>
          <a:p>
            <a:pPr algn="ctr"/>
            <a:r>
              <a:rPr lang="en-GB" sz="1400" dirty="0" smtClean="0">
                <a:latin typeface="Times New Roman" pitchFamily="18" charset="0"/>
                <a:cs typeface="Times New Roman" pitchFamily="18" charset="0"/>
              </a:rPr>
              <a:t>Black Panthers</a:t>
            </a:r>
          </a:p>
          <a:p>
            <a:pPr algn="ctr"/>
            <a:endParaRPr lang="en-GB" dirty="0"/>
          </a:p>
        </p:txBody>
      </p:sp>
      <p:sp>
        <p:nvSpPr>
          <p:cNvPr id="16" name="TextBox 19"/>
          <p:cNvSpPr txBox="1">
            <a:spLocks noChangeArrowheads="1"/>
          </p:cNvSpPr>
          <p:nvPr/>
        </p:nvSpPr>
        <p:spPr bwMode="auto">
          <a:xfrm>
            <a:off x="4286248" y="4929198"/>
            <a:ext cx="3429024" cy="800219"/>
          </a:xfrm>
          <a:prstGeom prst="rect">
            <a:avLst/>
          </a:prstGeom>
          <a:solidFill>
            <a:srgbClr val="FFFF00"/>
          </a:solidFill>
          <a:ln w="9525">
            <a:solidFill>
              <a:schemeClr val="tx1"/>
            </a:solidFill>
            <a:miter lim="800000"/>
            <a:headEnd/>
            <a:tailEnd/>
          </a:ln>
        </p:spPr>
        <p:txBody>
          <a:bodyPr wrap="square">
            <a:spAutoFit/>
          </a:bodyPr>
          <a:lstStyle/>
          <a:p>
            <a:pPr algn="ctr"/>
            <a:endParaRPr lang="en-GB" sz="1400" dirty="0" smtClean="0">
              <a:latin typeface="Times New Roman" pitchFamily="18" charset="0"/>
              <a:cs typeface="Times New Roman" pitchFamily="18" charset="0"/>
            </a:endParaRPr>
          </a:p>
          <a:p>
            <a:r>
              <a:rPr lang="en-GB" sz="1400" dirty="0" smtClean="0">
                <a:latin typeface="Times New Roman" pitchFamily="18" charset="0"/>
                <a:cs typeface="Times New Roman" pitchFamily="18" charset="0"/>
              </a:rPr>
              <a:t>Student Nonviolent Coordinating Committee</a:t>
            </a:r>
          </a:p>
          <a:p>
            <a:pPr algn="ctr"/>
            <a:endParaRPr lang="en-GB"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1143000"/>
          </a:xfrm>
          <a:prstGeom prst="rect">
            <a:avLst/>
          </a:prstGeom>
          <a:solidFill>
            <a:schemeClr val="accent3">
              <a:lumMod val="50000"/>
            </a:schemeClr>
          </a:solidFill>
        </p:spPr>
        <p:txBody>
          <a:bodyPr anchor="ctr"/>
          <a:lstStyle/>
          <a:p>
            <a:pPr algn="ctr">
              <a:spcBef>
                <a:spcPct val="50000"/>
              </a:spcBef>
              <a:defRPr/>
            </a:pPr>
            <a:r>
              <a:rPr lang="en-GB" sz="4100" dirty="0" smtClean="0">
                <a:solidFill>
                  <a:schemeClr val="bg1"/>
                </a:solidFill>
                <a:latin typeface="+mj-lt"/>
                <a:ea typeface="+mj-ea"/>
                <a:cs typeface="+mj-cs"/>
              </a:rPr>
              <a:t>Priority Pyramid</a:t>
            </a:r>
            <a:endParaRPr lang="en-GB" sz="4100" dirty="0">
              <a:solidFill>
                <a:schemeClr val="bg1"/>
              </a:solidFill>
              <a:latin typeface="+mj-lt"/>
              <a:ea typeface="+mj-ea"/>
              <a:cs typeface="+mj-cs"/>
            </a:endParaRPr>
          </a:p>
        </p:txBody>
      </p:sp>
      <p:sp>
        <p:nvSpPr>
          <p:cNvPr id="6" name="Text Box 7"/>
          <p:cNvSpPr txBox="1">
            <a:spLocks noChangeArrowheads="1"/>
          </p:cNvSpPr>
          <p:nvPr/>
        </p:nvSpPr>
        <p:spPr bwMode="auto">
          <a:xfrm>
            <a:off x="468313" y="1916113"/>
            <a:ext cx="8207375" cy="2492990"/>
          </a:xfrm>
          <a:prstGeom prst="rect">
            <a:avLst/>
          </a:prstGeom>
          <a:solidFill>
            <a:schemeClr val="accent3">
              <a:lumMod val="60000"/>
              <a:lumOff val="40000"/>
            </a:schemeClr>
          </a:solidFill>
          <a:ln w="38100">
            <a:solidFill>
              <a:schemeClr val="bg2">
                <a:lumMod val="75000"/>
              </a:schemeClr>
            </a:solidFill>
            <a:miter lim="800000"/>
            <a:headEnd/>
            <a:tailEnd/>
          </a:ln>
        </p:spPr>
        <p:txBody>
          <a:bodyPr>
            <a:spAutoFit/>
          </a:bodyPr>
          <a:lstStyle/>
          <a:p>
            <a:pPr>
              <a:spcBef>
                <a:spcPct val="50000"/>
              </a:spcBef>
              <a:defRPr/>
            </a:pPr>
            <a:r>
              <a:rPr lang="en-GB" sz="2400" b="1" dirty="0" smtClean="0">
                <a:latin typeface="+mn-lt"/>
              </a:rPr>
              <a:t>Recording information</a:t>
            </a:r>
          </a:p>
          <a:p>
            <a:pPr>
              <a:spcBef>
                <a:spcPct val="50000"/>
              </a:spcBef>
              <a:defRPr/>
            </a:pPr>
            <a:r>
              <a:rPr lang="en-GB" sz="2400" dirty="0" smtClean="0">
                <a:latin typeface="+mn-lt"/>
              </a:rPr>
              <a:t>If done as a class exercise, with the Pyramid on a </a:t>
            </a:r>
            <a:r>
              <a:rPr lang="en-GB" sz="2400" dirty="0" err="1" smtClean="0">
                <a:latin typeface="+mn-lt"/>
              </a:rPr>
              <a:t>smartboard</a:t>
            </a:r>
            <a:r>
              <a:rPr lang="en-GB" sz="2400" dirty="0" smtClean="0">
                <a:latin typeface="+mn-lt"/>
              </a:rPr>
              <a:t> or large area of wall, recording the discussion on video is a great way to capture the learning. Posters offer a more traditional method.</a:t>
            </a:r>
            <a:r>
              <a:rPr lang="en-GB" sz="2400" dirty="0"/>
              <a:t> </a:t>
            </a:r>
            <a:r>
              <a:rPr lang="en-GB" sz="2400" dirty="0" smtClean="0"/>
              <a:t>The order could also be tweeted by the different learners.</a:t>
            </a:r>
            <a:endParaRPr lang="en-GB" sz="2400" dirty="0" smtClean="0">
              <a:latin typeface="+mn-lt"/>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2">
              <a:lumMod val="75000"/>
            </a:schemeClr>
          </a:solidFill>
        </p:spPr>
        <p:txBody>
          <a:bodyPr anchor="ctr"/>
          <a:lstStyle/>
          <a:p>
            <a:pPr algn="ctr" fontAlgn="auto">
              <a:spcAft>
                <a:spcPts val="0"/>
              </a:spcAft>
              <a:defRPr/>
            </a:pPr>
            <a:r>
              <a:rPr lang="en-GB" sz="4100" dirty="0">
                <a:solidFill>
                  <a:schemeClr val="bg1"/>
                </a:solidFill>
                <a:latin typeface="+mj-lt"/>
                <a:ea typeface="+mj-ea"/>
                <a:cs typeface="+mj-cs"/>
              </a:rPr>
              <a:t>Zone of Relevance</a:t>
            </a:r>
          </a:p>
        </p:txBody>
      </p:sp>
      <p:sp>
        <p:nvSpPr>
          <p:cNvPr id="4" name="Text Box 5"/>
          <p:cNvSpPr txBox="1">
            <a:spLocks noChangeArrowheads="1"/>
          </p:cNvSpPr>
          <p:nvPr/>
        </p:nvSpPr>
        <p:spPr bwMode="auto">
          <a:xfrm>
            <a:off x="468313" y="1844675"/>
            <a:ext cx="8207375" cy="3478213"/>
          </a:xfrm>
          <a:prstGeom prst="rect">
            <a:avLst/>
          </a:prstGeom>
          <a:solidFill>
            <a:schemeClr val="accent3">
              <a:lumMod val="75000"/>
            </a:schemeClr>
          </a:solidFill>
          <a:ln w="38100">
            <a:solidFill>
              <a:schemeClr val="bg2">
                <a:lumMod val="75000"/>
              </a:schemeClr>
            </a:solidFill>
            <a:miter lim="800000"/>
            <a:headEnd/>
            <a:tailEnd/>
          </a:ln>
        </p:spPr>
        <p:txBody>
          <a:bodyPr>
            <a:spAutoFit/>
          </a:bodyPr>
          <a:lstStyle/>
          <a:p>
            <a:pPr marL="342900" indent="-342900">
              <a:defRPr/>
            </a:pPr>
            <a:r>
              <a:rPr lang="en-GB" sz="2800" b="1" dirty="0">
                <a:latin typeface="+mn-lt"/>
              </a:rPr>
              <a:t>Overview</a:t>
            </a:r>
          </a:p>
          <a:p>
            <a:pPr marL="342900" indent="-342900">
              <a:defRPr/>
            </a:pPr>
            <a:endParaRPr lang="en-GB" b="1" dirty="0">
              <a:latin typeface="+mn-lt"/>
            </a:endParaRPr>
          </a:p>
          <a:p>
            <a:pPr marL="342900" indent="-342900">
              <a:defRPr/>
            </a:pPr>
            <a:r>
              <a:rPr lang="en-GB" dirty="0">
                <a:latin typeface="+mn-lt"/>
              </a:rPr>
              <a:t>	</a:t>
            </a:r>
            <a:r>
              <a:rPr lang="en-GB" sz="2400" dirty="0">
                <a:latin typeface="+mn-lt"/>
              </a:rPr>
              <a:t>This activity allows learners to consider points that may be relevant or irrelevant when considering a key question. It subsequently asks learners to prioritise ideas and information on the question and discuss justifications for their choices. </a:t>
            </a:r>
          </a:p>
          <a:p>
            <a:pPr marL="342900" indent="-342900">
              <a:defRPr/>
            </a:pPr>
            <a:endParaRPr lang="en-GB" sz="2400" dirty="0">
              <a:latin typeface="+mn-lt"/>
            </a:endParaRPr>
          </a:p>
          <a:p>
            <a:pPr marL="342900" indent="-342900">
              <a:defRPr/>
            </a:pPr>
            <a:r>
              <a:rPr lang="en-GB" sz="2800" b="1" dirty="0">
                <a:latin typeface="+mn-lt"/>
              </a:rPr>
              <a:t>Skills</a:t>
            </a:r>
          </a:p>
          <a:p>
            <a:pPr marL="342900" indent="-342900" algn="ctr">
              <a:defRPr/>
            </a:pPr>
            <a:r>
              <a:rPr lang="en-GB" sz="2400" dirty="0">
                <a:latin typeface="+mn-lt"/>
              </a:rPr>
              <a:t>Applying	Analysing	Evaluating</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468313" y="1844675"/>
            <a:ext cx="8207375" cy="4354513"/>
          </a:xfrm>
          <a:prstGeom prst="rect">
            <a:avLst/>
          </a:prstGeom>
          <a:solidFill>
            <a:schemeClr val="accent3">
              <a:lumMod val="60000"/>
              <a:lumOff val="40000"/>
            </a:schemeClr>
          </a:solidFill>
          <a:ln w="38100">
            <a:solidFill>
              <a:schemeClr val="bg2">
                <a:lumMod val="75000"/>
              </a:schemeClr>
            </a:solidFill>
            <a:miter lim="800000"/>
            <a:headEnd/>
            <a:tailEnd/>
          </a:ln>
        </p:spPr>
        <p:txBody>
          <a:bodyPr>
            <a:spAutoFit/>
          </a:bodyPr>
          <a:lstStyle/>
          <a:p>
            <a:pPr marL="342900" indent="-342900">
              <a:defRPr/>
            </a:pPr>
            <a:r>
              <a:rPr lang="en-GB" sz="2800" b="1" dirty="0">
                <a:latin typeface="+mn-lt"/>
              </a:rPr>
              <a:t>How it works</a:t>
            </a:r>
          </a:p>
          <a:p>
            <a:pPr marL="342900" indent="-342900">
              <a:defRPr/>
            </a:pPr>
            <a:endParaRPr lang="en-GB" sz="900" b="1" dirty="0">
              <a:latin typeface="+mn-lt"/>
            </a:endParaRPr>
          </a:p>
          <a:p>
            <a:pPr marL="342900" indent="-342900">
              <a:buFontTx/>
              <a:buAutoNum type="arabicPeriod"/>
              <a:defRPr/>
            </a:pPr>
            <a:r>
              <a:rPr lang="en-GB" dirty="0">
                <a:latin typeface="+mn-lt"/>
              </a:rPr>
              <a:t>Learners can work in pairs or groups.</a:t>
            </a:r>
          </a:p>
          <a:p>
            <a:pPr marL="342900" indent="-342900">
              <a:buFontTx/>
              <a:buAutoNum type="arabicPeriod"/>
              <a:defRPr/>
            </a:pPr>
            <a:r>
              <a:rPr lang="en-GB" dirty="0">
                <a:latin typeface="+mn-lt"/>
              </a:rPr>
              <a:t>Each group is given a set of cards with words, phrases or pictures which relate to the key question.</a:t>
            </a:r>
          </a:p>
          <a:p>
            <a:pPr marL="342900" indent="-342900">
              <a:buFontTx/>
              <a:buAutoNum type="arabicPeriod"/>
              <a:defRPr/>
            </a:pPr>
            <a:r>
              <a:rPr lang="en-GB" dirty="0">
                <a:latin typeface="+mn-lt"/>
              </a:rPr>
              <a:t>Each group is also given the zone of relevance template with the key question in the centre. Alternatively, each group might draw their own zone of relevance.</a:t>
            </a:r>
          </a:p>
          <a:p>
            <a:pPr marL="342900" indent="-342900">
              <a:buFontTx/>
              <a:buAutoNum type="arabicPeriod"/>
              <a:defRPr/>
            </a:pPr>
            <a:r>
              <a:rPr lang="en-GB" dirty="0">
                <a:latin typeface="+mn-lt"/>
              </a:rPr>
              <a:t>Learners work through the cards, deciding whether each one is relevant or irrelevant to the key question. </a:t>
            </a:r>
          </a:p>
          <a:p>
            <a:pPr marL="342900" indent="-342900">
              <a:buFontTx/>
              <a:buAutoNum type="arabicPeriod"/>
              <a:defRPr/>
            </a:pPr>
            <a:r>
              <a:rPr lang="en-GB" dirty="0">
                <a:latin typeface="+mn-lt"/>
              </a:rPr>
              <a:t>If they decide that a card is relevant, they must consider the degree of relevance in relation to the question and place it at an appropriate place within the zone of relevance.</a:t>
            </a:r>
          </a:p>
          <a:p>
            <a:pPr marL="342900" indent="-342900">
              <a:buFontTx/>
              <a:buAutoNum type="arabicPeriod"/>
              <a:defRPr/>
            </a:pPr>
            <a:r>
              <a:rPr lang="en-GB" dirty="0">
                <a:latin typeface="+mn-lt"/>
              </a:rPr>
              <a:t>Groups then give feedback on their decisions, justifying their choices.</a:t>
            </a:r>
          </a:p>
        </p:txBody>
      </p:sp>
      <p:sp>
        <p:nvSpPr>
          <p:cNvPr id="4" name="Title 1"/>
          <p:cNvSpPr txBox="1">
            <a:spLocks/>
          </p:cNvSpPr>
          <p:nvPr/>
        </p:nvSpPr>
        <p:spPr>
          <a:xfrm>
            <a:off x="0" y="0"/>
            <a:ext cx="9144000" cy="1143000"/>
          </a:xfrm>
          <a:prstGeom prst="rect">
            <a:avLst/>
          </a:prstGeom>
          <a:solidFill>
            <a:schemeClr val="accent3">
              <a:lumMod val="50000"/>
            </a:schemeClr>
          </a:solidFill>
        </p:spPr>
        <p:txBody>
          <a:bodyPr anchor="ctr"/>
          <a:lstStyle/>
          <a:p>
            <a:pPr algn="ctr" fontAlgn="auto">
              <a:spcAft>
                <a:spcPts val="0"/>
              </a:spcAft>
              <a:defRPr/>
            </a:pPr>
            <a:r>
              <a:rPr lang="en-GB" sz="4100" dirty="0">
                <a:solidFill>
                  <a:schemeClr val="bg1"/>
                </a:solidFill>
                <a:latin typeface="+mj-lt"/>
                <a:ea typeface="+mj-ea"/>
                <a:cs typeface="+mj-cs"/>
              </a:rPr>
              <a:t>Zone of Relevance</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5778" name="Picture 4"/>
          <p:cNvPicPr>
            <a:picLocks noChangeAspect="1" noChangeArrowheads="1"/>
          </p:cNvPicPr>
          <p:nvPr/>
        </p:nvPicPr>
        <p:blipFill>
          <a:blip r:embed="rId2"/>
          <a:srcRect/>
          <a:stretch>
            <a:fillRect/>
          </a:stretch>
        </p:blipFill>
        <p:spPr bwMode="auto">
          <a:xfrm>
            <a:off x="8374" y="0"/>
            <a:ext cx="7206832" cy="6858000"/>
          </a:xfrm>
          <a:prstGeom prst="rect">
            <a:avLst/>
          </a:prstGeom>
          <a:noFill/>
          <a:ln w="9525">
            <a:noFill/>
            <a:miter lim="800000"/>
            <a:headEnd/>
            <a:tailEnd/>
          </a:ln>
        </p:spPr>
      </p:pic>
      <p:sp>
        <p:nvSpPr>
          <p:cNvPr id="75780" name="TextBox 3"/>
          <p:cNvSpPr txBox="1">
            <a:spLocks noChangeArrowheads="1"/>
          </p:cNvSpPr>
          <p:nvPr/>
        </p:nvSpPr>
        <p:spPr bwMode="auto">
          <a:xfrm>
            <a:off x="7219409" y="1714488"/>
            <a:ext cx="1857356" cy="2308324"/>
          </a:xfrm>
          <a:prstGeom prst="rect">
            <a:avLst/>
          </a:prstGeom>
          <a:noFill/>
          <a:ln w="9525">
            <a:noFill/>
            <a:miter lim="800000"/>
            <a:headEnd/>
            <a:tailEnd/>
          </a:ln>
        </p:spPr>
        <p:txBody>
          <a:bodyPr wrap="square">
            <a:spAutoFit/>
          </a:bodyPr>
          <a:lstStyle/>
          <a:p>
            <a:r>
              <a:rPr lang="en-GB" dirty="0" smtClean="0"/>
              <a:t>The membership of the Ku Klux Klan grew from the 1920s onwards. What factors were important in this growth?  </a:t>
            </a:r>
            <a:endParaRPr lang="en-GB" b="1" dirty="0"/>
          </a:p>
        </p:txBody>
      </p:sp>
      <p:sp>
        <p:nvSpPr>
          <p:cNvPr id="5" name="Oval 4"/>
          <p:cNvSpPr/>
          <p:nvPr/>
        </p:nvSpPr>
        <p:spPr>
          <a:xfrm>
            <a:off x="1571604" y="0"/>
            <a:ext cx="1992334" cy="1223963"/>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200" b="1" dirty="0" smtClean="0">
                <a:solidFill>
                  <a:schemeClr val="bg1"/>
                </a:solidFill>
                <a:latin typeface="Century Gothic" pitchFamily="34" charset="0"/>
              </a:rPr>
              <a:t>Unemployment was growing</a:t>
            </a:r>
            <a:endParaRPr lang="en-GB" sz="1200" b="1" dirty="0">
              <a:solidFill>
                <a:schemeClr val="bg1"/>
              </a:solidFill>
              <a:latin typeface="Century Gothic" pitchFamily="34" charset="0"/>
            </a:endParaRPr>
          </a:p>
        </p:txBody>
      </p:sp>
      <p:sp>
        <p:nvSpPr>
          <p:cNvPr id="16" name="Oval 15"/>
          <p:cNvSpPr/>
          <p:nvPr/>
        </p:nvSpPr>
        <p:spPr>
          <a:xfrm>
            <a:off x="3786182" y="0"/>
            <a:ext cx="1992334" cy="1223963"/>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200" b="1" dirty="0" smtClean="0">
                <a:solidFill>
                  <a:schemeClr val="bg1"/>
                </a:solidFill>
                <a:latin typeface="Century Gothic" pitchFamily="34" charset="0"/>
              </a:rPr>
              <a:t>Immigrants</a:t>
            </a:r>
          </a:p>
          <a:p>
            <a:pPr algn="ctr">
              <a:defRPr/>
            </a:pPr>
            <a:r>
              <a:rPr lang="en-GB" sz="1200" b="1" dirty="0" smtClean="0">
                <a:solidFill>
                  <a:schemeClr val="bg1"/>
                </a:solidFill>
                <a:latin typeface="Century Gothic" pitchFamily="34" charset="0"/>
              </a:rPr>
              <a:t>flooding into the US</a:t>
            </a:r>
            <a:endParaRPr lang="en-GB" sz="1200" b="1" dirty="0">
              <a:solidFill>
                <a:schemeClr val="bg1"/>
              </a:solidFill>
              <a:latin typeface="Century Gothic" pitchFamily="34" charset="0"/>
            </a:endParaRPr>
          </a:p>
        </p:txBody>
      </p:sp>
      <p:sp>
        <p:nvSpPr>
          <p:cNvPr id="17" name="Oval 16"/>
          <p:cNvSpPr/>
          <p:nvPr/>
        </p:nvSpPr>
        <p:spPr>
          <a:xfrm>
            <a:off x="0" y="4429132"/>
            <a:ext cx="1992334" cy="1223963"/>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200" b="1" dirty="0" smtClean="0">
                <a:solidFill>
                  <a:schemeClr val="bg1"/>
                </a:solidFill>
                <a:latin typeface="Century Gothic" pitchFamily="34" charset="0"/>
              </a:rPr>
              <a:t>Black Americans were competing with White Americans for jobs</a:t>
            </a:r>
            <a:endParaRPr lang="en-GB" sz="1200" b="1" dirty="0">
              <a:solidFill>
                <a:schemeClr val="bg1"/>
              </a:solidFill>
              <a:latin typeface="Century Gothic" pitchFamily="34" charset="0"/>
            </a:endParaRPr>
          </a:p>
        </p:txBody>
      </p:sp>
      <p:sp>
        <p:nvSpPr>
          <p:cNvPr id="18" name="Oval 17"/>
          <p:cNvSpPr/>
          <p:nvPr/>
        </p:nvSpPr>
        <p:spPr>
          <a:xfrm>
            <a:off x="2143108" y="5214950"/>
            <a:ext cx="1992334" cy="1223963"/>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200" b="1" dirty="0" smtClean="0">
                <a:solidFill>
                  <a:schemeClr val="bg1"/>
                </a:solidFill>
                <a:latin typeface="Century Gothic" pitchFamily="34" charset="0"/>
              </a:rPr>
              <a:t>Whites saw the Klan as their protector</a:t>
            </a:r>
            <a:endParaRPr lang="en-GB" sz="1200" b="1" dirty="0">
              <a:solidFill>
                <a:schemeClr val="bg1"/>
              </a:solidFill>
              <a:latin typeface="Century Gothic" pitchFamily="34" charset="0"/>
            </a:endParaRPr>
          </a:p>
        </p:txBody>
      </p:sp>
      <p:sp>
        <p:nvSpPr>
          <p:cNvPr id="19" name="Oval 18"/>
          <p:cNvSpPr/>
          <p:nvPr/>
        </p:nvSpPr>
        <p:spPr>
          <a:xfrm>
            <a:off x="4500562" y="4857760"/>
            <a:ext cx="1992334" cy="1223963"/>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200" b="1" dirty="0" smtClean="0">
                <a:solidFill>
                  <a:schemeClr val="bg1"/>
                </a:solidFill>
                <a:latin typeface="Century Gothic" pitchFamily="34" charset="0"/>
              </a:rPr>
              <a:t>The Klan used fear to stop Black Americans voting</a:t>
            </a:r>
            <a:endParaRPr lang="en-GB" sz="1200" b="1" dirty="0">
              <a:solidFill>
                <a:schemeClr val="bg1"/>
              </a:solidFill>
              <a:latin typeface="Century Gothic" pitchFamily="34" charset="0"/>
            </a:endParaRPr>
          </a:p>
        </p:txBody>
      </p:sp>
      <p:sp>
        <p:nvSpPr>
          <p:cNvPr id="20" name="Oval 19"/>
          <p:cNvSpPr/>
          <p:nvPr/>
        </p:nvSpPr>
        <p:spPr>
          <a:xfrm>
            <a:off x="0" y="1928802"/>
            <a:ext cx="1992334" cy="1223963"/>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200" b="1" dirty="0" smtClean="0">
                <a:solidFill>
                  <a:schemeClr val="bg1"/>
                </a:solidFill>
                <a:latin typeface="Century Gothic" pitchFamily="34" charset="0"/>
              </a:rPr>
              <a:t>Black Americans lived in small communities, providing easy targets for the KKK</a:t>
            </a:r>
            <a:endParaRPr lang="en-GB" sz="1200" b="1" dirty="0">
              <a:solidFill>
                <a:schemeClr val="bg1"/>
              </a:solidFill>
              <a:latin typeface="Century Gothic" pitchFamily="34" charset="0"/>
            </a:endParaRPr>
          </a:p>
        </p:txBody>
      </p:sp>
      <p:sp>
        <p:nvSpPr>
          <p:cNvPr id="21" name="Oval 20"/>
          <p:cNvSpPr/>
          <p:nvPr/>
        </p:nvSpPr>
        <p:spPr>
          <a:xfrm>
            <a:off x="4786314" y="3214686"/>
            <a:ext cx="1992334" cy="1223963"/>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200" b="1" dirty="0" smtClean="0">
                <a:solidFill>
                  <a:schemeClr val="bg1"/>
                </a:solidFill>
                <a:latin typeface="Century Gothic" pitchFamily="34" charset="0"/>
              </a:rPr>
              <a:t>Klan members wore all white robes and sheets</a:t>
            </a:r>
            <a:endParaRPr lang="en-GB" sz="1200" b="1" dirty="0">
              <a:solidFill>
                <a:schemeClr val="bg1"/>
              </a:solidFill>
              <a:latin typeface="Century Gothic" pitchFamily="34" charset="0"/>
            </a:endParaRPr>
          </a:p>
        </p:txBody>
      </p:sp>
      <p:grpSp>
        <p:nvGrpSpPr>
          <p:cNvPr id="22" name="Group 21"/>
          <p:cNvGrpSpPr/>
          <p:nvPr/>
        </p:nvGrpSpPr>
        <p:grpSpPr>
          <a:xfrm rot="1139649">
            <a:off x="7360307" y="-246879"/>
            <a:ext cx="1829775" cy="1636716"/>
            <a:chOff x="4500562" y="1071546"/>
            <a:chExt cx="2643206" cy="1714512"/>
          </a:xfrm>
          <a:solidFill>
            <a:srgbClr val="FFC000"/>
          </a:solidFill>
        </p:grpSpPr>
        <p:sp>
          <p:nvSpPr>
            <p:cNvPr id="23" name="5-Point Star 22"/>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
        <p:nvSpPr>
          <p:cNvPr id="25" name="Oval 24"/>
          <p:cNvSpPr/>
          <p:nvPr/>
        </p:nvSpPr>
        <p:spPr>
          <a:xfrm>
            <a:off x="4429124" y="1428736"/>
            <a:ext cx="1992334" cy="1223963"/>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200" b="1" dirty="0" smtClean="0">
                <a:solidFill>
                  <a:schemeClr val="bg1"/>
                </a:solidFill>
                <a:latin typeface="Century Gothic" pitchFamily="34" charset="0"/>
              </a:rPr>
              <a:t>The Klan also targeted Jews and non-protestants</a:t>
            </a:r>
            <a:endParaRPr lang="en-GB" sz="1200" b="1" dirty="0">
              <a:solidFill>
                <a:schemeClr val="bg1"/>
              </a:solidFill>
              <a:latin typeface="Century Gothic"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85860"/>
            <a:ext cx="8229600" cy="5357850"/>
          </a:xfrm>
          <a:solidFill>
            <a:schemeClr val="accent3">
              <a:lumMod val="75000"/>
            </a:schemeClr>
          </a:solidFill>
          <a:ln>
            <a:solidFill>
              <a:schemeClr val="bg2">
                <a:lumMod val="75000"/>
              </a:schemeClr>
            </a:solidFill>
          </a:ln>
        </p:spPr>
        <p:style>
          <a:lnRef idx="1">
            <a:schemeClr val="dk1"/>
          </a:lnRef>
          <a:fillRef idx="2">
            <a:schemeClr val="dk1"/>
          </a:fillRef>
          <a:effectRef idx="1">
            <a:schemeClr val="dk1"/>
          </a:effectRef>
          <a:fontRef idx="minor">
            <a:schemeClr val="dk1"/>
          </a:fontRef>
        </p:style>
        <p:txBody>
          <a:bodyPr>
            <a:noAutofit/>
          </a:bodyPr>
          <a:lstStyle/>
          <a:p>
            <a:pPr>
              <a:lnSpc>
                <a:spcPct val="80000"/>
              </a:lnSpc>
              <a:defRPr/>
            </a:pPr>
            <a:endParaRPr lang="en-GB" sz="2600" dirty="0" smtClean="0">
              <a:solidFill>
                <a:srgbClr val="000000"/>
              </a:solidFill>
            </a:endParaRPr>
          </a:p>
          <a:p>
            <a:pPr>
              <a:lnSpc>
                <a:spcPct val="80000"/>
              </a:lnSpc>
              <a:defRPr/>
            </a:pPr>
            <a:r>
              <a:rPr lang="en-GB" sz="2600" dirty="0" smtClean="0">
                <a:solidFill>
                  <a:srgbClr val="000000"/>
                </a:solidFill>
              </a:rPr>
              <a:t>Practitioners should always refer to the relevant SQA documentation when creating materials so as to include material for all relevant skills and knowledge. </a:t>
            </a:r>
          </a:p>
          <a:p>
            <a:pPr>
              <a:lnSpc>
                <a:spcPct val="80000"/>
              </a:lnSpc>
              <a:defRPr/>
            </a:pPr>
            <a:endParaRPr lang="en-GB" sz="2600" dirty="0" smtClean="0">
              <a:solidFill>
                <a:srgbClr val="000000"/>
              </a:solidFill>
            </a:endParaRPr>
          </a:p>
          <a:p>
            <a:pPr>
              <a:lnSpc>
                <a:spcPct val="80000"/>
              </a:lnSpc>
              <a:buFont typeface="Arial" charset="0"/>
              <a:buChar char="•"/>
              <a:defRPr/>
            </a:pPr>
            <a:r>
              <a:rPr lang="en-GB" sz="2600" dirty="0" smtClean="0"/>
              <a:t>As the approaches are transferable across the study of any historical unit due to the focus on the pathways to develop skills, this could be an opportunity for practitioners to share their skills with other practitioners, in the delivery of History by leading CPD sessions for colleagues. </a:t>
            </a:r>
          </a:p>
          <a:p>
            <a:pPr>
              <a:lnSpc>
                <a:spcPct val="80000"/>
              </a:lnSpc>
              <a:defRPr/>
            </a:pPr>
            <a:endParaRPr lang="en-GB" sz="2600" dirty="0" smtClean="0"/>
          </a:p>
          <a:p>
            <a:pPr>
              <a:lnSpc>
                <a:spcPct val="80000"/>
              </a:lnSpc>
              <a:buFont typeface="Arial" charset="0"/>
              <a:buChar char="•"/>
              <a:defRPr/>
            </a:pPr>
            <a:r>
              <a:rPr lang="en-GB" sz="2600" dirty="0" smtClean="0"/>
              <a:t>Practitioners could also use this opportunity to share and develop skills in interdisciplinary and inter-sector contexts, e.g. through Glow Meets etc.</a:t>
            </a:r>
          </a:p>
        </p:txBody>
      </p:sp>
      <p:sp>
        <p:nvSpPr>
          <p:cNvPr id="5" name="Title 1"/>
          <p:cNvSpPr txBox="1">
            <a:spLocks/>
          </p:cNvSpPr>
          <p:nvPr/>
        </p:nvSpPr>
        <p:spPr>
          <a:xfrm>
            <a:off x="0" y="0"/>
            <a:ext cx="9144000" cy="1143000"/>
          </a:xfrm>
          <a:prstGeom prst="rect">
            <a:avLst/>
          </a:prstGeom>
          <a:solidFill>
            <a:schemeClr val="accent3">
              <a:lumMod val="50000"/>
            </a:schemeClr>
          </a:solidFill>
          <a:ln>
            <a:solidFill>
              <a:schemeClr val="accent3">
                <a:lumMod val="75000"/>
              </a:schemeClr>
            </a:solidFill>
          </a:ln>
        </p:spPr>
        <p:txBody>
          <a:bodyPr anchor="ctr">
            <a:normAutofit fontScale="92500" lnSpcReduction="20000"/>
          </a:bodyPr>
          <a:lstStyle/>
          <a:p>
            <a:pPr algn="ctr" fontAlgn="auto">
              <a:spcAft>
                <a:spcPts val="0"/>
              </a:spcAft>
              <a:defRPr/>
            </a:pPr>
            <a:r>
              <a:rPr lang="en-GB" sz="4400" dirty="0" smtClean="0">
                <a:solidFill>
                  <a:schemeClr val="bg1"/>
                </a:solidFill>
                <a:latin typeface="+mj-lt"/>
                <a:ea typeface="+mj-ea"/>
                <a:cs typeface="+mj-cs"/>
              </a:rPr>
              <a:t>Free at Last exemplar</a:t>
            </a:r>
          </a:p>
          <a:p>
            <a:pPr algn="ctr" fontAlgn="auto">
              <a:spcAft>
                <a:spcPts val="0"/>
              </a:spcAft>
              <a:defRPr/>
            </a:pPr>
            <a:r>
              <a:rPr lang="en-GB" sz="4400" dirty="0" smtClean="0">
                <a:solidFill>
                  <a:schemeClr val="bg1"/>
                </a:solidFill>
                <a:latin typeface="+mj-lt"/>
                <a:ea typeface="+mj-ea"/>
                <a:cs typeface="+mj-cs"/>
              </a:rPr>
              <a:t>Nat 3 - Higher</a:t>
            </a:r>
            <a:endParaRPr lang="en-GB" sz="4400" dirty="0">
              <a:solidFill>
                <a:schemeClr val="bg1"/>
              </a:solidFill>
              <a:latin typeface="+mj-lt"/>
              <a:ea typeface="+mj-ea"/>
              <a:cs typeface="+mj-cs"/>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5778" name="Picture 4"/>
          <p:cNvPicPr>
            <a:picLocks noChangeAspect="1" noChangeArrowheads="1"/>
          </p:cNvPicPr>
          <p:nvPr/>
        </p:nvPicPr>
        <p:blipFill>
          <a:blip r:embed="rId2"/>
          <a:srcRect/>
          <a:stretch>
            <a:fillRect/>
          </a:stretch>
        </p:blipFill>
        <p:spPr bwMode="auto">
          <a:xfrm>
            <a:off x="8374" y="0"/>
            <a:ext cx="7206832" cy="6858000"/>
          </a:xfrm>
          <a:prstGeom prst="rect">
            <a:avLst/>
          </a:prstGeom>
          <a:noFill/>
          <a:ln w="9525">
            <a:noFill/>
            <a:miter lim="800000"/>
            <a:headEnd/>
            <a:tailEnd/>
          </a:ln>
        </p:spPr>
      </p:pic>
      <p:sp>
        <p:nvSpPr>
          <p:cNvPr id="75780" name="TextBox 3"/>
          <p:cNvSpPr txBox="1">
            <a:spLocks noChangeArrowheads="1"/>
          </p:cNvSpPr>
          <p:nvPr/>
        </p:nvSpPr>
        <p:spPr bwMode="auto">
          <a:xfrm>
            <a:off x="7219409" y="1714488"/>
            <a:ext cx="1857356" cy="2308324"/>
          </a:xfrm>
          <a:prstGeom prst="rect">
            <a:avLst/>
          </a:prstGeom>
          <a:noFill/>
          <a:ln w="9525">
            <a:noFill/>
            <a:miter lim="800000"/>
            <a:headEnd/>
            <a:tailEnd/>
          </a:ln>
        </p:spPr>
        <p:txBody>
          <a:bodyPr wrap="square">
            <a:spAutoFit/>
          </a:bodyPr>
          <a:lstStyle/>
          <a:p>
            <a:r>
              <a:rPr lang="en-GB" dirty="0" smtClean="0"/>
              <a:t>The membership of the Ku Klux Klan grew from the 1920s onwards. What factors were important in this growth?  </a:t>
            </a:r>
            <a:endParaRPr lang="en-GB" b="1" dirty="0"/>
          </a:p>
        </p:txBody>
      </p:sp>
      <p:sp>
        <p:nvSpPr>
          <p:cNvPr id="5" name="Oval 4"/>
          <p:cNvSpPr/>
          <p:nvPr/>
        </p:nvSpPr>
        <p:spPr>
          <a:xfrm>
            <a:off x="3214678" y="2143116"/>
            <a:ext cx="1992334" cy="1223963"/>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200" b="1" dirty="0" smtClean="0">
                <a:solidFill>
                  <a:schemeClr val="bg1"/>
                </a:solidFill>
                <a:latin typeface="Century Gothic" pitchFamily="34" charset="0"/>
              </a:rPr>
              <a:t>Unemployment was growing</a:t>
            </a:r>
            <a:endParaRPr lang="en-GB" sz="1200" b="1" dirty="0">
              <a:solidFill>
                <a:schemeClr val="bg1"/>
              </a:solidFill>
              <a:latin typeface="Century Gothic" pitchFamily="34" charset="0"/>
            </a:endParaRPr>
          </a:p>
        </p:txBody>
      </p:sp>
      <p:sp>
        <p:nvSpPr>
          <p:cNvPr id="16" name="Oval 15"/>
          <p:cNvSpPr/>
          <p:nvPr/>
        </p:nvSpPr>
        <p:spPr>
          <a:xfrm>
            <a:off x="3428992" y="3643314"/>
            <a:ext cx="1992334" cy="1223963"/>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200" b="1" dirty="0" smtClean="0">
                <a:solidFill>
                  <a:schemeClr val="bg1"/>
                </a:solidFill>
                <a:latin typeface="Century Gothic" pitchFamily="34" charset="0"/>
              </a:rPr>
              <a:t>Immigrants</a:t>
            </a:r>
          </a:p>
          <a:p>
            <a:pPr algn="ctr">
              <a:defRPr/>
            </a:pPr>
            <a:r>
              <a:rPr lang="en-GB" sz="1200" b="1" dirty="0" smtClean="0">
                <a:solidFill>
                  <a:schemeClr val="bg1"/>
                </a:solidFill>
                <a:latin typeface="Century Gothic" pitchFamily="34" charset="0"/>
              </a:rPr>
              <a:t>flooding into the US</a:t>
            </a:r>
            <a:endParaRPr lang="en-GB" sz="1200" b="1" dirty="0">
              <a:solidFill>
                <a:schemeClr val="bg1"/>
              </a:solidFill>
              <a:latin typeface="Century Gothic" pitchFamily="34" charset="0"/>
            </a:endParaRPr>
          </a:p>
        </p:txBody>
      </p:sp>
      <p:sp>
        <p:nvSpPr>
          <p:cNvPr id="17" name="Oval 16"/>
          <p:cNvSpPr/>
          <p:nvPr/>
        </p:nvSpPr>
        <p:spPr>
          <a:xfrm>
            <a:off x="1785918" y="3286124"/>
            <a:ext cx="1992334" cy="1223963"/>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200" b="1" dirty="0" smtClean="0">
                <a:solidFill>
                  <a:schemeClr val="bg1"/>
                </a:solidFill>
                <a:latin typeface="Century Gothic" pitchFamily="34" charset="0"/>
              </a:rPr>
              <a:t>Black Americans were competing with White Americans for jobs</a:t>
            </a:r>
            <a:endParaRPr lang="en-GB" sz="1200" b="1" dirty="0">
              <a:solidFill>
                <a:schemeClr val="bg1"/>
              </a:solidFill>
              <a:latin typeface="Century Gothic" pitchFamily="34" charset="0"/>
            </a:endParaRPr>
          </a:p>
        </p:txBody>
      </p:sp>
      <p:sp>
        <p:nvSpPr>
          <p:cNvPr id="18" name="Oval 17"/>
          <p:cNvSpPr/>
          <p:nvPr/>
        </p:nvSpPr>
        <p:spPr>
          <a:xfrm>
            <a:off x="3571868" y="5072074"/>
            <a:ext cx="1992334" cy="1223963"/>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200" b="1" dirty="0" smtClean="0">
                <a:solidFill>
                  <a:schemeClr val="bg1"/>
                </a:solidFill>
                <a:latin typeface="Century Gothic" pitchFamily="34" charset="0"/>
              </a:rPr>
              <a:t>Whites saw the Klan as their protector</a:t>
            </a:r>
            <a:endParaRPr lang="en-GB" sz="1200" b="1" dirty="0">
              <a:solidFill>
                <a:schemeClr val="bg1"/>
              </a:solidFill>
              <a:latin typeface="Century Gothic" pitchFamily="34" charset="0"/>
            </a:endParaRPr>
          </a:p>
        </p:txBody>
      </p:sp>
      <p:sp>
        <p:nvSpPr>
          <p:cNvPr id="19" name="Oval 18"/>
          <p:cNvSpPr/>
          <p:nvPr/>
        </p:nvSpPr>
        <p:spPr>
          <a:xfrm>
            <a:off x="5643570" y="4000504"/>
            <a:ext cx="1992334" cy="1223963"/>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200" b="1" dirty="0" smtClean="0">
                <a:solidFill>
                  <a:schemeClr val="bg1"/>
                </a:solidFill>
                <a:latin typeface="Century Gothic" pitchFamily="34" charset="0"/>
              </a:rPr>
              <a:t>The Klan used fear to stop Black Americans voting</a:t>
            </a:r>
            <a:endParaRPr lang="en-GB" sz="1200" b="1" dirty="0">
              <a:solidFill>
                <a:schemeClr val="bg1"/>
              </a:solidFill>
              <a:latin typeface="Century Gothic" pitchFamily="34" charset="0"/>
            </a:endParaRPr>
          </a:p>
        </p:txBody>
      </p:sp>
      <p:sp>
        <p:nvSpPr>
          <p:cNvPr id="20" name="Oval 19"/>
          <p:cNvSpPr/>
          <p:nvPr/>
        </p:nvSpPr>
        <p:spPr>
          <a:xfrm>
            <a:off x="5429256" y="40341"/>
            <a:ext cx="1992334" cy="1223963"/>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200" b="1" dirty="0" smtClean="0">
                <a:solidFill>
                  <a:schemeClr val="bg1"/>
                </a:solidFill>
                <a:latin typeface="Century Gothic" pitchFamily="34" charset="0"/>
              </a:rPr>
              <a:t>Black Americans lived in small communities, providing easy targets for the KKK</a:t>
            </a:r>
            <a:endParaRPr lang="en-GB" sz="1200" b="1" dirty="0">
              <a:solidFill>
                <a:schemeClr val="bg1"/>
              </a:solidFill>
              <a:latin typeface="Century Gothic" pitchFamily="34" charset="0"/>
            </a:endParaRPr>
          </a:p>
        </p:txBody>
      </p:sp>
      <p:sp>
        <p:nvSpPr>
          <p:cNvPr id="21" name="Oval 20"/>
          <p:cNvSpPr/>
          <p:nvPr/>
        </p:nvSpPr>
        <p:spPr>
          <a:xfrm>
            <a:off x="0" y="5634037"/>
            <a:ext cx="1992334" cy="1223963"/>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200" b="1" dirty="0" smtClean="0">
                <a:solidFill>
                  <a:schemeClr val="bg1"/>
                </a:solidFill>
                <a:latin typeface="Century Gothic" pitchFamily="34" charset="0"/>
              </a:rPr>
              <a:t>Klan members wore all white robes and sheets</a:t>
            </a:r>
            <a:endParaRPr lang="en-GB" sz="1200" b="1" dirty="0">
              <a:solidFill>
                <a:schemeClr val="bg1"/>
              </a:solidFill>
              <a:latin typeface="Century Gothic" pitchFamily="34" charset="0"/>
            </a:endParaRPr>
          </a:p>
        </p:txBody>
      </p:sp>
      <p:grpSp>
        <p:nvGrpSpPr>
          <p:cNvPr id="2" name="Group 21"/>
          <p:cNvGrpSpPr/>
          <p:nvPr/>
        </p:nvGrpSpPr>
        <p:grpSpPr>
          <a:xfrm rot="1139649">
            <a:off x="7360307" y="-246879"/>
            <a:ext cx="1829775" cy="1636716"/>
            <a:chOff x="4500562" y="1071546"/>
            <a:chExt cx="2643206" cy="1714512"/>
          </a:xfrm>
          <a:solidFill>
            <a:srgbClr val="FFC000"/>
          </a:solidFill>
        </p:grpSpPr>
        <p:sp>
          <p:nvSpPr>
            <p:cNvPr id="23" name="5-Point Star 22"/>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
        <p:nvSpPr>
          <p:cNvPr id="25" name="Oval 24"/>
          <p:cNvSpPr/>
          <p:nvPr/>
        </p:nvSpPr>
        <p:spPr>
          <a:xfrm>
            <a:off x="357158" y="2143116"/>
            <a:ext cx="1992334" cy="1223963"/>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200" b="1" dirty="0" smtClean="0">
                <a:solidFill>
                  <a:schemeClr val="bg1"/>
                </a:solidFill>
                <a:latin typeface="Century Gothic" pitchFamily="34" charset="0"/>
              </a:rPr>
              <a:t>The Klan also targeted Jews and non-protestants</a:t>
            </a:r>
            <a:endParaRPr lang="en-GB" sz="1200" b="1" dirty="0">
              <a:solidFill>
                <a:schemeClr val="bg1"/>
              </a:solidFill>
              <a:latin typeface="Century Gothic"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1143000"/>
          </a:xfrm>
          <a:prstGeom prst="rect">
            <a:avLst/>
          </a:prstGeom>
          <a:solidFill>
            <a:schemeClr val="accent3">
              <a:lumMod val="50000"/>
            </a:schemeClr>
          </a:solidFill>
        </p:spPr>
        <p:txBody>
          <a:bodyPr anchor="ctr"/>
          <a:lstStyle/>
          <a:p>
            <a:pPr algn="ctr">
              <a:spcBef>
                <a:spcPct val="50000"/>
              </a:spcBef>
              <a:defRPr/>
            </a:pPr>
            <a:r>
              <a:rPr lang="en-GB" sz="4100" dirty="0" smtClean="0">
                <a:solidFill>
                  <a:schemeClr val="bg1"/>
                </a:solidFill>
                <a:latin typeface="+mj-lt"/>
                <a:ea typeface="+mj-ea"/>
                <a:cs typeface="+mj-cs"/>
              </a:rPr>
              <a:t>Zone of Relevance</a:t>
            </a:r>
            <a:endParaRPr lang="en-GB" sz="4100" dirty="0">
              <a:solidFill>
                <a:schemeClr val="bg1"/>
              </a:solidFill>
              <a:latin typeface="+mj-lt"/>
              <a:ea typeface="+mj-ea"/>
              <a:cs typeface="+mj-cs"/>
            </a:endParaRPr>
          </a:p>
        </p:txBody>
      </p:sp>
      <p:sp>
        <p:nvSpPr>
          <p:cNvPr id="6" name="Text Box 7"/>
          <p:cNvSpPr txBox="1">
            <a:spLocks noChangeArrowheads="1"/>
          </p:cNvSpPr>
          <p:nvPr/>
        </p:nvSpPr>
        <p:spPr bwMode="auto">
          <a:xfrm>
            <a:off x="468313" y="1916113"/>
            <a:ext cx="8207375" cy="2123658"/>
          </a:xfrm>
          <a:prstGeom prst="rect">
            <a:avLst/>
          </a:prstGeom>
          <a:solidFill>
            <a:schemeClr val="accent3">
              <a:lumMod val="60000"/>
              <a:lumOff val="40000"/>
            </a:schemeClr>
          </a:solidFill>
          <a:ln w="38100">
            <a:solidFill>
              <a:schemeClr val="bg2">
                <a:lumMod val="75000"/>
              </a:schemeClr>
            </a:solidFill>
            <a:miter lim="800000"/>
            <a:headEnd/>
            <a:tailEnd/>
          </a:ln>
        </p:spPr>
        <p:txBody>
          <a:bodyPr>
            <a:spAutoFit/>
          </a:bodyPr>
          <a:lstStyle/>
          <a:p>
            <a:pPr>
              <a:spcBef>
                <a:spcPct val="50000"/>
              </a:spcBef>
              <a:defRPr/>
            </a:pPr>
            <a:r>
              <a:rPr lang="en-GB" sz="2400" b="1" dirty="0" smtClean="0">
                <a:latin typeface="+mn-lt"/>
              </a:rPr>
              <a:t>Recording information</a:t>
            </a:r>
          </a:p>
          <a:p>
            <a:pPr>
              <a:spcBef>
                <a:spcPct val="50000"/>
              </a:spcBef>
              <a:defRPr/>
            </a:pPr>
            <a:r>
              <a:rPr lang="en-GB" sz="2400" dirty="0" smtClean="0"/>
              <a:t>If done as a class exercise, with the Zone on a </a:t>
            </a:r>
            <a:r>
              <a:rPr lang="en-GB" sz="2400" dirty="0" err="1" smtClean="0"/>
              <a:t>smartboard</a:t>
            </a:r>
            <a:r>
              <a:rPr lang="en-GB" sz="2400" dirty="0" smtClean="0"/>
              <a:t> or large area of wall, recording the discussion on video is a great way to capture the learning. Posters offer a more traditional method.</a:t>
            </a:r>
            <a:endParaRPr lang="en-GB" sz="24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2">
              <a:lumMod val="75000"/>
            </a:schemeClr>
          </a:solidFill>
        </p:spPr>
        <p:txBody>
          <a:bodyPr anchor="ctr"/>
          <a:lstStyle/>
          <a:p>
            <a:pPr algn="ctr" fontAlgn="auto">
              <a:spcAft>
                <a:spcPts val="0"/>
              </a:spcAft>
              <a:defRPr/>
            </a:pPr>
            <a:r>
              <a:rPr lang="en-GB" sz="4100" dirty="0">
                <a:solidFill>
                  <a:schemeClr val="bg1"/>
                </a:solidFill>
                <a:latin typeface="+mj-lt"/>
                <a:ea typeface="+mj-ea"/>
                <a:cs typeface="+mj-cs"/>
              </a:rPr>
              <a:t>What If?</a:t>
            </a:r>
          </a:p>
        </p:txBody>
      </p:sp>
      <p:sp>
        <p:nvSpPr>
          <p:cNvPr id="4" name="Text Box 5"/>
          <p:cNvSpPr txBox="1">
            <a:spLocks noChangeArrowheads="1"/>
          </p:cNvSpPr>
          <p:nvPr/>
        </p:nvSpPr>
        <p:spPr bwMode="auto">
          <a:xfrm>
            <a:off x="468313" y="1844675"/>
            <a:ext cx="8207375" cy="3478213"/>
          </a:xfrm>
          <a:prstGeom prst="rect">
            <a:avLst/>
          </a:prstGeom>
          <a:solidFill>
            <a:schemeClr val="accent3">
              <a:lumMod val="75000"/>
            </a:schemeClr>
          </a:solidFill>
          <a:ln w="38100">
            <a:solidFill>
              <a:schemeClr val="bg2">
                <a:lumMod val="75000"/>
              </a:schemeClr>
            </a:solidFill>
            <a:miter lim="800000"/>
            <a:headEnd/>
            <a:tailEnd/>
          </a:ln>
        </p:spPr>
        <p:txBody>
          <a:bodyPr>
            <a:spAutoFit/>
          </a:bodyPr>
          <a:lstStyle/>
          <a:p>
            <a:pPr marL="342900" indent="-342900">
              <a:defRPr/>
            </a:pPr>
            <a:r>
              <a:rPr lang="en-GB" sz="2800" b="1" dirty="0">
                <a:latin typeface="+mn-lt"/>
              </a:rPr>
              <a:t>Overview</a:t>
            </a:r>
          </a:p>
          <a:p>
            <a:pPr marL="342900" indent="-342900">
              <a:defRPr/>
            </a:pPr>
            <a:endParaRPr lang="en-GB" b="1" dirty="0">
              <a:latin typeface="+mn-lt"/>
            </a:endParaRPr>
          </a:p>
          <a:p>
            <a:pPr marL="342900" indent="-342900">
              <a:defRPr/>
            </a:pPr>
            <a:r>
              <a:rPr lang="en-GB" dirty="0">
                <a:latin typeface="+mn-lt"/>
              </a:rPr>
              <a:t>	</a:t>
            </a:r>
            <a:r>
              <a:rPr lang="en-GB" sz="2400" dirty="0">
                <a:latin typeface="+mn-lt"/>
              </a:rPr>
              <a:t>This activity encourages learners to consider the consequences of various actions. Contemplating a wide range of possibilities and canvassing different opportunities develops a broad perspective in problem solving. </a:t>
            </a:r>
          </a:p>
          <a:p>
            <a:pPr marL="342900" indent="-342900">
              <a:defRPr/>
            </a:pPr>
            <a:endParaRPr lang="en-GB" sz="2400" dirty="0">
              <a:latin typeface="+mn-lt"/>
            </a:endParaRPr>
          </a:p>
          <a:p>
            <a:pPr marL="342900" indent="-342900">
              <a:defRPr/>
            </a:pPr>
            <a:r>
              <a:rPr lang="en-GB" sz="2800" b="1" dirty="0">
                <a:latin typeface="+mn-lt"/>
              </a:rPr>
              <a:t>Skills</a:t>
            </a:r>
          </a:p>
          <a:p>
            <a:pPr marL="342900" indent="-342900" algn="ctr">
              <a:defRPr/>
            </a:pPr>
            <a:r>
              <a:rPr lang="en-GB" sz="2400" dirty="0">
                <a:latin typeface="+mn-lt"/>
              </a:rPr>
              <a:t>Applying        Analysing        Evaluating       Creating</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3">
              <a:lumMod val="50000"/>
            </a:schemeClr>
          </a:solidFill>
        </p:spPr>
        <p:txBody>
          <a:bodyPr anchor="ctr"/>
          <a:lstStyle/>
          <a:p>
            <a:pPr algn="ctr" fontAlgn="auto">
              <a:spcAft>
                <a:spcPts val="0"/>
              </a:spcAft>
              <a:defRPr/>
            </a:pPr>
            <a:r>
              <a:rPr lang="en-GB" sz="4100" dirty="0">
                <a:solidFill>
                  <a:schemeClr val="bg1"/>
                </a:solidFill>
                <a:latin typeface="+mj-lt"/>
                <a:ea typeface="+mj-ea"/>
                <a:cs typeface="+mj-cs"/>
              </a:rPr>
              <a:t>What If?</a:t>
            </a:r>
          </a:p>
        </p:txBody>
      </p:sp>
      <p:sp>
        <p:nvSpPr>
          <p:cNvPr id="4" name="Rectangle 1"/>
          <p:cNvSpPr>
            <a:spLocks noChangeArrowheads="1"/>
          </p:cNvSpPr>
          <p:nvPr/>
        </p:nvSpPr>
        <p:spPr bwMode="auto">
          <a:xfrm>
            <a:off x="468313" y="1844675"/>
            <a:ext cx="8207375" cy="4385816"/>
          </a:xfrm>
          <a:prstGeom prst="rect">
            <a:avLst/>
          </a:prstGeom>
          <a:solidFill>
            <a:schemeClr val="accent3">
              <a:lumMod val="60000"/>
              <a:lumOff val="40000"/>
            </a:schemeClr>
          </a:solidFill>
          <a:ln w="38100">
            <a:solidFill>
              <a:schemeClr val="bg2">
                <a:lumMod val="75000"/>
              </a:schemeClr>
            </a:solidFill>
            <a:miter lim="800000"/>
            <a:headEnd/>
            <a:tailEnd/>
          </a:ln>
        </p:spPr>
        <p:txBody>
          <a:bodyPr>
            <a:spAutoFit/>
          </a:bodyPr>
          <a:lstStyle/>
          <a:p>
            <a:pPr marL="342900" indent="-342900">
              <a:defRPr/>
            </a:pPr>
            <a:r>
              <a:rPr lang="en-GB" sz="2800" b="1" dirty="0">
                <a:latin typeface="+mn-lt"/>
              </a:rPr>
              <a:t>How it works</a:t>
            </a:r>
          </a:p>
          <a:p>
            <a:pPr marL="342900" indent="-342900">
              <a:defRPr/>
            </a:pPr>
            <a:endParaRPr lang="en-GB" sz="900" b="1" dirty="0">
              <a:latin typeface="+mn-lt"/>
            </a:endParaRPr>
          </a:p>
          <a:p>
            <a:pPr marL="342900" indent="-342900">
              <a:buFontTx/>
              <a:buAutoNum type="arabicPeriod"/>
              <a:defRPr/>
            </a:pPr>
            <a:r>
              <a:rPr lang="en-GB" sz="2200" dirty="0">
                <a:latin typeface="+mn-lt"/>
              </a:rPr>
              <a:t>Learners (working independently or in small groups) are presented with a scenario. </a:t>
            </a:r>
          </a:p>
          <a:p>
            <a:pPr marL="342900" indent="-342900">
              <a:buFontTx/>
              <a:buAutoNum type="arabicPeriod"/>
              <a:defRPr/>
            </a:pPr>
            <a:r>
              <a:rPr lang="en-GB" sz="2200" dirty="0">
                <a:latin typeface="+mn-lt"/>
              </a:rPr>
              <a:t>To implement the strategy, they work out a series of ‘What if?’ statements, such as </a:t>
            </a:r>
            <a:r>
              <a:rPr lang="en-GB" sz="2200" dirty="0" smtClean="0"/>
              <a:t>“</a:t>
            </a:r>
            <a:r>
              <a:rPr lang="en-GB" sz="2200" dirty="0" smtClean="0">
                <a:latin typeface="+mn-lt"/>
              </a:rPr>
              <a:t>What if Martin Luther King had been assassinated before his ‘I had a dream</a:t>
            </a:r>
            <a:r>
              <a:rPr lang="en-GB" sz="2200" dirty="0" smtClean="0"/>
              <a:t>’</a:t>
            </a:r>
            <a:r>
              <a:rPr lang="en-GB" sz="2200" dirty="0" smtClean="0">
                <a:latin typeface="+mn-lt"/>
              </a:rPr>
              <a:t> speech?”.</a:t>
            </a:r>
            <a:endParaRPr lang="en-GB" sz="2200" dirty="0">
              <a:latin typeface="+mn-lt"/>
            </a:endParaRPr>
          </a:p>
          <a:p>
            <a:pPr marL="342900" indent="-342900">
              <a:buFontTx/>
              <a:buAutoNum type="arabicPeriod"/>
              <a:defRPr/>
            </a:pPr>
            <a:r>
              <a:rPr lang="en-GB" sz="2200" dirty="0">
                <a:latin typeface="+mn-lt"/>
              </a:rPr>
              <a:t>Explain to learners that there are no wrong answers, but they should consider what they think the most likely consequences would be.</a:t>
            </a:r>
          </a:p>
          <a:p>
            <a:pPr marL="342900" indent="-342900">
              <a:buFontTx/>
              <a:buAutoNum type="arabicPeriod"/>
              <a:defRPr/>
            </a:pPr>
            <a:r>
              <a:rPr lang="en-GB" sz="2200" dirty="0">
                <a:latin typeface="+mn-lt"/>
              </a:rPr>
              <a:t>Learners have a limited amount of time to write down what the consequences of the scenario would be. </a:t>
            </a:r>
          </a:p>
          <a:p>
            <a:pPr marL="342900" indent="-342900">
              <a:buFontTx/>
              <a:buAutoNum type="arabicPeriod"/>
              <a:defRPr/>
            </a:pPr>
            <a:r>
              <a:rPr lang="en-GB" sz="2200" dirty="0">
                <a:latin typeface="+mn-lt"/>
              </a:rPr>
              <a:t>Once the time is up, learners share their answers with the class.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extBox 1"/>
          <p:cNvSpPr txBox="1">
            <a:spLocks noChangeArrowheads="1"/>
          </p:cNvSpPr>
          <p:nvPr/>
        </p:nvSpPr>
        <p:spPr bwMode="auto">
          <a:xfrm>
            <a:off x="6715140" y="2349500"/>
            <a:ext cx="2230437" cy="4508500"/>
          </a:xfrm>
          <a:prstGeom prst="rect">
            <a:avLst/>
          </a:prstGeom>
          <a:solidFill>
            <a:schemeClr val="accent3">
              <a:lumMod val="75000"/>
            </a:schemeClr>
          </a:solidFill>
          <a:ln w="9525">
            <a:noFill/>
            <a:miter lim="800000"/>
            <a:headEnd/>
            <a:tailEnd/>
          </a:ln>
        </p:spPr>
        <p:txBody>
          <a:bodyPr wrap="none">
            <a:spAutoFit/>
          </a:bodyPr>
          <a:lstStyle/>
          <a:p>
            <a:r>
              <a:rPr lang="en-GB" sz="28700" dirty="0">
                <a:solidFill>
                  <a:schemeClr val="bg1"/>
                </a:solidFill>
              </a:rPr>
              <a:t>?</a:t>
            </a:r>
            <a:endParaRPr lang="en-GB" sz="8800" dirty="0">
              <a:solidFill>
                <a:schemeClr val="bg1"/>
              </a:solidFill>
            </a:endParaRPr>
          </a:p>
        </p:txBody>
      </p:sp>
      <p:sp>
        <p:nvSpPr>
          <p:cNvPr id="82947" name="TextBox 1"/>
          <p:cNvSpPr txBox="1">
            <a:spLocks noChangeArrowheads="1"/>
          </p:cNvSpPr>
          <p:nvPr/>
        </p:nvSpPr>
        <p:spPr bwMode="auto">
          <a:xfrm>
            <a:off x="357158" y="1071546"/>
            <a:ext cx="3527425" cy="1108075"/>
          </a:xfrm>
          <a:prstGeom prst="rect">
            <a:avLst/>
          </a:prstGeom>
          <a:solidFill>
            <a:schemeClr val="accent3">
              <a:lumMod val="75000"/>
            </a:schemeClr>
          </a:solidFill>
          <a:ln w="9525">
            <a:solidFill>
              <a:schemeClr val="bg2">
                <a:lumMod val="75000"/>
              </a:schemeClr>
            </a:solidFill>
            <a:miter lim="800000"/>
            <a:headEnd/>
            <a:tailEnd/>
          </a:ln>
        </p:spPr>
        <p:txBody>
          <a:bodyPr wrap="none">
            <a:spAutoFit/>
          </a:bodyPr>
          <a:lstStyle/>
          <a:p>
            <a:r>
              <a:rPr lang="en-GB" sz="6600" dirty="0">
                <a:solidFill>
                  <a:schemeClr val="bg1"/>
                </a:solidFill>
              </a:rPr>
              <a:t>What if...</a:t>
            </a:r>
          </a:p>
        </p:txBody>
      </p:sp>
      <p:sp>
        <p:nvSpPr>
          <p:cNvPr id="72707" name="TextBox 2"/>
          <p:cNvSpPr txBox="1">
            <a:spLocks noChangeArrowheads="1"/>
          </p:cNvSpPr>
          <p:nvPr/>
        </p:nvSpPr>
        <p:spPr bwMode="auto">
          <a:xfrm>
            <a:off x="3276600" y="549275"/>
            <a:ext cx="3817648" cy="369332"/>
          </a:xfrm>
          <a:prstGeom prst="rect">
            <a:avLst/>
          </a:prstGeom>
          <a:solidFill>
            <a:schemeClr val="accent3">
              <a:lumMod val="60000"/>
              <a:lumOff val="40000"/>
            </a:schemeClr>
          </a:solidFill>
          <a:ln w="9525">
            <a:noFill/>
            <a:miter lim="800000"/>
            <a:headEnd/>
            <a:tailEnd/>
          </a:ln>
        </p:spPr>
        <p:txBody>
          <a:bodyPr wrap="none">
            <a:spAutoFit/>
          </a:bodyPr>
          <a:lstStyle/>
          <a:p>
            <a:pPr>
              <a:defRPr/>
            </a:pPr>
            <a:r>
              <a:rPr lang="en-GB" dirty="0" smtClean="0"/>
              <a:t>the Double V campaign never existed?</a:t>
            </a:r>
            <a:endParaRPr lang="en-GB" dirty="0"/>
          </a:p>
        </p:txBody>
      </p:sp>
      <p:sp>
        <p:nvSpPr>
          <p:cNvPr id="72708" name="TextBox 3"/>
          <p:cNvSpPr txBox="1">
            <a:spLocks noChangeArrowheads="1"/>
          </p:cNvSpPr>
          <p:nvPr/>
        </p:nvSpPr>
        <p:spPr bwMode="auto">
          <a:xfrm>
            <a:off x="4356100" y="1412875"/>
            <a:ext cx="3675063" cy="400050"/>
          </a:xfrm>
          <a:prstGeom prst="rect">
            <a:avLst/>
          </a:prstGeom>
          <a:solidFill>
            <a:schemeClr val="accent3">
              <a:lumMod val="60000"/>
              <a:lumOff val="40000"/>
            </a:schemeClr>
          </a:solidFill>
          <a:ln w="9525">
            <a:noFill/>
            <a:miter lim="800000"/>
            <a:headEnd/>
            <a:tailEnd/>
          </a:ln>
        </p:spPr>
        <p:txBody>
          <a:bodyPr wrap="none">
            <a:spAutoFit/>
          </a:bodyPr>
          <a:lstStyle/>
          <a:p>
            <a:pPr>
              <a:defRPr/>
            </a:pPr>
            <a:r>
              <a:rPr lang="en-GB" dirty="0"/>
              <a:t>Rosa Parks had not sat down?</a:t>
            </a:r>
          </a:p>
        </p:txBody>
      </p:sp>
      <p:sp>
        <p:nvSpPr>
          <p:cNvPr id="72709" name="TextBox 4"/>
          <p:cNvSpPr txBox="1">
            <a:spLocks noChangeArrowheads="1"/>
          </p:cNvSpPr>
          <p:nvPr/>
        </p:nvSpPr>
        <p:spPr bwMode="auto">
          <a:xfrm>
            <a:off x="3143240" y="2357430"/>
            <a:ext cx="3968394" cy="369332"/>
          </a:xfrm>
          <a:prstGeom prst="rect">
            <a:avLst/>
          </a:prstGeom>
          <a:solidFill>
            <a:schemeClr val="accent3">
              <a:lumMod val="60000"/>
              <a:lumOff val="40000"/>
            </a:schemeClr>
          </a:solidFill>
          <a:ln w="9525">
            <a:noFill/>
            <a:miter lim="800000"/>
            <a:headEnd/>
            <a:tailEnd/>
          </a:ln>
        </p:spPr>
        <p:txBody>
          <a:bodyPr wrap="none">
            <a:spAutoFit/>
          </a:bodyPr>
          <a:lstStyle/>
          <a:p>
            <a:pPr>
              <a:defRPr/>
            </a:pPr>
            <a:r>
              <a:rPr lang="en-GB" dirty="0" smtClean="0"/>
              <a:t>the Wall Street Crash hadn’t happened?</a:t>
            </a:r>
            <a:endParaRPr lang="en-GB" dirty="0"/>
          </a:p>
        </p:txBody>
      </p:sp>
      <p:sp>
        <p:nvSpPr>
          <p:cNvPr id="72710" name="TextBox 5"/>
          <p:cNvSpPr txBox="1">
            <a:spLocks noChangeArrowheads="1"/>
          </p:cNvSpPr>
          <p:nvPr/>
        </p:nvSpPr>
        <p:spPr bwMode="auto">
          <a:xfrm>
            <a:off x="571472" y="4286256"/>
            <a:ext cx="4815164" cy="369332"/>
          </a:xfrm>
          <a:prstGeom prst="rect">
            <a:avLst/>
          </a:prstGeom>
          <a:solidFill>
            <a:schemeClr val="accent3">
              <a:lumMod val="60000"/>
              <a:lumOff val="40000"/>
            </a:schemeClr>
          </a:solidFill>
          <a:ln w="9525">
            <a:noFill/>
            <a:miter lim="800000"/>
            <a:headEnd/>
            <a:tailEnd/>
          </a:ln>
        </p:spPr>
        <p:txBody>
          <a:bodyPr wrap="none">
            <a:spAutoFit/>
          </a:bodyPr>
          <a:lstStyle/>
          <a:p>
            <a:pPr>
              <a:defRPr/>
            </a:pPr>
            <a:r>
              <a:rPr lang="en-GB" dirty="0" smtClean="0"/>
              <a:t>Civil Rights campaigners only protested violently?</a:t>
            </a:r>
            <a:endParaRPr lang="en-GB" dirty="0"/>
          </a:p>
        </p:txBody>
      </p:sp>
      <p:sp>
        <p:nvSpPr>
          <p:cNvPr id="72712" name="TextBox 5"/>
          <p:cNvSpPr txBox="1">
            <a:spLocks noChangeArrowheads="1"/>
          </p:cNvSpPr>
          <p:nvPr/>
        </p:nvSpPr>
        <p:spPr bwMode="auto">
          <a:xfrm>
            <a:off x="285720" y="5214950"/>
            <a:ext cx="6412781" cy="369332"/>
          </a:xfrm>
          <a:prstGeom prst="rect">
            <a:avLst/>
          </a:prstGeom>
          <a:solidFill>
            <a:schemeClr val="accent3">
              <a:lumMod val="60000"/>
              <a:lumOff val="40000"/>
            </a:schemeClr>
          </a:solidFill>
          <a:ln w="9525">
            <a:noFill/>
            <a:miter lim="800000"/>
            <a:headEnd/>
            <a:tailEnd/>
          </a:ln>
        </p:spPr>
        <p:txBody>
          <a:bodyPr wrap="none">
            <a:spAutoFit/>
          </a:bodyPr>
          <a:lstStyle/>
          <a:p>
            <a:pPr>
              <a:defRPr/>
            </a:pPr>
            <a:r>
              <a:rPr lang="en-GB" dirty="0" smtClean="0"/>
              <a:t>the USA decided not to close the open door policy on immigrants?</a:t>
            </a:r>
            <a:endParaRPr lang="en-GB" dirty="0"/>
          </a:p>
        </p:txBody>
      </p:sp>
      <p:sp>
        <p:nvSpPr>
          <p:cNvPr id="72713" name="TextBox 5"/>
          <p:cNvSpPr txBox="1">
            <a:spLocks noChangeArrowheads="1"/>
          </p:cNvSpPr>
          <p:nvPr/>
        </p:nvSpPr>
        <p:spPr bwMode="auto">
          <a:xfrm>
            <a:off x="714348" y="3357562"/>
            <a:ext cx="4591513" cy="369332"/>
          </a:xfrm>
          <a:prstGeom prst="rect">
            <a:avLst/>
          </a:prstGeom>
          <a:solidFill>
            <a:schemeClr val="accent3">
              <a:lumMod val="60000"/>
              <a:lumOff val="40000"/>
            </a:schemeClr>
          </a:solidFill>
          <a:ln w="9525">
            <a:noFill/>
            <a:miter lim="800000"/>
            <a:headEnd/>
            <a:tailEnd/>
          </a:ln>
        </p:spPr>
        <p:txBody>
          <a:bodyPr wrap="none">
            <a:spAutoFit/>
          </a:bodyPr>
          <a:lstStyle/>
          <a:p>
            <a:pPr>
              <a:defRPr/>
            </a:pPr>
            <a:r>
              <a:rPr lang="en-GB" dirty="0" smtClean="0"/>
              <a:t>Martin Luther King had not been assassinated?</a:t>
            </a:r>
            <a:endParaRPr lang="en-GB" dirty="0"/>
          </a:p>
        </p:txBody>
      </p:sp>
      <p:grpSp>
        <p:nvGrpSpPr>
          <p:cNvPr id="12" name="Group 11"/>
          <p:cNvGrpSpPr/>
          <p:nvPr/>
        </p:nvGrpSpPr>
        <p:grpSpPr>
          <a:xfrm rot="1139649">
            <a:off x="7360307" y="-246879"/>
            <a:ext cx="1829775" cy="1636716"/>
            <a:chOff x="4500562" y="1071546"/>
            <a:chExt cx="2643206" cy="1714512"/>
          </a:xfrm>
          <a:solidFill>
            <a:srgbClr val="FFC000"/>
          </a:solidFill>
        </p:grpSpPr>
        <p:sp>
          <p:nvSpPr>
            <p:cNvPr id="13" name="5-Point Star 12"/>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1143000"/>
          </a:xfrm>
          <a:prstGeom prst="rect">
            <a:avLst/>
          </a:prstGeom>
          <a:solidFill>
            <a:schemeClr val="accent3">
              <a:lumMod val="50000"/>
            </a:schemeClr>
          </a:solidFill>
        </p:spPr>
        <p:txBody>
          <a:bodyPr anchor="ctr"/>
          <a:lstStyle/>
          <a:p>
            <a:pPr algn="ctr">
              <a:spcBef>
                <a:spcPct val="50000"/>
              </a:spcBef>
              <a:defRPr/>
            </a:pPr>
            <a:r>
              <a:rPr lang="en-GB" sz="4100" dirty="0" smtClean="0">
                <a:solidFill>
                  <a:schemeClr val="bg1"/>
                </a:solidFill>
                <a:latin typeface="+mj-lt"/>
                <a:ea typeface="+mj-ea"/>
                <a:cs typeface="+mj-cs"/>
              </a:rPr>
              <a:t>What if?</a:t>
            </a:r>
            <a:endParaRPr lang="en-GB" sz="4100" dirty="0">
              <a:solidFill>
                <a:schemeClr val="bg1"/>
              </a:solidFill>
              <a:latin typeface="+mj-lt"/>
              <a:ea typeface="+mj-ea"/>
              <a:cs typeface="+mj-cs"/>
            </a:endParaRPr>
          </a:p>
        </p:txBody>
      </p:sp>
      <p:sp>
        <p:nvSpPr>
          <p:cNvPr id="6" name="Text Box 7"/>
          <p:cNvSpPr txBox="1">
            <a:spLocks noChangeArrowheads="1"/>
          </p:cNvSpPr>
          <p:nvPr/>
        </p:nvSpPr>
        <p:spPr bwMode="auto">
          <a:xfrm>
            <a:off x="468313" y="1916113"/>
            <a:ext cx="8207375" cy="2492990"/>
          </a:xfrm>
          <a:prstGeom prst="rect">
            <a:avLst/>
          </a:prstGeom>
          <a:solidFill>
            <a:schemeClr val="accent3">
              <a:lumMod val="60000"/>
              <a:lumOff val="40000"/>
            </a:schemeClr>
          </a:solidFill>
          <a:ln w="38100">
            <a:solidFill>
              <a:schemeClr val="bg2">
                <a:lumMod val="75000"/>
              </a:schemeClr>
            </a:solidFill>
            <a:miter lim="800000"/>
            <a:headEnd/>
            <a:tailEnd/>
          </a:ln>
        </p:spPr>
        <p:txBody>
          <a:bodyPr>
            <a:spAutoFit/>
          </a:bodyPr>
          <a:lstStyle/>
          <a:p>
            <a:pPr>
              <a:spcBef>
                <a:spcPct val="50000"/>
              </a:spcBef>
              <a:defRPr/>
            </a:pPr>
            <a:r>
              <a:rPr lang="en-GB" sz="2400" b="1" dirty="0" smtClean="0">
                <a:latin typeface="+mn-lt"/>
              </a:rPr>
              <a:t>Recording information</a:t>
            </a:r>
          </a:p>
          <a:p>
            <a:pPr>
              <a:spcBef>
                <a:spcPct val="50000"/>
              </a:spcBef>
              <a:defRPr/>
            </a:pPr>
            <a:r>
              <a:rPr lang="en-GB" sz="2400" dirty="0" smtClean="0"/>
              <a:t>Another great activity for recording on video or tape, as discussion and debate should be flowing. The recording will provide a good way to reflect on the discussion and techniques of discussion after the event. Limiting learners to 140 characters via Twitter also presents a good opportunity.</a:t>
            </a:r>
            <a:endParaRPr lang="en-GB" sz="24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2">
              <a:lumMod val="75000"/>
            </a:schemeClr>
          </a:solidFill>
          <a:ln>
            <a:solidFill>
              <a:schemeClr val="accent3">
                <a:lumMod val="50000"/>
              </a:schemeClr>
            </a:solidFill>
          </a:ln>
        </p:spPr>
        <p:txBody>
          <a:bodyPr anchor="ctr"/>
          <a:lstStyle/>
          <a:p>
            <a:pPr algn="ctr" fontAlgn="auto">
              <a:spcAft>
                <a:spcPts val="0"/>
              </a:spcAft>
              <a:defRPr/>
            </a:pPr>
            <a:r>
              <a:rPr lang="en-GB" sz="4100" dirty="0">
                <a:solidFill>
                  <a:schemeClr val="bg1"/>
                </a:solidFill>
                <a:latin typeface="+mj-lt"/>
                <a:ea typeface="+mj-ea"/>
                <a:cs typeface="+mj-cs"/>
              </a:rPr>
              <a:t>Points of View</a:t>
            </a:r>
          </a:p>
        </p:txBody>
      </p:sp>
      <p:sp>
        <p:nvSpPr>
          <p:cNvPr id="4" name="Text Box 5"/>
          <p:cNvSpPr txBox="1">
            <a:spLocks noChangeArrowheads="1"/>
          </p:cNvSpPr>
          <p:nvPr/>
        </p:nvSpPr>
        <p:spPr bwMode="auto">
          <a:xfrm>
            <a:off x="468313" y="1844675"/>
            <a:ext cx="8207375" cy="3848100"/>
          </a:xfrm>
          <a:prstGeom prst="rect">
            <a:avLst/>
          </a:prstGeom>
          <a:solidFill>
            <a:schemeClr val="accent3">
              <a:lumMod val="75000"/>
            </a:schemeClr>
          </a:solidFill>
          <a:ln w="38100">
            <a:solidFill>
              <a:schemeClr val="accent3">
                <a:lumMod val="75000"/>
              </a:schemeClr>
            </a:solidFill>
            <a:miter lim="800000"/>
            <a:headEnd/>
            <a:tailEnd/>
          </a:ln>
        </p:spPr>
        <p:txBody>
          <a:bodyPr>
            <a:spAutoFit/>
          </a:bodyPr>
          <a:lstStyle/>
          <a:p>
            <a:pPr marL="342900" indent="-342900">
              <a:defRPr/>
            </a:pPr>
            <a:r>
              <a:rPr lang="en-GB" sz="2800" b="1" dirty="0">
                <a:latin typeface="+mn-lt"/>
              </a:rPr>
              <a:t>Overview</a:t>
            </a:r>
          </a:p>
          <a:p>
            <a:pPr marL="342900" indent="-342900">
              <a:defRPr/>
            </a:pPr>
            <a:endParaRPr lang="en-GB" b="1" dirty="0">
              <a:latin typeface="+mn-lt"/>
            </a:endParaRPr>
          </a:p>
          <a:p>
            <a:pPr marL="342900" indent="-342900">
              <a:defRPr/>
            </a:pPr>
            <a:r>
              <a:rPr lang="en-GB" dirty="0">
                <a:latin typeface="+mn-lt"/>
              </a:rPr>
              <a:t>	</a:t>
            </a:r>
            <a:r>
              <a:rPr lang="en-GB" sz="2400" dirty="0">
                <a:latin typeface="+mn-lt"/>
              </a:rPr>
              <a:t>This activity requires learners to consider a scenario, situation or problem from different perspectives without unfairly favouring any one side. It uses creative writing as a way of developing a greater awareness and understanding of difficult issues. </a:t>
            </a:r>
          </a:p>
          <a:p>
            <a:pPr marL="342900" indent="-342900">
              <a:defRPr/>
            </a:pPr>
            <a:endParaRPr lang="en-GB" sz="2400" dirty="0">
              <a:latin typeface="+mn-lt"/>
            </a:endParaRPr>
          </a:p>
          <a:p>
            <a:pPr marL="342900" indent="-342900">
              <a:defRPr/>
            </a:pPr>
            <a:r>
              <a:rPr lang="en-GB" sz="2800" b="1" dirty="0">
                <a:latin typeface="+mn-lt"/>
              </a:rPr>
              <a:t>Skills</a:t>
            </a:r>
          </a:p>
          <a:p>
            <a:pPr marL="342900" indent="-342900" algn="ctr">
              <a:defRPr/>
            </a:pPr>
            <a:r>
              <a:rPr lang="en-GB" sz="2400" dirty="0">
                <a:latin typeface="+mn-lt"/>
              </a:rPr>
              <a:t>Applying	Analysing	</a:t>
            </a:r>
            <a:r>
              <a:rPr lang="en-GB" sz="2400" dirty="0" smtClean="0">
                <a:latin typeface="+mn-lt"/>
              </a:rPr>
              <a:t>Evaluating</a:t>
            </a:r>
            <a:endParaRPr lang="en-GB" sz="2400" dirty="0">
              <a:latin typeface="+mn-lt"/>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3">
              <a:lumMod val="50000"/>
            </a:schemeClr>
          </a:solidFill>
          <a:ln>
            <a:solidFill>
              <a:schemeClr val="accent3">
                <a:lumMod val="50000"/>
              </a:schemeClr>
            </a:solidFill>
          </a:ln>
        </p:spPr>
        <p:txBody>
          <a:bodyPr anchor="ctr"/>
          <a:lstStyle/>
          <a:p>
            <a:pPr algn="ctr" fontAlgn="auto">
              <a:spcAft>
                <a:spcPts val="0"/>
              </a:spcAft>
              <a:defRPr/>
            </a:pPr>
            <a:r>
              <a:rPr lang="en-GB" sz="4100" dirty="0">
                <a:solidFill>
                  <a:schemeClr val="bg1"/>
                </a:solidFill>
                <a:latin typeface="+mj-lt"/>
                <a:ea typeface="+mj-ea"/>
                <a:cs typeface="+mj-cs"/>
              </a:rPr>
              <a:t>Points of View</a:t>
            </a:r>
          </a:p>
        </p:txBody>
      </p:sp>
      <p:sp>
        <p:nvSpPr>
          <p:cNvPr id="4" name="Rectangle 1"/>
          <p:cNvSpPr>
            <a:spLocks noChangeArrowheads="1"/>
          </p:cNvSpPr>
          <p:nvPr/>
        </p:nvSpPr>
        <p:spPr bwMode="auto">
          <a:xfrm>
            <a:off x="468313" y="1844675"/>
            <a:ext cx="8207375" cy="3708708"/>
          </a:xfrm>
          <a:prstGeom prst="rect">
            <a:avLst/>
          </a:prstGeom>
          <a:solidFill>
            <a:schemeClr val="accent3">
              <a:lumMod val="60000"/>
              <a:lumOff val="40000"/>
            </a:schemeClr>
          </a:solidFill>
          <a:ln w="38100">
            <a:solidFill>
              <a:schemeClr val="bg2">
                <a:lumMod val="75000"/>
              </a:schemeClr>
            </a:solidFill>
            <a:miter lim="800000"/>
            <a:headEnd/>
            <a:tailEnd/>
          </a:ln>
        </p:spPr>
        <p:txBody>
          <a:bodyPr>
            <a:spAutoFit/>
          </a:bodyPr>
          <a:lstStyle/>
          <a:p>
            <a:pPr marL="342900" indent="-342900">
              <a:defRPr/>
            </a:pPr>
            <a:r>
              <a:rPr lang="en-GB" sz="2800" b="1" dirty="0">
                <a:latin typeface="+mn-lt"/>
              </a:rPr>
              <a:t>How it works</a:t>
            </a:r>
          </a:p>
          <a:p>
            <a:pPr marL="342900" indent="-342900">
              <a:defRPr/>
            </a:pPr>
            <a:endParaRPr lang="en-GB" sz="900" b="1" dirty="0">
              <a:latin typeface="+mn-lt"/>
            </a:endParaRPr>
          </a:p>
          <a:p>
            <a:pPr marL="342900" indent="-342900">
              <a:buFontTx/>
              <a:buAutoNum type="arabicPeriod"/>
              <a:defRPr/>
            </a:pPr>
            <a:r>
              <a:rPr lang="en-GB" sz="2200" dirty="0">
                <a:latin typeface="+mn-lt"/>
              </a:rPr>
              <a:t>Learners are given a situation scenario in which there are multiple characters or people who are affected by the situation. </a:t>
            </a:r>
          </a:p>
          <a:p>
            <a:pPr marL="342900" indent="-342900">
              <a:buFontTx/>
              <a:buAutoNum type="arabicPeriod"/>
              <a:defRPr/>
            </a:pPr>
            <a:r>
              <a:rPr lang="en-GB" sz="2200" dirty="0">
                <a:latin typeface="+mn-lt"/>
              </a:rPr>
              <a:t>It should be made clear that different characters will have different views regarding the issue. </a:t>
            </a:r>
          </a:p>
          <a:p>
            <a:pPr marL="342900" indent="-342900">
              <a:buFontTx/>
              <a:buAutoNum type="arabicPeriod"/>
              <a:defRPr/>
            </a:pPr>
            <a:r>
              <a:rPr lang="en-GB" sz="2200" dirty="0">
                <a:latin typeface="+mn-lt"/>
              </a:rPr>
              <a:t>Learners identify who the characters are and what views they hold. It can be agreed amongst the whole class what the view of each character is so that comparisons can be made</a:t>
            </a:r>
            <a:r>
              <a:rPr lang="en-GB" sz="2200" dirty="0" smtClean="0">
                <a:latin typeface="+mn-lt"/>
              </a:rPr>
              <a:t>.</a:t>
            </a:r>
            <a:endParaRPr lang="en-GB" sz="2200" dirty="0">
              <a:latin typeface="+mn-lt"/>
            </a:endParaRPr>
          </a:p>
          <a:p>
            <a:pPr marL="342900" indent="-342900">
              <a:buFontTx/>
              <a:buAutoNum type="arabicPeriod"/>
              <a:defRPr/>
            </a:pPr>
            <a:r>
              <a:rPr lang="en-GB" sz="2200" dirty="0">
                <a:latin typeface="+mn-lt"/>
              </a:rPr>
              <a:t>Learners then write a dialogue or story which incorporates the different characters and their views. </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468313" y="1844675"/>
            <a:ext cx="8207375" cy="3370263"/>
          </a:xfrm>
          <a:prstGeom prst="rect">
            <a:avLst/>
          </a:prstGeom>
          <a:solidFill>
            <a:schemeClr val="accent3">
              <a:lumMod val="60000"/>
              <a:lumOff val="40000"/>
            </a:schemeClr>
          </a:solidFill>
          <a:ln w="38100">
            <a:solidFill>
              <a:schemeClr val="bg2">
                <a:lumMod val="75000"/>
              </a:schemeClr>
            </a:solidFill>
            <a:miter lim="800000"/>
            <a:headEnd/>
            <a:tailEnd/>
          </a:ln>
        </p:spPr>
        <p:txBody>
          <a:bodyPr>
            <a:spAutoFit/>
          </a:bodyPr>
          <a:lstStyle/>
          <a:p>
            <a:pPr marL="342900" indent="-342900">
              <a:defRPr/>
            </a:pPr>
            <a:r>
              <a:rPr lang="en-GB" sz="2800" b="1" dirty="0">
                <a:latin typeface="+mn-lt"/>
              </a:rPr>
              <a:t>Points of View</a:t>
            </a:r>
          </a:p>
          <a:p>
            <a:pPr marL="342900" indent="-342900">
              <a:defRPr/>
            </a:pPr>
            <a:endParaRPr lang="en-GB" sz="900" b="1" dirty="0">
              <a:latin typeface="+mn-lt"/>
            </a:endParaRPr>
          </a:p>
          <a:p>
            <a:pPr>
              <a:lnSpc>
                <a:spcPct val="80000"/>
              </a:lnSpc>
              <a:buFont typeface="Arial" charset="0"/>
              <a:buNone/>
              <a:defRPr/>
            </a:pPr>
            <a:endParaRPr lang="en-GB" sz="2000" dirty="0">
              <a:latin typeface="+mn-lt"/>
            </a:endParaRPr>
          </a:p>
          <a:p>
            <a:pPr>
              <a:lnSpc>
                <a:spcPct val="80000"/>
              </a:lnSpc>
              <a:buFont typeface="Arial" charset="0"/>
              <a:buNone/>
              <a:defRPr/>
            </a:pPr>
            <a:r>
              <a:rPr lang="en-GB" sz="2000" dirty="0">
                <a:latin typeface="+mn-lt"/>
              </a:rPr>
              <a:t>Using the </a:t>
            </a:r>
            <a:r>
              <a:rPr lang="en-GB" sz="2000" dirty="0" smtClean="0">
                <a:latin typeface="+mn-lt"/>
              </a:rPr>
              <a:t>source </a:t>
            </a:r>
            <a:r>
              <a:rPr lang="en-GB" sz="2000" dirty="0">
                <a:latin typeface="+mn-lt"/>
              </a:rPr>
              <a:t>learners should be clear that each different character has a different view regarding the issue. Learners identify who the characters are and what views they hold. It can be agreed amongst the whole class what the view of each character is so that comparisons can be made. </a:t>
            </a:r>
          </a:p>
          <a:p>
            <a:pPr>
              <a:lnSpc>
                <a:spcPct val="80000"/>
              </a:lnSpc>
              <a:buFont typeface="Arial" charset="0"/>
              <a:buNone/>
              <a:defRPr/>
            </a:pPr>
            <a:endParaRPr lang="en-GB" sz="2000" dirty="0">
              <a:latin typeface="+mn-lt"/>
            </a:endParaRPr>
          </a:p>
          <a:p>
            <a:pPr>
              <a:lnSpc>
                <a:spcPct val="80000"/>
              </a:lnSpc>
              <a:buFont typeface="Arial" charset="0"/>
              <a:buNone/>
              <a:defRPr/>
            </a:pPr>
            <a:r>
              <a:rPr lang="en-GB" sz="2000" dirty="0">
                <a:latin typeface="+mn-lt"/>
              </a:rPr>
              <a:t>Alternatively, learners can create characters themselves and the comparison can be based on the beliefs they hold.  </a:t>
            </a:r>
          </a:p>
          <a:p>
            <a:pPr>
              <a:lnSpc>
                <a:spcPct val="80000"/>
              </a:lnSpc>
              <a:buFont typeface="Arial" charset="0"/>
              <a:buNone/>
              <a:defRPr/>
            </a:pPr>
            <a:endParaRPr lang="en-GB" sz="2000" dirty="0">
              <a:latin typeface="+mn-lt"/>
            </a:endParaRPr>
          </a:p>
          <a:p>
            <a:pPr>
              <a:lnSpc>
                <a:spcPct val="80000"/>
              </a:lnSpc>
              <a:buFont typeface="Arial" charset="0"/>
              <a:buNone/>
              <a:defRPr/>
            </a:pPr>
            <a:r>
              <a:rPr lang="en-GB" sz="2000" dirty="0">
                <a:latin typeface="+mn-lt"/>
              </a:rPr>
              <a:t>Finally, </a:t>
            </a:r>
            <a:r>
              <a:rPr lang="en-GB" sz="2000" dirty="0" smtClean="0">
                <a:latin typeface="+mn-lt"/>
              </a:rPr>
              <a:t>learners </a:t>
            </a:r>
            <a:r>
              <a:rPr lang="en-GB" sz="2000" dirty="0">
                <a:latin typeface="+mn-lt"/>
              </a:rPr>
              <a:t>may write a dialogue or story which incorporates the different characters and their views. </a:t>
            </a:r>
          </a:p>
        </p:txBody>
      </p:sp>
      <p:sp>
        <p:nvSpPr>
          <p:cNvPr id="7" name="Title 1"/>
          <p:cNvSpPr txBox="1">
            <a:spLocks/>
          </p:cNvSpPr>
          <p:nvPr/>
        </p:nvSpPr>
        <p:spPr>
          <a:xfrm>
            <a:off x="0" y="0"/>
            <a:ext cx="9144000" cy="1143000"/>
          </a:xfrm>
          <a:prstGeom prst="rect">
            <a:avLst/>
          </a:prstGeom>
          <a:solidFill>
            <a:schemeClr val="accent3">
              <a:lumMod val="50000"/>
            </a:schemeClr>
          </a:solidFill>
          <a:ln>
            <a:solidFill>
              <a:schemeClr val="accent3">
                <a:lumMod val="50000"/>
              </a:schemeClr>
            </a:solidFill>
          </a:ln>
        </p:spPr>
        <p:txBody>
          <a:bodyPr anchor="ctr"/>
          <a:lstStyle/>
          <a:p>
            <a:pPr algn="ctr" fontAlgn="auto">
              <a:spcAft>
                <a:spcPts val="0"/>
              </a:spcAft>
              <a:defRPr/>
            </a:pPr>
            <a:r>
              <a:rPr lang="en-GB" sz="4100" dirty="0">
                <a:solidFill>
                  <a:schemeClr val="bg1"/>
                </a:solidFill>
                <a:latin typeface="+mj-lt"/>
                <a:ea typeface="+mj-ea"/>
                <a:cs typeface="+mj-cs"/>
              </a:rPr>
              <a:t>Points of View</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1"/>
          <p:cNvSpPr txBox="1">
            <a:spLocks/>
          </p:cNvSpPr>
          <p:nvPr/>
        </p:nvSpPr>
        <p:spPr>
          <a:xfrm>
            <a:off x="0" y="0"/>
            <a:ext cx="9144000" cy="1143000"/>
          </a:xfrm>
          <a:prstGeom prst="rect">
            <a:avLst/>
          </a:prstGeom>
          <a:solidFill>
            <a:schemeClr val="accent3">
              <a:lumMod val="50000"/>
            </a:schemeClr>
          </a:solidFill>
          <a:ln>
            <a:solidFill>
              <a:schemeClr val="accent3">
                <a:lumMod val="50000"/>
              </a:schemeClr>
            </a:solidFill>
          </a:ln>
        </p:spPr>
        <p:txBody>
          <a:bodyPr anchor="ctr"/>
          <a:lstStyle/>
          <a:p>
            <a:pPr algn="ctr" fontAlgn="auto">
              <a:spcAft>
                <a:spcPts val="0"/>
              </a:spcAft>
              <a:defRPr/>
            </a:pPr>
            <a:r>
              <a:rPr lang="en-GB" sz="4100" dirty="0">
                <a:solidFill>
                  <a:schemeClr val="bg1"/>
                </a:solidFill>
                <a:latin typeface="+mj-lt"/>
                <a:ea typeface="+mj-ea"/>
                <a:cs typeface="+mj-cs"/>
              </a:rPr>
              <a:t>Points of View</a:t>
            </a:r>
          </a:p>
        </p:txBody>
      </p:sp>
      <p:sp>
        <p:nvSpPr>
          <p:cNvPr id="28" name="TextBox 27"/>
          <p:cNvSpPr txBox="1"/>
          <p:nvPr/>
        </p:nvSpPr>
        <p:spPr>
          <a:xfrm>
            <a:off x="7643834" y="1532947"/>
            <a:ext cx="1500166" cy="954107"/>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lang="en-GB" sz="1400" i="1" dirty="0" smtClean="0"/>
              <a:t>Ku Klux Klan member’s funeral procession, Atlantic City, 1931</a:t>
            </a:r>
            <a:endParaRPr lang="en-GB" sz="1400" i="1" dirty="0"/>
          </a:p>
        </p:txBody>
      </p:sp>
      <p:sp>
        <p:nvSpPr>
          <p:cNvPr id="31" name="TextBox 30"/>
          <p:cNvSpPr txBox="1"/>
          <p:nvPr/>
        </p:nvSpPr>
        <p:spPr>
          <a:xfrm>
            <a:off x="2000232" y="6000768"/>
            <a:ext cx="4786346" cy="461665"/>
          </a:xfrm>
          <a:prstGeom prst="rect">
            <a:avLst/>
          </a:prstGeom>
          <a:noFill/>
        </p:spPr>
        <p:txBody>
          <a:bodyPr wrap="square" rtlCol="0">
            <a:spAutoFit/>
          </a:bodyPr>
          <a:lstStyle/>
          <a:p>
            <a:r>
              <a:rPr lang="en-GB" sz="2400" dirty="0" smtClean="0"/>
              <a:t>What can we see in this photograph?</a:t>
            </a:r>
            <a:endParaRPr lang="en-GB" sz="2400" dirty="0"/>
          </a:p>
        </p:txBody>
      </p:sp>
      <p:grpSp>
        <p:nvGrpSpPr>
          <p:cNvPr id="9" name="Group 8"/>
          <p:cNvGrpSpPr/>
          <p:nvPr/>
        </p:nvGrpSpPr>
        <p:grpSpPr>
          <a:xfrm rot="1139649">
            <a:off x="7360307" y="-246879"/>
            <a:ext cx="1829775" cy="1636716"/>
            <a:chOff x="4500562" y="1071546"/>
            <a:chExt cx="2643206" cy="1714512"/>
          </a:xfrm>
          <a:solidFill>
            <a:srgbClr val="FFC000"/>
          </a:solidFill>
        </p:grpSpPr>
        <p:sp>
          <p:nvSpPr>
            <p:cNvPr id="10" name="5-Point Star 9"/>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
        <p:nvSpPr>
          <p:cNvPr id="12" name="Rectangle 11"/>
          <p:cNvSpPr/>
          <p:nvPr/>
        </p:nvSpPr>
        <p:spPr>
          <a:xfrm>
            <a:off x="1071538" y="1142984"/>
            <a:ext cx="6572296" cy="4643470"/>
          </a:xfrm>
          <a:prstGeom prst="rect">
            <a:avLst/>
          </a:prstGeom>
          <a:solidFill>
            <a:schemeClr val="bg1"/>
          </a:solidFill>
          <a:ln w="381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p:cNvSpPr txBox="1"/>
          <p:nvPr/>
        </p:nvSpPr>
        <p:spPr>
          <a:xfrm>
            <a:off x="1214414" y="1285860"/>
            <a:ext cx="6072230" cy="1200329"/>
          </a:xfrm>
          <a:prstGeom prst="rect">
            <a:avLst/>
          </a:prstGeom>
          <a:noFill/>
        </p:spPr>
        <p:txBody>
          <a:bodyPr wrap="square" rtlCol="0">
            <a:spAutoFit/>
          </a:bodyPr>
          <a:lstStyle/>
          <a:p>
            <a:r>
              <a:rPr lang="en-GB" dirty="0" smtClean="0"/>
              <a:t>Source: </a:t>
            </a:r>
            <a:r>
              <a:rPr lang="en-GB" dirty="0" smtClean="0">
                <a:hlinkClick r:id="rId2"/>
              </a:rPr>
              <a:t>http://commons.wikimedia.org/wiki/File:Bundesarchiv_Bild_102-11929,_USA,_New_Yersey,_Ku-Klux-Klan.jpg</a:t>
            </a:r>
            <a:endParaRPr lang="en-GB" dirty="0" smtClean="0"/>
          </a:p>
          <a:p>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0"/>
            <a:ext cx="9144000" cy="1143000"/>
          </a:xfrm>
          <a:prstGeom prst="rect">
            <a:avLst/>
          </a:prstGeom>
          <a:solidFill>
            <a:schemeClr val="accent2">
              <a:lumMod val="75000"/>
            </a:schemeClr>
          </a:solidFill>
        </p:spPr>
        <p:txBody>
          <a:bodyPr anchor="ctr">
            <a:normAutofit/>
          </a:bodyPr>
          <a:lstStyle/>
          <a:p>
            <a:pPr algn="ctr" fontAlgn="auto">
              <a:spcAft>
                <a:spcPts val="0"/>
              </a:spcAft>
              <a:defRPr/>
            </a:pPr>
            <a:r>
              <a:rPr lang="en-GB" sz="4400" dirty="0" smtClean="0">
                <a:solidFill>
                  <a:schemeClr val="bg1"/>
                </a:solidFill>
                <a:latin typeface="+mj-lt"/>
                <a:ea typeface="+mj-ea"/>
                <a:cs typeface="+mj-cs"/>
              </a:rPr>
              <a:t>Recording Information</a:t>
            </a:r>
            <a:endParaRPr lang="en-GB" sz="4400" dirty="0">
              <a:solidFill>
                <a:schemeClr val="bg1"/>
              </a:solidFill>
              <a:latin typeface="+mj-lt"/>
              <a:ea typeface="+mj-ea"/>
              <a:cs typeface="+mj-cs"/>
            </a:endParaRPr>
          </a:p>
        </p:txBody>
      </p:sp>
      <p:sp>
        <p:nvSpPr>
          <p:cNvPr id="4" name="Content Placeholder 2"/>
          <p:cNvSpPr txBox="1">
            <a:spLocks/>
          </p:cNvSpPr>
          <p:nvPr/>
        </p:nvSpPr>
        <p:spPr>
          <a:xfrm>
            <a:off x="470800" y="1270694"/>
            <a:ext cx="8229600" cy="5429288"/>
          </a:xfrm>
          <a:prstGeom prst="rect">
            <a:avLst/>
          </a:prstGeom>
          <a:solidFill>
            <a:schemeClr val="accent3">
              <a:lumMod val="60000"/>
              <a:lumOff val="40000"/>
            </a:schemeClr>
          </a:solidFill>
          <a:ln>
            <a:solidFill>
              <a:schemeClr val="bg2">
                <a:lumMod val="75000"/>
              </a:schemeClr>
            </a:solidFill>
          </a:ln>
        </p:spPr>
        <p:style>
          <a:lnRef idx="1">
            <a:schemeClr val="dk1"/>
          </a:lnRef>
          <a:fillRef idx="2">
            <a:schemeClr val="dk1"/>
          </a:fillRef>
          <a:effectRef idx="1">
            <a:schemeClr val="dk1"/>
          </a:effectRef>
          <a:fontRef idx="minor">
            <a:schemeClr val="dk1"/>
          </a:fontRef>
        </p:style>
        <p:txBody>
          <a:bodyPr vert="horz" lIns="91440" tIns="45720" rIns="91440" bIns="45720" rtlCol="0">
            <a:normAutofit lnSpcReduction="10000"/>
          </a:bodyPr>
          <a:lstStyle/>
          <a:p>
            <a:pPr marL="342900" lvl="0" indent="-342900">
              <a:lnSpc>
                <a:spcPct val="80000"/>
              </a:lnSpc>
              <a:spcBef>
                <a:spcPct val="20000"/>
              </a:spcBef>
              <a:buFont typeface="Arial" pitchFamily="34" charset="0"/>
              <a:buChar char="•"/>
              <a:defRPr/>
            </a:pPr>
            <a:endParaRPr lang="en-GB" sz="2400" dirty="0" smtClean="0">
              <a:solidFill>
                <a:srgbClr val="000000"/>
              </a:solidFill>
            </a:endParaRPr>
          </a:p>
          <a:p>
            <a:pPr>
              <a:lnSpc>
                <a:spcPct val="80000"/>
              </a:lnSpc>
              <a:defRPr/>
            </a:pPr>
            <a:r>
              <a:rPr lang="en-GB" sz="2400" dirty="0" smtClean="0">
                <a:solidFill>
                  <a:srgbClr val="000000"/>
                </a:solidFill>
              </a:rPr>
              <a:t>There are a number of traditional ways to record the information, such as jotters, diary entries, posters, postcards, collages etc.</a:t>
            </a:r>
          </a:p>
          <a:p>
            <a:pPr>
              <a:lnSpc>
                <a:spcPct val="80000"/>
              </a:lnSpc>
              <a:defRPr/>
            </a:pPr>
            <a:endParaRPr lang="en-GB" sz="2400" dirty="0" smtClean="0">
              <a:solidFill>
                <a:srgbClr val="000000"/>
              </a:solidFill>
            </a:endParaRPr>
          </a:p>
          <a:p>
            <a:pPr>
              <a:lnSpc>
                <a:spcPct val="80000"/>
              </a:lnSpc>
              <a:defRPr/>
            </a:pPr>
            <a:r>
              <a:rPr lang="en-GB" sz="2400" dirty="0" smtClean="0">
                <a:solidFill>
                  <a:srgbClr val="000000"/>
                </a:solidFill>
              </a:rPr>
              <a:t>Where possible </a:t>
            </a:r>
            <a:r>
              <a:rPr lang="en-GB" sz="2400" b="1" dirty="0" smtClean="0">
                <a:solidFill>
                  <a:srgbClr val="000000"/>
                </a:solidFill>
              </a:rPr>
              <a:t>ICT</a:t>
            </a:r>
            <a:r>
              <a:rPr lang="en-GB" sz="2400" dirty="0" smtClean="0">
                <a:solidFill>
                  <a:srgbClr val="000000"/>
                </a:solidFill>
              </a:rPr>
              <a:t> can support the recording of information for most of the </a:t>
            </a:r>
            <a:r>
              <a:rPr lang="en-GB" sz="2400" smtClean="0">
                <a:solidFill>
                  <a:srgbClr val="000000"/>
                </a:solidFill>
              </a:rPr>
              <a:t>following activities in </a:t>
            </a:r>
            <a:r>
              <a:rPr lang="en-GB" sz="2400" dirty="0" smtClean="0">
                <a:solidFill>
                  <a:srgbClr val="000000"/>
                </a:solidFill>
              </a:rPr>
              <a:t>a number of new, interesting and exciting ways:</a:t>
            </a:r>
          </a:p>
          <a:p>
            <a:pPr>
              <a:lnSpc>
                <a:spcPct val="80000"/>
              </a:lnSpc>
              <a:defRPr/>
            </a:pPr>
            <a:endParaRPr lang="en-GB" sz="2400" b="1" dirty="0" smtClean="0">
              <a:solidFill>
                <a:srgbClr val="000000"/>
              </a:solidFill>
            </a:endParaRPr>
          </a:p>
          <a:p>
            <a:pPr>
              <a:lnSpc>
                <a:spcPct val="80000"/>
              </a:lnSpc>
              <a:defRPr/>
            </a:pPr>
            <a:r>
              <a:rPr lang="en-GB" sz="2400" b="1" dirty="0" smtClean="0">
                <a:solidFill>
                  <a:srgbClr val="000000"/>
                </a:solidFill>
              </a:rPr>
              <a:t>Blogs </a:t>
            </a:r>
            <a:r>
              <a:rPr lang="en-GB" sz="2400" dirty="0" smtClean="0">
                <a:solidFill>
                  <a:srgbClr val="000000"/>
                </a:solidFill>
              </a:rPr>
              <a:t>– </a:t>
            </a:r>
            <a:r>
              <a:rPr lang="en-GB" sz="2400" dirty="0" err="1" smtClean="0">
                <a:solidFill>
                  <a:srgbClr val="000000"/>
                </a:solidFill>
              </a:rPr>
              <a:t>Glowblogs</a:t>
            </a:r>
            <a:r>
              <a:rPr lang="en-GB" sz="2400" dirty="0" smtClean="0">
                <a:solidFill>
                  <a:srgbClr val="000000"/>
                </a:solidFill>
              </a:rPr>
              <a:t> offer an excellent way to record information, the learners could take turns updating the blog with info, or they could each run their own blog. </a:t>
            </a:r>
            <a:r>
              <a:rPr lang="en-GB" sz="2400" dirty="0" err="1" smtClean="0">
                <a:solidFill>
                  <a:srgbClr val="000000"/>
                </a:solidFill>
              </a:rPr>
              <a:t>Wordpress</a:t>
            </a:r>
            <a:r>
              <a:rPr lang="en-GB" sz="2400" dirty="0" smtClean="0">
                <a:solidFill>
                  <a:srgbClr val="000000"/>
                </a:solidFill>
              </a:rPr>
              <a:t> would be the best option for those not on the Glow network.</a:t>
            </a:r>
          </a:p>
          <a:p>
            <a:pPr>
              <a:lnSpc>
                <a:spcPct val="80000"/>
              </a:lnSpc>
              <a:defRPr/>
            </a:pPr>
            <a:endParaRPr lang="en-GB" sz="2400" dirty="0" smtClean="0">
              <a:solidFill>
                <a:srgbClr val="000000"/>
              </a:solidFill>
            </a:endParaRPr>
          </a:p>
          <a:p>
            <a:pPr>
              <a:lnSpc>
                <a:spcPct val="80000"/>
              </a:lnSpc>
              <a:defRPr/>
            </a:pPr>
            <a:r>
              <a:rPr lang="en-GB" sz="2400" b="1" dirty="0" smtClean="0">
                <a:solidFill>
                  <a:srgbClr val="000000"/>
                </a:solidFill>
              </a:rPr>
              <a:t>Podcasts</a:t>
            </a:r>
            <a:r>
              <a:rPr lang="en-GB" sz="2400" dirty="0" smtClean="0">
                <a:solidFill>
                  <a:srgbClr val="000000"/>
                </a:solidFill>
              </a:rPr>
              <a:t> – podcasts provide learners with a platform that can reach thousands. They can aid the development of literacy skills and provide feedback from people out with the school environment. Audacity is an excellent piece of software for this purpose.</a:t>
            </a:r>
          </a:p>
          <a:p>
            <a:pPr marL="342900" lvl="0" indent="-342900">
              <a:lnSpc>
                <a:spcPct val="80000"/>
              </a:lnSpc>
              <a:spcBef>
                <a:spcPct val="20000"/>
              </a:spcBef>
              <a:buFont typeface="Arial" pitchFamily="34" charset="0"/>
              <a:buChar char="•"/>
              <a:defRPr/>
            </a:pPr>
            <a:endParaRPr lang="en-GB" sz="2400" dirty="0" smtClean="0">
              <a:solidFill>
                <a:srgbClr val="000000"/>
              </a:solidFill>
            </a:endParaRPr>
          </a:p>
          <a:p>
            <a:pPr marL="342900" lvl="0" indent="-342900">
              <a:lnSpc>
                <a:spcPct val="80000"/>
              </a:lnSpc>
              <a:spcBef>
                <a:spcPct val="20000"/>
              </a:spcBef>
              <a:defRPr/>
            </a:pPr>
            <a:endParaRPr lang="en-GB" sz="2400" dirty="0" smtClean="0">
              <a:solidFill>
                <a:srgbClr val="000000"/>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p:cNvSpPr/>
          <p:nvPr/>
        </p:nvSpPr>
        <p:spPr>
          <a:xfrm>
            <a:off x="1071538" y="1142984"/>
            <a:ext cx="6572296" cy="4643470"/>
          </a:xfrm>
          <a:prstGeom prst="rect">
            <a:avLst/>
          </a:prstGeom>
          <a:solidFill>
            <a:schemeClr val="bg1"/>
          </a:solidFill>
          <a:ln w="381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3" name="Straight Connector 32"/>
          <p:cNvCxnSpPr/>
          <p:nvPr/>
        </p:nvCxnSpPr>
        <p:spPr>
          <a:xfrm rot="5400000" flipH="1" flipV="1">
            <a:off x="2571262" y="4572482"/>
            <a:ext cx="2215526" cy="928694"/>
          </a:xfrm>
          <a:prstGeom prst="line">
            <a:avLst/>
          </a:prstGeom>
          <a:ln w="38100"/>
        </p:spPr>
        <p:style>
          <a:lnRef idx="1">
            <a:schemeClr val="accent2"/>
          </a:lnRef>
          <a:fillRef idx="0">
            <a:schemeClr val="accent2"/>
          </a:fillRef>
          <a:effectRef idx="0">
            <a:schemeClr val="accent2"/>
          </a:effectRef>
          <a:fontRef idx="minor">
            <a:schemeClr val="tx1"/>
          </a:fontRef>
        </p:style>
      </p:cxnSp>
      <p:sp>
        <p:nvSpPr>
          <p:cNvPr id="22" name="Title 1"/>
          <p:cNvSpPr txBox="1">
            <a:spLocks/>
          </p:cNvSpPr>
          <p:nvPr/>
        </p:nvSpPr>
        <p:spPr>
          <a:xfrm>
            <a:off x="0" y="0"/>
            <a:ext cx="9144000" cy="1143000"/>
          </a:xfrm>
          <a:prstGeom prst="rect">
            <a:avLst/>
          </a:prstGeom>
          <a:solidFill>
            <a:schemeClr val="accent3">
              <a:lumMod val="50000"/>
            </a:schemeClr>
          </a:solidFill>
          <a:ln>
            <a:solidFill>
              <a:schemeClr val="accent3">
                <a:lumMod val="50000"/>
              </a:schemeClr>
            </a:solidFill>
          </a:ln>
        </p:spPr>
        <p:txBody>
          <a:bodyPr anchor="ctr"/>
          <a:lstStyle/>
          <a:p>
            <a:pPr algn="ctr" fontAlgn="auto">
              <a:spcAft>
                <a:spcPts val="0"/>
              </a:spcAft>
              <a:defRPr/>
            </a:pPr>
            <a:r>
              <a:rPr lang="en-GB" sz="4100" dirty="0">
                <a:solidFill>
                  <a:schemeClr val="bg1"/>
                </a:solidFill>
                <a:latin typeface="+mj-lt"/>
                <a:ea typeface="+mj-ea"/>
                <a:cs typeface="+mj-cs"/>
              </a:rPr>
              <a:t>Points of View</a:t>
            </a:r>
          </a:p>
        </p:txBody>
      </p:sp>
      <p:cxnSp>
        <p:nvCxnSpPr>
          <p:cNvPr id="9" name="Straight Connector 8"/>
          <p:cNvCxnSpPr>
            <a:endCxn id="8" idx="1"/>
          </p:cNvCxnSpPr>
          <p:nvPr/>
        </p:nvCxnSpPr>
        <p:spPr>
          <a:xfrm>
            <a:off x="6072198" y="3857628"/>
            <a:ext cx="1643074" cy="304530"/>
          </a:xfrm>
          <a:prstGeom prst="line">
            <a:avLst/>
          </a:prstGeom>
          <a:ln w="38100"/>
        </p:spPr>
        <p:style>
          <a:lnRef idx="1">
            <a:schemeClr val="accent2"/>
          </a:lnRef>
          <a:fillRef idx="0">
            <a:schemeClr val="accent2"/>
          </a:fillRef>
          <a:effectRef idx="0">
            <a:schemeClr val="accent2"/>
          </a:effectRef>
          <a:fontRef idx="minor">
            <a:schemeClr val="tx1"/>
          </a:fontRef>
        </p:style>
      </p:cxnSp>
      <p:cxnSp>
        <p:nvCxnSpPr>
          <p:cNvPr id="13" name="Straight Connector 12"/>
          <p:cNvCxnSpPr/>
          <p:nvPr/>
        </p:nvCxnSpPr>
        <p:spPr>
          <a:xfrm rot="5400000" flipH="1" flipV="1">
            <a:off x="357158" y="4857760"/>
            <a:ext cx="1857388" cy="571504"/>
          </a:xfrm>
          <a:prstGeom prst="line">
            <a:avLst/>
          </a:prstGeom>
          <a:ln w="38100"/>
        </p:spPr>
        <p:style>
          <a:lnRef idx="1">
            <a:schemeClr val="accent2"/>
          </a:lnRef>
          <a:fillRef idx="0">
            <a:schemeClr val="accent2"/>
          </a:fillRef>
          <a:effectRef idx="0">
            <a:schemeClr val="accent2"/>
          </a:effectRef>
          <a:fontRef idx="minor">
            <a:schemeClr val="tx1"/>
          </a:fontRef>
        </p:style>
      </p:cxnSp>
      <p:sp>
        <p:nvSpPr>
          <p:cNvPr id="12" name="TextBox 11"/>
          <p:cNvSpPr txBox="1"/>
          <p:nvPr/>
        </p:nvSpPr>
        <p:spPr>
          <a:xfrm>
            <a:off x="0" y="5786454"/>
            <a:ext cx="1489703" cy="954107"/>
          </a:xfrm>
          <a:prstGeom prst="rect">
            <a:avLst/>
          </a:prstGeom>
          <a:solidFill>
            <a:schemeClr val="bg2">
              <a:lumMod val="90000"/>
            </a:schemeClr>
          </a:solidFill>
        </p:spPr>
        <p:txBody>
          <a:bodyPr wrap="square">
            <a:spAutoFit/>
          </a:bodyPr>
          <a:lstStyle/>
          <a:p>
            <a:pPr>
              <a:defRPr/>
            </a:pPr>
            <a:r>
              <a:rPr lang="en-GB" sz="1400" dirty="0" smtClean="0"/>
              <a:t>Black children</a:t>
            </a:r>
            <a:br>
              <a:rPr lang="en-GB" sz="1400" dirty="0" smtClean="0"/>
            </a:br>
            <a:r>
              <a:rPr lang="en-GB" sz="1400" dirty="0" smtClean="0"/>
              <a:t>watch, interested enough to stop cycling</a:t>
            </a:r>
            <a:endParaRPr lang="en-GB" sz="1400" dirty="0"/>
          </a:p>
        </p:txBody>
      </p:sp>
      <p:sp>
        <p:nvSpPr>
          <p:cNvPr id="8" name="TextBox 7"/>
          <p:cNvSpPr txBox="1"/>
          <p:nvPr/>
        </p:nvSpPr>
        <p:spPr>
          <a:xfrm>
            <a:off x="7715272" y="3500438"/>
            <a:ext cx="1428728" cy="1323439"/>
          </a:xfrm>
          <a:prstGeom prst="rect">
            <a:avLst/>
          </a:prstGeom>
          <a:solidFill>
            <a:schemeClr val="bg2">
              <a:lumMod val="90000"/>
            </a:schemeClr>
          </a:solidFill>
        </p:spPr>
        <p:txBody>
          <a:bodyPr wrap="square">
            <a:spAutoFit/>
          </a:bodyPr>
          <a:lstStyle/>
          <a:p>
            <a:pPr>
              <a:defRPr/>
            </a:pPr>
            <a:r>
              <a:rPr lang="en-GB" sz="1600" dirty="0" smtClean="0"/>
              <a:t>Townsfolk gather to watch – are they KKK sympathisers?</a:t>
            </a:r>
            <a:endParaRPr lang="en-GB" sz="1600" dirty="0"/>
          </a:p>
        </p:txBody>
      </p:sp>
      <p:cxnSp>
        <p:nvCxnSpPr>
          <p:cNvPr id="17" name="Straight Connector 16"/>
          <p:cNvCxnSpPr/>
          <p:nvPr/>
        </p:nvCxnSpPr>
        <p:spPr>
          <a:xfrm rot="16200000" flipV="1">
            <a:off x="2321229" y="5251143"/>
            <a:ext cx="1143956" cy="642942"/>
          </a:xfrm>
          <a:prstGeom prst="line">
            <a:avLst/>
          </a:prstGeom>
          <a:ln w="38100"/>
        </p:spPr>
        <p:style>
          <a:lnRef idx="1">
            <a:schemeClr val="accent2"/>
          </a:lnRef>
          <a:fillRef idx="0">
            <a:schemeClr val="accent2"/>
          </a:fillRef>
          <a:effectRef idx="0">
            <a:schemeClr val="accent2"/>
          </a:effectRef>
          <a:fontRef idx="minor">
            <a:schemeClr val="tx1"/>
          </a:fontRef>
        </p:style>
      </p:cxnSp>
      <p:sp>
        <p:nvSpPr>
          <p:cNvPr id="25" name="TextBox 24"/>
          <p:cNvSpPr txBox="1"/>
          <p:nvPr/>
        </p:nvSpPr>
        <p:spPr>
          <a:xfrm>
            <a:off x="5929322" y="5857892"/>
            <a:ext cx="2643206" cy="584775"/>
          </a:xfrm>
          <a:prstGeom prst="rect">
            <a:avLst/>
          </a:prstGeom>
          <a:solidFill>
            <a:schemeClr val="bg2">
              <a:lumMod val="90000"/>
            </a:schemeClr>
          </a:solidFill>
        </p:spPr>
        <p:txBody>
          <a:bodyPr wrap="square">
            <a:spAutoFit/>
          </a:bodyPr>
          <a:lstStyle/>
          <a:p>
            <a:pPr>
              <a:defRPr/>
            </a:pPr>
            <a:r>
              <a:rPr lang="en-GB" sz="1600" dirty="0" smtClean="0"/>
              <a:t>Adult black man stares, in wonder, or bewilderment?</a:t>
            </a:r>
            <a:endParaRPr lang="en-GB" sz="1600" dirty="0"/>
          </a:p>
        </p:txBody>
      </p:sp>
      <p:cxnSp>
        <p:nvCxnSpPr>
          <p:cNvPr id="31" name="Straight Connector 30"/>
          <p:cNvCxnSpPr/>
          <p:nvPr/>
        </p:nvCxnSpPr>
        <p:spPr>
          <a:xfrm rot="16200000" flipV="1">
            <a:off x="2464105" y="5394019"/>
            <a:ext cx="1429708" cy="71438"/>
          </a:xfrm>
          <a:prstGeom prst="line">
            <a:avLst/>
          </a:prstGeom>
          <a:ln w="38100"/>
        </p:spPr>
        <p:style>
          <a:lnRef idx="1">
            <a:schemeClr val="accent2"/>
          </a:lnRef>
          <a:fillRef idx="0">
            <a:schemeClr val="accent2"/>
          </a:fillRef>
          <a:effectRef idx="0">
            <a:schemeClr val="accent2"/>
          </a:effectRef>
          <a:fontRef idx="minor">
            <a:schemeClr val="tx1"/>
          </a:fontRef>
        </p:style>
      </p:cxnSp>
      <p:cxnSp>
        <p:nvCxnSpPr>
          <p:cNvPr id="27" name="Straight Connector 26"/>
          <p:cNvCxnSpPr>
            <a:stCxn id="25" idx="1"/>
          </p:cNvCxnSpPr>
          <p:nvPr/>
        </p:nvCxnSpPr>
        <p:spPr>
          <a:xfrm rot="10800000">
            <a:off x="2643174" y="3786190"/>
            <a:ext cx="3286148" cy="2364090"/>
          </a:xfrm>
          <a:prstGeom prst="line">
            <a:avLst/>
          </a:prstGeom>
          <a:ln w="38100"/>
        </p:spPr>
        <p:style>
          <a:lnRef idx="1">
            <a:schemeClr val="accent2"/>
          </a:lnRef>
          <a:fillRef idx="0">
            <a:schemeClr val="accent2"/>
          </a:fillRef>
          <a:effectRef idx="0">
            <a:schemeClr val="accent2"/>
          </a:effectRef>
          <a:fontRef idx="minor">
            <a:schemeClr val="tx1"/>
          </a:fontRef>
        </p:style>
      </p:cxnSp>
      <p:sp>
        <p:nvSpPr>
          <p:cNvPr id="16" name="TextBox 15"/>
          <p:cNvSpPr txBox="1"/>
          <p:nvPr/>
        </p:nvSpPr>
        <p:spPr>
          <a:xfrm>
            <a:off x="2071670" y="6095028"/>
            <a:ext cx="2357454" cy="738664"/>
          </a:xfrm>
          <a:prstGeom prst="rect">
            <a:avLst/>
          </a:prstGeom>
          <a:solidFill>
            <a:schemeClr val="bg2">
              <a:lumMod val="90000"/>
            </a:schemeClr>
          </a:solidFill>
        </p:spPr>
        <p:txBody>
          <a:bodyPr wrap="square">
            <a:spAutoFit/>
          </a:bodyPr>
          <a:lstStyle/>
          <a:p>
            <a:pPr>
              <a:defRPr/>
            </a:pPr>
            <a:r>
              <a:rPr lang="en-GB" sz="1400" dirty="0" smtClean="0"/>
              <a:t>Ku </a:t>
            </a:r>
            <a:r>
              <a:rPr lang="en-GB" sz="1400" dirty="0" err="1" smtClean="0"/>
              <a:t>Klu</a:t>
            </a:r>
            <a:r>
              <a:rPr lang="en-GB" sz="1400" dirty="0" smtClean="0"/>
              <a:t> Klan members march in full regale, as is their Klan duty</a:t>
            </a:r>
            <a:endParaRPr lang="en-GB" sz="1400" dirty="0"/>
          </a:p>
        </p:txBody>
      </p:sp>
      <p:sp>
        <p:nvSpPr>
          <p:cNvPr id="19" name="TextBox 18"/>
          <p:cNvSpPr txBox="1"/>
          <p:nvPr/>
        </p:nvSpPr>
        <p:spPr>
          <a:xfrm>
            <a:off x="7643834" y="1532947"/>
            <a:ext cx="1500166" cy="954107"/>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lang="en-GB" sz="1400" i="1" dirty="0" smtClean="0"/>
              <a:t>Ku Klux Klan member’s funeral procession, Atlantic City, 1931</a:t>
            </a:r>
            <a:endParaRPr lang="en-GB" sz="1400" i="1" dirty="0"/>
          </a:p>
        </p:txBody>
      </p:sp>
      <p:grpSp>
        <p:nvGrpSpPr>
          <p:cNvPr id="20" name="Group 19"/>
          <p:cNvGrpSpPr/>
          <p:nvPr/>
        </p:nvGrpSpPr>
        <p:grpSpPr>
          <a:xfrm rot="1139649">
            <a:off x="7360307" y="-246879"/>
            <a:ext cx="1829775" cy="1636716"/>
            <a:chOff x="4500562" y="1071546"/>
            <a:chExt cx="2643206" cy="1714512"/>
          </a:xfrm>
          <a:solidFill>
            <a:srgbClr val="FFC000"/>
          </a:solidFill>
        </p:grpSpPr>
        <p:sp>
          <p:nvSpPr>
            <p:cNvPr id="23" name="5-Point Star 22"/>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
        <p:nvSpPr>
          <p:cNvPr id="30" name="TextBox 29"/>
          <p:cNvSpPr txBox="1"/>
          <p:nvPr/>
        </p:nvSpPr>
        <p:spPr>
          <a:xfrm>
            <a:off x="1214414" y="1285860"/>
            <a:ext cx="6072230" cy="1200329"/>
          </a:xfrm>
          <a:prstGeom prst="rect">
            <a:avLst/>
          </a:prstGeom>
          <a:noFill/>
        </p:spPr>
        <p:txBody>
          <a:bodyPr wrap="square" rtlCol="0">
            <a:spAutoFit/>
          </a:bodyPr>
          <a:lstStyle/>
          <a:p>
            <a:r>
              <a:rPr lang="en-GB" dirty="0" smtClean="0"/>
              <a:t>Source: </a:t>
            </a:r>
            <a:r>
              <a:rPr lang="en-GB" dirty="0" smtClean="0">
                <a:hlinkClick r:id="rId2"/>
              </a:rPr>
              <a:t>http://commons.wikimedia.org/wiki/File:Bundesarchiv_Bild_102-11929,_USA,_New_Yersey,_Ku-Klux-Klan.jpg</a:t>
            </a:r>
            <a:endParaRPr lang="en-GB" dirty="0" smtClean="0"/>
          </a:p>
          <a:p>
            <a:endParaRPr lang="en-GB"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1"/>
          <p:cNvSpPr txBox="1">
            <a:spLocks/>
          </p:cNvSpPr>
          <p:nvPr/>
        </p:nvSpPr>
        <p:spPr>
          <a:xfrm>
            <a:off x="0" y="0"/>
            <a:ext cx="9144000" cy="1143000"/>
          </a:xfrm>
          <a:prstGeom prst="rect">
            <a:avLst/>
          </a:prstGeom>
          <a:solidFill>
            <a:schemeClr val="accent3">
              <a:lumMod val="50000"/>
            </a:schemeClr>
          </a:solidFill>
          <a:ln>
            <a:solidFill>
              <a:schemeClr val="accent3">
                <a:lumMod val="50000"/>
              </a:schemeClr>
            </a:solidFill>
          </a:ln>
        </p:spPr>
        <p:txBody>
          <a:bodyPr anchor="ctr"/>
          <a:lstStyle/>
          <a:p>
            <a:pPr algn="ctr" fontAlgn="auto">
              <a:spcAft>
                <a:spcPts val="0"/>
              </a:spcAft>
              <a:defRPr/>
            </a:pPr>
            <a:r>
              <a:rPr lang="en-GB" sz="4100" dirty="0">
                <a:solidFill>
                  <a:schemeClr val="bg1"/>
                </a:solidFill>
                <a:latin typeface="+mj-lt"/>
                <a:ea typeface="+mj-ea"/>
                <a:cs typeface="+mj-cs"/>
              </a:rPr>
              <a:t>Points of View</a:t>
            </a:r>
          </a:p>
        </p:txBody>
      </p:sp>
      <p:sp>
        <p:nvSpPr>
          <p:cNvPr id="19" name="TextBox 18"/>
          <p:cNvSpPr txBox="1"/>
          <p:nvPr/>
        </p:nvSpPr>
        <p:spPr>
          <a:xfrm>
            <a:off x="7643834" y="1532947"/>
            <a:ext cx="1500166" cy="954107"/>
          </a:xfrm>
          <a:prstGeom prst="rect">
            <a:avLst/>
          </a:prstGeom>
          <a:ln>
            <a:solidFill>
              <a:schemeClr val="accent3">
                <a:lumMod val="75000"/>
              </a:schemeClr>
            </a:solidFill>
          </a:ln>
        </p:spPr>
        <p:style>
          <a:lnRef idx="2">
            <a:schemeClr val="accent3"/>
          </a:lnRef>
          <a:fillRef idx="1">
            <a:schemeClr val="lt1"/>
          </a:fillRef>
          <a:effectRef idx="0">
            <a:schemeClr val="accent3"/>
          </a:effectRef>
          <a:fontRef idx="minor">
            <a:schemeClr val="dk1"/>
          </a:fontRef>
        </p:style>
        <p:txBody>
          <a:bodyPr wrap="square" rtlCol="0">
            <a:spAutoFit/>
          </a:bodyPr>
          <a:lstStyle/>
          <a:p>
            <a:r>
              <a:rPr lang="en-GB" sz="1400" i="1" dirty="0" smtClean="0"/>
              <a:t>Ku Klux Klan member’s funeral procession, Atlantic City, 1931</a:t>
            </a:r>
            <a:endParaRPr lang="en-GB" sz="1400" i="1" dirty="0"/>
          </a:p>
        </p:txBody>
      </p:sp>
      <p:grpSp>
        <p:nvGrpSpPr>
          <p:cNvPr id="3" name="Group 19"/>
          <p:cNvGrpSpPr/>
          <p:nvPr/>
        </p:nvGrpSpPr>
        <p:grpSpPr>
          <a:xfrm rot="1139649">
            <a:off x="7360307" y="-246879"/>
            <a:ext cx="1829775" cy="1636716"/>
            <a:chOff x="4500562" y="1071546"/>
            <a:chExt cx="2643206" cy="1714512"/>
          </a:xfrm>
          <a:solidFill>
            <a:srgbClr val="FFC000"/>
          </a:solidFill>
        </p:grpSpPr>
        <p:sp>
          <p:nvSpPr>
            <p:cNvPr id="23" name="5-Point Star 22"/>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
        <p:nvSpPr>
          <p:cNvPr id="28" name="TextBox 27"/>
          <p:cNvSpPr txBox="1"/>
          <p:nvPr/>
        </p:nvSpPr>
        <p:spPr>
          <a:xfrm>
            <a:off x="214282" y="5857892"/>
            <a:ext cx="6567311" cy="923330"/>
          </a:xfrm>
          <a:prstGeom prst="rect">
            <a:avLst/>
          </a:prstGeom>
          <a:noFill/>
        </p:spPr>
        <p:txBody>
          <a:bodyPr wrap="none" rtlCol="0">
            <a:spAutoFit/>
          </a:bodyPr>
          <a:lstStyle/>
          <a:p>
            <a:r>
              <a:rPr lang="en-GB" dirty="0" smtClean="0"/>
              <a:t>What do you imagine the characters we’ve highlighted are thinking?</a:t>
            </a:r>
          </a:p>
          <a:p>
            <a:r>
              <a:rPr lang="en-GB" dirty="0" smtClean="0"/>
              <a:t>Can you think of any contemporary examples of the above?</a:t>
            </a:r>
          </a:p>
          <a:p>
            <a:r>
              <a:rPr lang="en-GB" dirty="0" smtClean="0"/>
              <a:t>What does this scene tell you about racism in Atlantic City?</a:t>
            </a:r>
            <a:endParaRPr lang="en-GB" dirty="0"/>
          </a:p>
        </p:txBody>
      </p:sp>
      <p:sp>
        <p:nvSpPr>
          <p:cNvPr id="12" name="Rectangle 11"/>
          <p:cNvSpPr/>
          <p:nvPr/>
        </p:nvSpPr>
        <p:spPr>
          <a:xfrm>
            <a:off x="1071538" y="1142984"/>
            <a:ext cx="6572296" cy="4643470"/>
          </a:xfrm>
          <a:prstGeom prst="rect">
            <a:avLst/>
          </a:prstGeom>
          <a:solidFill>
            <a:schemeClr val="bg1"/>
          </a:solidFill>
          <a:ln w="381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TextBox 12"/>
          <p:cNvSpPr txBox="1"/>
          <p:nvPr/>
        </p:nvSpPr>
        <p:spPr>
          <a:xfrm>
            <a:off x="1214414" y="1285860"/>
            <a:ext cx="6072230" cy="1200329"/>
          </a:xfrm>
          <a:prstGeom prst="rect">
            <a:avLst/>
          </a:prstGeom>
          <a:noFill/>
        </p:spPr>
        <p:txBody>
          <a:bodyPr wrap="square" rtlCol="0">
            <a:spAutoFit/>
          </a:bodyPr>
          <a:lstStyle/>
          <a:p>
            <a:r>
              <a:rPr lang="en-GB" dirty="0" smtClean="0"/>
              <a:t>Source: </a:t>
            </a:r>
            <a:r>
              <a:rPr lang="en-GB" dirty="0" smtClean="0">
                <a:hlinkClick r:id="rId2"/>
              </a:rPr>
              <a:t>http://commons.wikimedia.org/wiki/File:Bundesarchiv_Bild_102-11929,_USA,_New_Yersey,_Ku-Klux-Klan.jpg</a:t>
            </a:r>
            <a:endParaRPr lang="en-GB" dirty="0" smtClean="0"/>
          </a:p>
          <a:p>
            <a:endParaRPr lang="en-GB"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1"/>
          <p:cNvSpPr txBox="1">
            <a:spLocks/>
          </p:cNvSpPr>
          <p:nvPr/>
        </p:nvSpPr>
        <p:spPr>
          <a:xfrm>
            <a:off x="0" y="0"/>
            <a:ext cx="9144000" cy="1143000"/>
          </a:xfrm>
          <a:prstGeom prst="rect">
            <a:avLst/>
          </a:prstGeom>
          <a:solidFill>
            <a:schemeClr val="accent3">
              <a:lumMod val="50000"/>
            </a:schemeClr>
          </a:solidFill>
          <a:ln>
            <a:solidFill>
              <a:schemeClr val="accent3">
                <a:lumMod val="50000"/>
              </a:schemeClr>
            </a:solidFill>
          </a:ln>
        </p:spPr>
        <p:txBody>
          <a:bodyPr anchor="ctr"/>
          <a:lstStyle/>
          <a:p>
            <a:pPr algn="ctr" fontAlgn="auto">
              <a:spcAft>
                <a:spcPts val="0"/>
              </a:spcAft>
              <a:defRPr/>
            </a:pPr>
            <a:r>
              <a:rPr lang="en-GB" sz="4100" dirty="0">
                <a:solidFill>
                  <a:schemeClr val="bg1"/>
                </a:solidFill>
                <a:latin typeface="+mj-lt"/>
                <a:ea typeface="+mj-ea"/>
                <a:cs typeface="+mj-cs"/>
              </a:rPr>
              <a:t>Points of View</a:t>
            </a:r>
          </a:p>
        </p:txBody>
      </p:sp>
      <p:sp>
        <p:nvSpPr>
          <p:cNvPr id="31" name="TextBox 30"/>
          <p:cNvSpPr txBox="1"/>
          <p:nvPr/>
        </p:nvSpPr>
        <p:spPr>
          <a:xfrm>
            <a:off x="1928794" y="6282317"/>
            <a:ext cx="4786346" cy="461665"/>
          </a:xfrm>
          <a:prstGeom prst="rect">
            <a:avLst/>
          </a:prstGeom>
          <a:noFill/>
        </p:spPr>
        <p:txBody>
          <a:bodyPr wrap="square" rtlCol="0">
            <a:spAutoFit/>
          </a:bodyPr>
          <a:lstStyle/>
          <a:p>
            <a:r>
              <a:rPr lang="en-GB" sz="2400" dirty="0" smtClean="0"/>
              <a:t>What can we see in this photograph?</a:t>
            </a:r>
            <a:endParaRPr lang="en-GB" sz="2400" dirty="0"/>
          </a:p>
        </p:txBody>
      </p:sp>
      <p:grpSp>
        <p:nvGrpSpPr>
          <p:cNvPr id="3" name="Group 8"/>
          <p:cNvGrpSpPr/>
          <p:nvPr/>
        </p:nvGrpSpPr>
        <p:grpSpPr>
          <a:xfrm rot="1139649">
            <a:off x="7360307" y="-246879"/>
            <a:ext cx="1829775" cy="1636716"/>
            <a:chOff x="4500562" y="1071546"/>
            <a:chExt cx="2643206" cy="1714512"/>
          </a:xfrm>
          <a:solidFill>
            <a:srgbClr val="FFC000"/>
          </a:solidFill>
        </p:grpSpPr>
        <p:sp>
          <p:nvSpPr>
            <p:cNvPr id="10" name="5-Point Star 9"/>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
        <p:nvSpPr>
          <p:cNvPr id="8" name="TextBox 7"/>
          <p:cNvSpPr txBox="1"/>
          <p:nvPr/>
        </p:nvSpPr>
        <p:spPr>
          <a:xfrm>
            <a:off x="7643834" y="1532947"/>
            <a:ext cx="1500166" cy="1600438"/>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lang="en-GB" sz="1400" dirty="0" smtClean="0"/>
              <a:t>Crowd at New York's American Union Bank during a bank run early in the Great Depression, circa 1930.</a:t>
            </a:r>
            <a:endParaRPr lang="en-GB" sz="1400" i="1" dirty="0"/>
          </a:p>
        </p:txBody>
      </p:sp>
      <p:sp>
        <p:nvSpPr>
          <p:cNvPr id="14" name="Rectangle 13"/>
          <p:cNvSpPr/>
          <p:nvPr/>
        </p:nvSpPr>
        <p:spPr>
          <a:xfrm>
            <a:off x="1071538" y="1142984"/>
            <a:ext cx="6572296" cy="5143536"/>
          </a:xfrm>
          <a:prstGeom prst="rect">
            <a:avLst/>
          </a:prstGeom>
          <a:solidFill>
            <a:schemeClr val="bg1"/>
          </a:solidFill>
          <a:ln w="381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p:cNvSpPr txBox="1"/>
          <p:nvPr/>
        </p:nvSpPr>
        <p:spPr>
          <a:xfrm>
            <a:off x="1214414" y="1214422"/>
            <a:ext cx="6215106" cy="1200329"/>
          </a:xfrm>
          <a:prstGeom prst="rect">
            <a:avLst/>
          </a:prstGeom>
          <a:noFill/>
        </p:spPr>
        <p:txBody>
          <a:bodyPr wrap="square" rtlCol="0">
            <a:spAutoFit/>
          </a:bodyPr>
          <a:lstStyle/>
          <a:p>
            <a:r>
              <a:rPr lang="en-GB" dirty="0" smtClean="0"/>
              <a:t>Source: </a:t>
            </a:r>
            <a:r>
              <a:rPr lang="en-GB" dirty="0" smtClean="0">
                <a:hlinkClick r:id="rId3"/>
              </a:rPr>
              <a:t>http://commons.wikimedia.org/wiki/File:American_union_bank.gif?uselang=en-gb</a:t>
            </a:r>
            <a:endParaRPr lang="en-GB" dirty="0" smtClean="0"/>
          </a:p>
          <a:p>
            <a:endParaRPr lang="en-GB"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a:xfrm>
            <a:off x="1071538" y="1142984"/>
            <a:ext cx="6572296" cy="5143536"/>
          </a:xfrm>
          <a:prstGeom prst="rect">
            <a:avLst/>
          </a:prstGeom>
          <a:solidFill>
            <a:schemeClr val="bg1"/>
          </a:solidFill>
          <a:ln w="381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Title 1"/>
          <p:cNvSpPr txBox="1">
            <a:spLocks/>
          </p:cNvSpPr>
          <p:nvPr/>
        </p:nvSpPr>
        <p:spPr>
          <a:xfrm>
            <a:off x="0" y="0"/>
            <a:ext cx="9144000" cy="1143000"/>
          </a:xfrm>
          <a:prstGeom prst="rect">
            <a:avLst/>
          </a:prstGeom>
          <a:solidFill>
            <a:schemeClr val="accent3">
              <a:lumMod val="50000"/>
            </a:schemeClr>
          </a:solidFill>
          <a:ln>
            <a:solidFill>
              <a:schemeClr val="accent3">
                <a:lumMod val="50000"/>
              </a:schemeClr>
            </a:solidFill>
          </a:ln>
        </p:spPr>
        <p:txBody>
          <a:bodyPr anchor="ctr"/>
          <a:lstStyle/>
          <a:p>
            <a:pPr algn="ctr" fontAlgn="auto">
              <a:spcAft>
                <a:spcPts val="0"/>
              </a:spcAft>
              <a:defRPr/>
            </a:pPr>
            <a:r>
              <a:rPr lang="en-GB" sz="4100" dirty="0">
                <a:solidFill>
                  <a:schemeClr val="bg1"/>
                </a:solidFill>
                <a:latin typeface="+mj-lt"/>
                <a:ea typeface="+mj-ea"/>
                <a:cs typeface="+mj-cs"/>
              </a:rPr>
              <a:t>Points of View</a:t>
            </a:r>
          </a:p>
        </p:txBody>
      </p:sp>
      <p:sp>
        <p:nvSpPr>
          <p:cNvPr id="31" name="TextBox 30"/>
          <p:cNvSpPr txBox="1"/>
          <p:nvPr/>
        </p:nvSpPr>
        <p:spPr>
          <a:xfrm>
            <a:off x="1928794" y="6282317"/>
            <a:ext cx="4786346" cy="461665"/>
          </a:xfrm>
          <a:prstGeom prst="rect">
            <a:avLst/>
          </a:prstGeom>
          <a:noFill/>
        </p:spPr>
        <p:txBody>
          <a:bodyPr wrap="square" rtlCol="0">
            <a:spAutoFit/>
          </a:bodyPr>
          <a:lstStyle/>
          <a:p>
            <a:r>
              <a:rPr lang="en-GB" sz="2400" dirty="0" smtClean="0"/>
              <a:t>What can we see in this photograph?</a:t>
            </a:r>
            <a:endParaRPr lang="en-GB" sz="2400" dirty="0"/>
          </a:p>
        </p:txBody>
      </p:sp>
      <p:grpSp>
        <p:nvGrpSpPr>
          <p:cNvPr id="2" name="Group 8"/>
          <p:cNvGrpSpPr/>
          <p:nvPr/>
        </p:nvGrpSpPr>
        <p:grpSpPr>
          <a:xfrm rot="1139649">
            <a:off x="7360307" y="-246879"/>
            <a:ext cx="1829775" cy="1636716"/>
            <a:chOff x="4500562" y="1071546"/>
            <a:chExt cx="2643206" cy="1714512"/>
          </a:xfrm>
          <a:solidFill>
            <a:srgbClr val="FFC000"/>
          </a:solidFill>
        </p:grpSpPr>
        <p:sp>
          <p:nvSpPr>
            <p:cNvPr id="10" name="5-Point Star 9"/>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
        <p:nvSpPr>
          <p:cNvPr id="8" name="TextBox 7"/>
          <p:cNvSpPr txBox="1"/>
          <p:nvPr/>
        </p:nvSpPr>
        <p:spPr>
          <a:xfrm>
            <a:off x="7643834" y="1532947"/>
            <a:ext cx="1500166" cy="1600438"/>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lang="en-GB" sz="1400" dirty="0" smtClean="0"/>
              <a:t>Crowd at New York's American Union Bank during a bank run early in the Great Depression, circa 1930.</a:t>
            </a:r>
            <a:endParaRPr lang="en-GB" sz="1400" i="1" dirty="0"/>
          </a:p>
        </p:txBody>
      </p:sp>
      <p:cxnSp>
        <p:nvCxnSpPr>
          <p:cNvPr id="9" name="Straight Connector 8"/>
          <p:cNvCxnSpPr>
            <a:endCxn id="12" idx="1"/>
          </p:cNvCxnSpPr>
          <p:nvPr/>
        </p:nvCxnSpPr>
        <p:spPr>
          <a:xfrm>
            <a:off x="4786314" y="5214951"/>
            <a:ext cx="2928958" cy="499077"/>
          </a:xfrm>
          <a:prstGeom prst="line">
            <a:avLst/>
          </a:prstGeom>
          <a:ln w="38100"/>
        </p:spPr>
        <p:style>
          <a:lnRef idx="1">
            <a:schemeClr val="accent2"/>
          </a:lnRef>
          <a:fillRef idx="0">
            <a:schemeClr val="accent2"/>
          </a:fillRef>
          <a:effectRef idx="0">
            <a:schemeClr val="accent2"/>
          </a:effectRef>
          <a:fontRef idx="minor">
            <a:schemeClr val="tx1"/>
          </a:fontRef>
        </p:style>
      </p:cxnSp>
      <p:sp>
        <p:nvSpPr>
          <p:cNvPr id="12" name="TextBox 11"/>
          <p:cNvSpPr txBox="1"/>
          <p:nvPr/>
        </p:nvSpPr>
        <p:spPr>
          <a:xfrm>
            <a:off x="7715272" y="4929198"/>
            <a:ext cx="1428728" cy="1569660"/>
          </a:xfrm>
          <a:prstGeom prst="rect">
            <a:avLst/>
          </a:prstGeom>
          <a:solidFill>
            <a:schemeClr val="bg2">
              <a:lumMod val="90000"/>
            </a:schemeClr>
          </a:solidFill>
        </p:spPr>
        <p:txBody>
          <a:bodyPr wrap="square">
            <a:spAutoFit/>
          </a:bodyPr>
          <a:lstStyle/>
          <a:p>
            <a:pPr>
              <a:defRPr/>
            </a:pPr>
            <a:r>
              <a:rPr lang="en-GB" sz="1600" dirty="0" smtClean="0"/>
              <a:t>Men debating – are they talking about the current economic climate?</a:t>
            </a:r>
            <a:endParaRPr lang="en-GB" sz="1600" dirty="0"/>
          </a:p>
        </p:txBody>
      </p:sp>
      <p:cxnSp>
        <p:nvCxnSpPr>
          <p:cNvPr id="14" name="Straight Connector 13"/>
          <p:cNvCxnSpPr>
            <a:endCxn id="15" idx="1"/>
          </p:cNvCxnSpPr>
          <p:nvPr/>
        </p:nvCxnSpPr>
        <p:spPr>
          <a:xfrm rot="10800000" flipV="1">
            <a:off x="0" y="3714743"/>
            <a:ext cx="3214678" cy="2112205"/>
          </a:xfrm>
          <a:prstGeom prst="line">
            <a:avLst/>
          </a:prstGeom>
          <a:ln w="38100"/>
        </p:spPr>
        <p:style>
          <a:lnRef idx="1">
            <a:schemeClr val="accent2"/>
          </a:lnRef>
          <a:fillRef idx="0">
            <a:schemeClr val="accent2"/>
          </a:fillRef>
          <a:effectRef idx="0">
            <a:schemeClr val="accent2"/>
          </a:effectRef>
          <a:fontRef idx="minor">
            <a:schemeClr val="tx1"/>
          </a:fontRef>
        </p:style>
      </p:cxnSp>
      <p:sp>
        <p:nvSpPr>
          <p:cNvPr id="15" name="TextBox 14"/>
          <p:cNvSpPr txBox="1"/>
          <p:nvPr/>
        </p:nvSpPr>
        <p:spPr>
          <a:xfrm>
            <a:off x="0" y="4795897"/>
            <a:ext cx="1071538" cy="2062103"/>
          </a:xfrm>
          <a:prstGeom prst="rect">
            <a:avLst/>
          </a:prstGeom>
          <a:solidFill>
            <a:schemeClr val="bg2">
              <a:lumMod val="90000"/>
            </a:schemeClr>
          </a:solidFill>
        </p:spPr>
        <p:txBody>
          <a:bodyPr wrap="square">
            <a:spAutoFit/>
          </a:bodyPr>
          <a:lstStyle/>
          <a:p>
            <a:pPr>
              <a:defRPr/>
            </a:pPr>
            <a:r>
              <a:rPr lang="en-GB" sz="1600" dirty="0" smtClean="0"/>
              <a:t>Massive crowd trying to get into bank to withdraw savings, why?</a:t>
            </a:r>
            <a:endParaRPr lang="en-GB" sz="1600" dirty="0"/>
          </a:p>
        </p:txBody>
      </p:sp>
      <p:cxnSp>
        <p:nvCxnSpPr>
          <p:cNvPr id="17" name="Straight Connector 16"/>
          <p:cNvCxnSpPr>
            <a:endCxn id="18" idx="1"/>
          </p:cNvCxnSpPr>
          <p:nvPr/>
        </p:nvCxnSpPr>
        <p:spPr>
          <a:xfrm rot="10800000">
            <a:off x="0" y="3070822"/>
            <a:ext cx="5143504" cy="1143996"/>
          </a:xfrm>
          <a:prstGeom prst="line">
            <a:avLst/>
          </a:prstGeom>
          <a:ln w="38100"/>
        </p:spPr>
        <p:style>
          <a:lnRef idx="1">
            <a:schemeClr val="accent2"/>
          </a:lnRef>
          <a:fillRef idx="0">
            <a:schemeClr val="accent2"/>
          </a:fillRef>
          <a:effectRef idx="0">
            <a:schemeClr val="accent2"/>
          </a:effectRef>
          <a:fontRef idx="minor">
            <a:schemeClr val="tx1"/>
          </a:fontRef>
        </p:style>
      </p:cxnSp>
      <p:sp>
        <p:nvSpPr>
          <p:cNvPr id="18" name="TextBox 17"/>
          <p:cNvSpPr txBox="1"/>
          <p:nvPr/>
        </p:nvSpPr>
        <p:spPr>
          <a:xfrm>
            <a:off x="0" y="2285992"/>
            <a:ext cx="1071538" cy="1569660"/>
          </a:xfrm>
          <a:prstGeom prst="rect">
            <a:avLst/>
          </a:prstGeom>
          <a:solidFill>
            <a:schemeClr val="bg2">
              <a:lumMod val="90000"/>
            </a:schemeClr>
          </a:solidFill>
        </p:spPr>
        <p:txBody>
          <a:bodyPr wrap="square">
            <a:spAutoFit/>
          </a:bodyPr>
          <a:lstStyle/>
          <a:p>
            <a:pPr>
              <a:defRPr/>
            </a:pPr>
            <a:r>
              <a:rPr lang="en-GB" sz="1600" dirty="0" smtClean="0"/>
              <a:t>People pushed right up against teller window</a:t>
            </a:r>
            <a:endParaRPr lang="en-GB" sz="1600" dirty="0"/>
          </a:p>
        </p:txBody>
      </p:sp>
      <p:cxnSp>
        <p:nvCxnSpPr>
          <p:cNvPr id="24" name="Straight Connector 23"/>
          <p:cNvCxnSpPr>
            <a:endCxn id="18" idx="3"/>
          </p:cNvCxnSpPr>
          <p:nvPr/>
        </p:nvCxnSpPr>
        <p:spPr>
          <a:xfrm rot="10800000">
            <a:off x="1071538" y="3070822"/>
            <a:ext cx="5500726" cy="1001120"/>
          </a:xfrm>
          <a:prstGeom prst="line">
            <a:avLst/>
          </a:prstGeom>
          <a:ln w="38100"/>
        </p:spPr>
        <p:style>
          <a:lnRef idx="1">
            <a:schemeClr val="accent2"/>
          </a:lnRef>
          <a:fillRef idx="0">
            <a:schemeClr val="accent2"/>
          </a:fillRef>
          <a:effectRef idx="0">
            <a:schemeClr val="accent2"/>
          </a:effectRef>
          <a:fontRef idx="minor">
            <a:schemeClr val="tx1"/>
          </a:fontRef>
        </p:style>
      </p:cxnSp>
      <p:sp>
        <p:nvSpPr>
          <p:cNvPr id="20" name="TextBox 19"/>
          <p:cNvSpPr txBox="1"/>
          <p:nvPr/>
        </p:nvSpPr>
        <p:spPr>
          <a:xfrm>
            <a:off x="1214414" y="1214422"/>
            <a:ext cx="6215106" cy="1200329"/>
          </a:xfrm>
          <a:prstGeom prst="rect">
            <a:avLst/>
          </a:prstGeom>
          <a:noFill/>
        </p:spPr>
        <p:txBody>
          <a:bodyPr wrap="square" rtlCol="0">
            <a:spAutoFit/>
          </a:bodyPr>
          <a:lstStyle/>
          <a:p>
            <a:r>
              <a:rPr lang="en-GB" dirty="0" smtClean="0"/>
              <a:t>Source: </a:t>
            </a:r>
            <a:r>
              <a:rPr lang="en-GB" dirty="0" smtClean="0">
                <a:hlinkClick r:id="rId3"/>
              </a:rPr>
              <a:t>http://commons.wikimedia.org/wiki/File:American_union_bank.gif?uselang=en-gb</a:t>
            </a:r>
            <a:endParaRPr lang="en-GB" dirty="0" smtClean="0"/>
          </a:p>
          <a:p>
            <a:endParaRPr lang="en-GB"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1"/>
          <p:cNvSpPr txBox="1">
            <a:spLocks/>
          </p:cNvSpPr>
          <p:nvPr/>
        </p:nvSpPr>
        <p:spPr>
          <a:xfrm>
            <a:off x="0" y="0"/>
            <a:ext cx="9144000" cy="1143000"/>
          </a:xfrm>
          <a:prstGeom prst="rect">
            <a:avLst/>
          </a:prstGeom>
          <a:solidFill>
            <a:schemeClr val="accent3">
              <a:lumMod val="50000"/>
            </a:schemeClr>
          </a:solidFill>
          <a:ln>
            <a:solidFill>
              <a:schemeClr val="accent3">
                <a:lumMod val="50000"/>
              </a:schemeClr>
            </a:solidFill>
          </a:ln>
        </p:spPr>
        <p:txBody>
          <a:bodyPr anchor="ctr"/>
          <a:lstStyle/>
          <a:p>
            <a:pPr algn="ctr" fontAlgn="auto">
              <a:spcAft>
                <a:spcPts val="0"/>
              </a:spcAft>
              <a:defRPr/>
            </a:pPr>
            <a:r>
              <a:rPr lang="en-GB" sz="4100" dirty="0">
                <a:solidFill>
                  <a:schemeClr val="bg1"/>
                </a:solidFill>
                <a:latin typeface="+mj-lt"/>
                <a:ea typeface="+mj-ea"/>
                <a:cs typeface="+mj-cs"/>
              </a:rPr>
              <a:t>Points of View</a:t>
            </a:r>
          </a:p>
        </p:txBody>
      </p:sp>
      <p:sp>
        <p:nvSpPr>
          <p:cNvPr id="31" name="TextBox 30"/>
          <p:cNvSpPr txBox="1"/>
          <p:nvPr/>
        </p:nvSpPr>
        <p:spPr>
          <a:xfrm>
            <a:off x="7643834" y="3429000"/>
            <a:ext cx="1500166" cy="3323987"/>
          </a:xfrm>
          <a:prstGeom prst="rect">
            <a:avLst/>
          </a:prstGeom>
          <a:noFill/>
        </p:spPr>
        <p:txBody>
          <a:bodyPr wrap="square" rtlCol="0">
            <a:spAutoFit/>
          </a:bodyPr>
          <a:lstStyle/>
          <a:p>
            <a:r>
              <a:rPr lang="en-GB" sz="1400" dirty="0" smtClean="0"/>
              <a:t>What do you imagine the characters we’ve highlighted are thinking?</a:t>
            </a:r>
          </a:p>
          <a:p>
            <a:endParaRPr lang="en-GB" sz="1400" dirty="0" smtClean="0"/>
          </a:p>
          <a:p>
            <a:r>
              <a:rPr lang="en-GB" sz="1400" dirty="0" smtClean="0"/>
              <a:t>What might the bank tellers be wondering?</a:t>
            </a:r>
          </a:p>
          <a:p>
            <a:endParaRPr lang="en-GB" sz="1400" dirty="0" smtClean="0"/>
          </a:p>
          <a:p>
            <a:r>
              <a:rPr lang="en-GB" sz="1400" dirty="0" smtClean="0"/>
              <a:t>Can you think of any contemporary examples of the above?</a:t>
            </a:r>
          </a:p>
        </p:txBody>
      </p:sp>
      <p:grpSp>
        <p:nvGrpSpPr>
          <p:cNvPr id="2" name="Group 8"/>
          <p:cNvGrpSpPr/>
          <p:nvPr/>
        </p:nvGrpSpPr>
        <p:grpSpPr>
          <a:xfrm rot="1139649">
            <a:off x="7360307" y="-246879"/>
            <a:ext cx="1829775" cy="1636716"/>
            <a:chOff x="4500562" y="1071546"/>
            <a:chExt cx="2643206" cy="1714512"/>
          </a:xfrm>
          <a:solidFill>
            <a:srgbClr val="FFC000"/>
          </a:solidFill>
        </p:grpSpPr>
        <p:sp>
          <p:nvSpPr>
            <p:cNvPr id="10" name="5-Point Star 9"/>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
        <p:nvSpPr>
          <p:cNvPr id="8" name="TextBox 7"/>
          <p:cNvSpPr txBox="1"/>
          <p:nvPr/>
        </p:nvSpPr>
        <p:spPr>
          <a:xfrm>
            <a:off x="7643834" y="1532947"/>
            <a:ext cx="1500166" cy="1600438"/>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lang="en-GB" sz="1400" dirty="0" smtClean="0"/>
              <a:t>Crowd at New York's American Union Bank during a bank run early in the Great Depression, circa 1930.</a:t>
            </a:r>
            <a:endParaRPr lang="en-GB" sz="1400" i="1" dirty="0"/>
          </a:p>
        </p:txBody>
      </p:sp>
      <p:sp>
        <p:nvSpPr>
          <p:cNvPr id="14" name="TextBox 13"/>
          <p:cNvSpPr txBox="1"/>
          <p:nvPr/>
        </p:nvSpPr>
        <p:spPr>
          <a:xfrm>
            <a:off x="0" y="3143248"/>
            <a:ext cx="1142976" cy="2677656"/>
          </a:xfrm>
          <a:prstGeom prst="rect">
            <a:avLst/>
          </a:prstGeom>
          <a:noFill/>
        </p:spPr>
        <p:txBody>
          <a:bodyPr wrap="square" rtlCol="0">
            <a:spAutoFit/>
          </a:bodyPr>
          <a:lstStyle/>
          <a:p>
            <a:r>
              <a:rPr lang="en-GB" sz="1400" dirty="0" smtClean="0"/>
              <a:t>What do you think the mood is like?</a:t>
            </a:r>
          </a:p>
          <a:p>
            <a:endParaRPr lang="en-GB" sz="1400" dirty="0" smtClean="0"/>
          </a:p>
          <a:p>
            <a:r>
              <a:rPr lang="en-GB" sz="1400" dirty="0" smtClean="0"/>
              <a:t>What might all the different people engaging in conversation be discussing?</a:t>
            </a:r>
          </a:p>
        </p:txBody>
      </p:sp>
      <p:sp>
        <p:nvSpPr>
          <p:cNvPr id="16" name="Rectangle 15"/>
          <p:cNvSpPr/>
          <p:nvPr/>
        </p:nvSpPr>
        <p:spPr>
          <a:xfrm>
            <a:off x="1071538" y="1142984"/>
            <a:ext cx="6572296" cy="5143536"/>
          </a:xfrm>
          <a:prstGeom prst="rect">
            <a:avLst/>
          </a:prstGeom>
          <a:solidFill>
            <a:schemeClr val="bg1"/>
          </a:solidFill>
          <a:ln w="381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TextBox 16"/>
          <p:cNvSpPr txBox="1"/>
          <p:nvPr/>
        </p:nvSpPr>
        <p:spPr>
          <a:xfrm>
            <a:off x="1214414" y="1214422"/>
            <a:ext cx="6215106" cy="1200329"/>
          </a:xfrm>
          <a:prstGeom prst="rect">
            <a:avLst/>
          </a:prstGeom>
          <a:noFill/>
        </p:spPr>
        <p:txBody>
          <a:bodyPr wrap="square" rtlCol="0">
            <a:spAutoFit/>
          </a:bodyPr>
          <a:lstStyle/>
          <a:p>
            <a:r>
              <a:rPr lang="en-GB" dirty="0" smtClean="0"/>
              <a:t>Source: </a:t>
            </a:r>
            <a:r>
              <a:rPr lang="en-GB" dirty="0" smtClean="0">
                <a:hlinkClick r:id="rId3"/>
              </a:rPr>
              <a:t>http://commons.wikimedia.org/wiki/File:American_union_bank.gif?uselang=en-gb</a:t>
            </a:r>
            <a:endParaRPr lang="en-GB" dirty="0" smtClean="0"/>
          </a:p>
          <a:p>
            <a:endParaRPr lang="en-GB"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1143000"/>
          </a:xfrm>
          <a:prstGeom prst="rect">
            <a:avLst/>
          </a:prstGeom>
          <a:solidFill>
            <a:schemeClr val="accent3">
              <a:lumMod val="50000"/>
            </a:schemeClr>
          </a:solidFill>
        </p:spPr>
        <p:txBody>
          <a:bodyPr anchor="ctr"/>
          <a:lstStyle/>
          <a:p>
            <a:pPr algn="ctr">
              <a:spcBef>
                <a:spcPct val="50000"/>
              </a:spcBef>
              <a:defRPr/>
            </a:pPr>
            <a:r>
              <a:rPr lang="en-GB" sz="4100" dirty="0" smtClean="0">
                <a:solidFill>
                  <a:schemeClr val="bg1"/>
                </a:solidFill>
                <a:latin typeface="+mj-lt"/>
                <a:ea typeface="+mj-ea"/>
                <a:cs typeface="+mj-cs"/>
              </a:rPr>
              <a:t>Points of View</a:t>
            </a:r>
            <a:endParaRPr lang="en-GB" sz="4100" dirty="0">
              <a:solidFill>
                <a:schemeClr val="bg1"/>
              </a:solidFill>
              <a:latin typeface="+mj-lt"/>
              <a:ea typeface="+mj-ea"/>
              <a:cs typeface="+mj-cs"/>
            </a:endParaRPr>
          </a:p>
        </p:txBody>
      </p:sp>
      <p:sp>
        <p:nvSpPr>
          <p:cNvPr id="6" name="Text Box 7"/>
          <p:cNvSpPr txBox="1">
            <a:spLocks noChangeArrowheads="1"/>
          </p:cNvSpPr>
          <p:nvPr/>
        </p:nvSpPr>
        <p:spPr bwMode="auto">
          <a:xfrm>
            <a:off x="468313" y="1916113"/>
            <a:ext cx="8207375" cy="1754326"/>
          </a:xfrm>
          <a:prstGeom prst="rect">
            <a:avLst/>
          </a:prstGeom>
          <a:solidFill>
            <a:schemeClr val="accent3">
              <a:lumMod val="60000"/>
              <a:lumOff val="40000"/>
            </a:schemeClr>
          </a:solidFill>
          <a:ln w="38100">
            <a:solidFill>
              <a:schemeClr val="bg2">
                <a:lumMod val="75000"/>
              </a:schemeClr>
            </a:solidFill>
            <a:miter lim="800000"/>
            <a:headEnd/>
            <a:tailEnd/>
          </a:ln>
        </p:spPr>
        <p:txBody>
          <a:bodyPr>
            <a:spAutoFit/>
          </a:bodyPr>
          <a:lstStyle/>
          <a:p>
            <a:pPr>
              <a:spcBef>
                <a:spcPct val="50000"/>
              </a:spcBef>
              <a:defRPr/>
            </a:pPr>
            <a:r>
              <a:rPr lang="en-GB" sz="2400" b="1" dirty="0" smtClean="0">
                <a:latin typeface="+mn-lt"/>
              </a:rPr>
              <a:t>Recording information</a:t>
            </a:r>
          </a:p>
          <a:p>
            <a:pPr>
              <a:spcBef>
                <a:spcPct val="50000"/>
              </a:spcBef>
              <a:defRPr/>
            </a:pPr>
            <a:r>
              <a:rPr lang="en-GB" sz="2400" dirty="0" smtClean="0"/>
              <a:t>Photographs may prove to be a good method of recording information here, or creating posters with the annotated sources.</a:t>
            </a:r>
            <a:endParaRPr lang="en-GB" sz="2400"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2">
              <a:lumMod val="75000"/>
            </a:schemeClr>
          </a:solidFill>
          <a:ln>
            <a:solidFill>
              <a:schemeClr val="accent2">
                <a:lumMod val="75000"/>
              </a:schemeClr>
            </a:solidFill>
          </a:ln>
        </p:spPr>
        <p:txBody>
          <a:bodyPr anchor="ctr"/>
          <a:lstStyle/>
          <a:p>
            <a:pPr algn="ctr" fontAlgn="auto">
              <a:spcAft>
                <a:spcPts val="0"/>
              </a:spcAft>
              <a:defRPr/>
            </a:pPr>
            <a:r>
              <a:rPr lang="en-GB" sz="4100" dirty="0" smtClean="0">
                <a:solidFill>
                  <a:schemeClr val="bg1"/>
                </a:solidFill>
                <a:latin typeface="+mj-lt"/>
                <a:ea typeface="+mj-ea"/>
                <a:cs typeface="+mj-cs"/>
              </a:rPr>
              <a:t>Evaluation sharing</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844675"/>
            <a:ext cx="8207375" cy="2985433"/>
          </a:xfrm>
          <a:prstGeom prst="rect">
            <a:avLst/>
          </a:prstGeom>
          <a:solidFill>
            <a:schemeClr val="accent3">
              <a:lumMod val="75000"/>
            </a:schemeClr>
          </a:solidFill>
          <a:ln w="38100">
            <a:solidFill>
              <a:schemeClr val="bg2">
                <a:lumMod val="75000"/>
              </a:schemeClr>
            </a:solidFill>
            <a:miter lim="800000"/>
            <a:headEnd/>
            <a:tailEnd/>
          </a:ln>
        </p:spPr>
        <p:txBody>
          <a:bodyPr>
            <a:spAutoFit/>
          </a:bodyPr>
          <a:lstStyle/>
          <a:p>
            <a:pPr marL="342900" indent="-342900">
              <a:defRPr/>
            </a:pPr>
            <a:r>
              <a:rPr lang="en-GB" sz="2800" b="1" dirty="0">
                <a:latin typeface="+mn-lt"/>
              </a:rPr>
              <a:t>Overview</a:t>
            </a:r>
          </a:p>
          <a:p>
            <a:pPr marL="342900" indent="-342900">
              <a:defRPr/>
            </a:pPr>
            <a:r>
              <a:rPr lang="en-GB" b="1" dirty="0" smtClean="0">
                <a:latin typeface="+mn-lt"/>
              </a:rPr>
              <a:t>	</a:t>
            </a:r>
          </a:p>
          <a:p>
            <a:pPr marL="342900" indent="-342900">
              <a:defRPr/>
            </a:pPr>
            <a:r>
              <a:rPr lang="en-GB" sz="2400" b="1" dirty="0" smtClean="0"/>
              <a:t>	</a:t>
            </a:r>
            <a:r>
              <a:rPr lang="en-GB" sz="2400" dirty="0" smtClean="0">
                <a:solidFill>
                  <a:srgbClr val="000000"/>
                </a:solidFill>
                <a:ea typeface="Calibri" pitchFamily="34" charset="0"/>
                <a:cs typeface="Times New Roman" pitchFamily="18" charset="0"/>
              </a:rPr>
              <a:t> This activity is designed to encourage collaborative development of information and inferences drawn from sources.</a:t>
            </a:r>
            <a:endParaRPr lang="en-GB" sz="2400" dirty="0">
              <a:latin typeface="+mn-lt"/>
            </a:endParaRPr>
          </a:p>
          <a:p>
            <a:pPr marL="342900" indent="-342900">
              <a:defRPr/>
            </a:pPr>
            <a:r>
              <a:rPr lang="en-GB" dirty="0">
                <a:latin typeface="+mn-lt"/>
              </a:rPr>
              <a:t>	</a:t>
            </a:r>
            <a:endParaRPr lang="en-GB" sz="2400" dirty="0">
              <a:latin typeface="+mn-lt"/>
            </a:endParaRPr>
          </a:p>
          <a:p>
            <a:pPr marL="342900" indent="-342900">
              <a:defRPr/>
            </a:pPr>
            <a:r>
              <a:rPr lang="en-GB" sz="2800" b="1" dirty="0">
                <a:latin typeface="+mn-lt"/>
              </a:rPr>
              <a:t>Skills</a:t>
            </a:r>
          </a:p>
          <a:p>
            <a:pPr marL="342900" indent="-342900" algn="ctr">
              <a:defRPr/>
            </a:pPr>
            <a:r>
              <a:rPr lang="en-GB" sz="2400" dirty="0">
                <a:latin typeface="+mn-lt"/>
              </a:rPr>
              <a:t>Applying        Analysing        </a:t>
            </a:r>
            <a:r>
              <a:rPr lang="en-GB" sz="2400" dirty="0" smtClean="0">
                <a:latin typeface="+mn-lt"/>
              </a:rPr>
              <a:t>Evaluating</a:t>
            </a:r>
            <a:endParaRPr lang="en-GB" sz="2400" dirty="0">
              <a:latin typeface="+mn-lt"/>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0"/>
            <a:ext cx="9144000" cy="1143000"/>
          </a:xfrm>
          <a:prstGeom prst="rect">
            <a:avLst/>
          </a:prstGeom>
          <a:solidFill>
            <a:schemeClr val="accent3">
              <a:lumMod val="50000"/>
            </a:schemeClr>
          </a:solidFill>
        </p:spPr>
        <p:txBody>
          <a:bodyPr anchor="ctr"/>
          <a:lstStyle/>
          <a:p>
            <a:pPr algn="ctr" fontAlgn="auto">
              <a:spcAft>
                <a:spcPts val="0"/>
              </a:spcAft>
              <a:defRPr/>
            </a:pPr>
            <a:r>
              <a:rPr lang="en-GB" sz="4100" dirty="0" smtClean="0">
                <a:solidFill>
                  <a:schemeClr val="bg1"/>
                </a:solidFill>
                <a:latin typeface="+mj-lt"/>
                <a:ea typeface="+mj-ea"/>
                <a:cs typeface="+mj-cs"/>
              </a:rPr>
              <a:t>Evaluation sharing</a:t>
            </a:r>
            <a:endParaRPr lang="en-GB" sz="4100" dirty="0">
              <a:solidFill>
                <a:schemeClr val="bg1"/>
              </a:solidFill>
              <a:latin typeface="+mj-lt"/>
              <a:ea typeface="+mj-ea"/>
              <a:cs typeface="+mj-cs"/>
            </a:endParaRPr>
          </a:p>
        </p:txBody>
      </p:sp>
      <p:sp>
        <p:nvSpPr>
          <p:cNvPr id="4" name="Content Placeholder 3"/>
          <p:cNvSpPr>
            <a:spLocks noGrp="1"/>
          </p:cNvSpPr>
          <p:nvPr>
            <p:ph idx="1"/>
          </p:nvPr>
        </p:nvSpPr>
        <p:spPr/>
        <p:txBody>
          <a:bodyPr/>
          <a:lstStyle/>
          <a:p>
            <a:endParaRPr lang="en-GB"/>
          </a:p>
        </p:txBody>
      </p:sp>
      <p:sp>
        <p:nvSpPr>
          <p:cNvPr id="6" name="Content Placeholder 2"/>
          <p:cNvSpPr txBox="1">
            <a:spLocks/>
          </p:cNvSpPr>
          <p:nvPr/>
        </p:nvSpPr>
        <p:spPr>
          <a:xfrm>
            <a:off x="468937" y="1611115"/>
            <a:ext cx="8215370" cy="4841810"/>
          </a:xfrm>
          <a:prstGeom prst="rect">
            <a:avLst/>
          </a:prstGeom>
          <a:solidFill>
            <a:schemeClr val="accent3">
              <a:lumMod val="60000"/>
              <a:lumOff val="40000"/>
            </a:schemeClr>
          </a:solidFill>
          <a:ln w="38100">
            <a:solidFill>
              <a:schemeClr val="bg2">
                <a:lumMod val="75000"/>
              </a:schemeClr>
            </a:solidFill>
            <a:prstDash val="solid"/>
          </a:ln>
        </p:spPr>
        <p:style>
          <a:lnRef idx="1">
            <a:schemeClr val="dk1"/>
          </a:lnRef>
          <a:fillRef idx="2">
            <a:schemeClr val="dk1"/>
          </a:fillRef>
          <a:effectRef idx="1">
            <a:schemeClr val="dk1"/>
          </a:effectRef>
          <a:fontRef idx="minor">
            <a:schemeClr val="dk1"/>
          </a:fontRef>
        </p:style>
        <p:txBody>
          <a:bodyPr vert="horz" lIns="91440" tIns="45720" rIns="91440" bIns="45720" rtlCol="0">
            <a:noAutofit/>
          </a:bodyPr>
          <a:lstStyle/>
          <a:p>
            <a:pPr marL="0" marR="0" lvl="0" indent="0" algn="l" defTabSz="914400" rtl="0" eaLnBrk="1" fontAlgn="auto" latinLnBrk="0" hangingPunct="1">
              <a:lnSpc>
                <a:spcPct val="100000"/>
              </a:lnSpc>
              <a:spcBef>
                <a:spcPct val="0"/>
              </a:spcBef>
              <a:spcAft>
                <a:spcPts val="0"/>
              </a:spcAft>
              <a:buClrTx/>
              <a:buSzTx/>
              <a:buFont typeface="Arial" charset="0"/>
              <a:buNone/>
              <a:tabLst/>
              <a:defRPr/>
            </a:pPr>
            <a:r>
              <a:rPr kumimoji="0" lang="en-GB" sz="2000" b="1" i="0" u="none" strike="noStrike" kern="1200" cap="none" spc="0" normalizeH="0" baseline="0" noProof="0" dirty="0" smtClean="0">
                <a:ln>
                  <a:noFill/>
                </a:ln>
                <a:solidFill>
                  <a:srgbClr val="000000"/>
                </a:solidFill>
                <a:effectLst/>
                <a:uLnTx/>
                <a:uFillTx/>
                <a:latin typeface="+mn-lt"/>
                <a:ea typeface="+mn-ea"/>
                <a:cs typeface="+mn-cs"/>
              </a:rPr>
              <a:t>How it works</a:t>
            </a:r>
          </a:p>
          <a:p>
            <a:pPr marL="457200" marR="0" lvl="0" indent="-457200" algn="l" defTabSz="914400" rtl="0" eaLnBrk="1" fontAlgn="auto" latinLnBrk="0" hangingPunct="1">
              <a:lnSpc>
                <a:spcPct val="100000"/>
              </a:lnSpc>
              <a:spcBef>
                <a:spcPct val="0"/>
              </a:spcBef>
              <a:spcAft>
                <a:spcPts val="0"/>
              </a:spcAft>
              <a:buClrTx/>
              <a:buSzTx/>
              <a:buFont typeface="+mj-lt"/>
              <a:buAutoNum type="arabicPeriod"/>
              <a:tabLst/>
              <a:defRPr/>
            </a:pPr>
            <a:r>
              <a:rPr kumimoji="0" lang="en-GB" sz="2000" b="0" i="0" u="none" strike="noStrike" kern="1200" cap="none" spc="0" normalizeH="0" baseline="0" noProof="0" dirty="0" smtClean="0">
                <a:ln>
                  <a:noFill/>
                </a:ln>
                <a:solidFill>
                  <a:srgbClr val="000000"/>
                </a:solidFill>
                <a:effectLst/>
                <a:uLnTx/>
                <a:uFillTx/>
                <a:latin typeface="+mn-lt"/>
                <a:ea typeface="Calibri" pitchFamily="34" charset="0"/>
                <a:cs typeface="Times New Roman" pitchFamily="18" charset="0"/>
              </a:rPr>
              <a:t>In small groups, learners evaluate sources to determine the relevant information the source presents, and what can be inferred from it.</a:t>
            </a:r>
          </a:p>
          <a:p>
            <a:pPr marL="457200" marR="0" lvl="0" indent="-457200" algn="l" defTabSz="914400" rtl="0" eaLnBrk="1" fontAlgn="auto" latinLnBrk="0" hangingPunct="1">
              <a:lnSpc>
                <a:spcPct val="100000"/>
              </a:lnSpc>
              <a:spcBef>
                <a:spcPct val="0"/>
              </a:spcBef>
              <a:spcAft>
                <a:spcPts val="0"/>
              </a:spcAft>
              <a:buClrTx/>
              <a:buSzTx/>
              <a:buFont typeface="+mj-lt"/>
              <a:buAutoNum type="arabicPeriod"/>
              <a:tabLst/>
              <a:defRPr/>
            </a:pPr>
            <a:r>
              <a:rPr kumimoji="0" lang="en-GB" sz="2000" b="0" i="0" u="none" strike="noStrike" kern="1200" cap="none" spc="0" normalizeH="0" baseline="0" noProof="0" dirty="0" smtClean="0">
                <a:ln>
                  <a:noFill/>
                </a:ln>
                <a:solidFill>
                  <a:srgbClr val="000000"/>
                </a:solidFill>
                <a:effectLst/>
                <a:uLnTx/>
                <a:uFillTx/>
                <a:latin typeface="+mn-lt"/>
                <a:ea typeface="Calibri" pitchFamily="34" charset="0"/>
                <a:cs typeface="Times New Roman" pitchFamily="18" charset="0"/>
              </a:rPr>
              <a:t>The group challenge is to find as many pieces of information from each source as they can. </a:t>
            </a:r>
          </a:p>
          <a:p>
            <a:pPr marL="457200" marR="0" lvl="0" indent="-457200" algn="l" defTabSz="914400" rtl="0" eaLnBrk="1" fontAlgn="auto" latinLnBrk="0" hangingPunct="1">
              <a:lnSpc>
                <a:spcPct val="100000"/>
              </a:lnSpc>
              <a:spcBef>
                <a:spcPct val="0"/>
              </a:spcBef>
              <a:spcAft>
                <a:spcPts val="0"/>
              </a:spcAft>
              <a:buClrTx/>
              <a:buSzTx/>
              <a:buFont typeface="+mj-lt"/>
              <a:buAutoNum type="arabicPeriod"/>
              <a:tabLst/>
              <a:defRPr/>
            </a:pPr>
            <a:r>
              <a:rPr kumimoji="0" lang="en-GB" sz="2000" b="0" i="0" u="none" strike="noStrike" kern="1200" cap="none" spc="0" normalizeH="0" baseline="0" noProof="0" dirty="0" smtClean="0">
                <a:ln>
                  <a:noFill/>
                </a:ln>
                <a:solidFill>
                  <a:srgbClr val="000000"/>
                </a:solidFill>
                <a:effectLst/>
                <a:uLnTx/>
                <a:uFillTx/>
                <a:latin typeface="+mn-lt"/>
                <a:ea typeface="Calibri" pitchFamily="34" charset="0"/>
                <a:cs typeface="Times New Roman" pitchFamily="18" charset="0"/>
              </a:rPr>
              <a:t>Once the group has agreed on at least one suitable answer they should write their responses onto show-me boards. </a:t>
            </a:r>
          </a:p>
          <a:p>
            <a:pPr marL="457200" marR="0" lvl="0" indent="-457200" algn="l" defTabSz="914400" rtl="0" eaLnBrk="1" fontAlgn="auto" latinLnBrk="0" hangingPunct="1">
              <a:lnSpc>
                <a:spcPct val="100000"/>
              </a:lnSpc>
              <a:spcBef>
                <a:spcPct val="0"/>
              </a:spcBef>
              <a:spcAft>
                <a:spcPts val="0"/>
              </a:spcAft>
              <a:buClrTx/>
              <a:buSzTx/>
              <a:buFont typeface="+mj-lt"/>
              <a:buAutoNum type="arabicPeriod"/>
              <a:tabLst/>
              <a:defRPr/>
            </a:pPr>
            <a:r>
              <a:rPr kumimoji="0" lang="en-GB" sz="2000" b="0" i="0" u="none" strike="noStrike" kern="1200" cap="none" spc="0" normalizeH="0" baseline="0" noProof="0" dirty="0" smtClean="0">
                <a:ln>
                  <a:noFill/>
                </a:ln>
                <a:solidFill>
                  <a:srgbClr val="000000"/>
                </a:solidFill>
                <a:effectLst/>
                <a:uLnTx/>
                <a:uFillTx/>
                <a:latin typeface="+mn-lt"/>
                <a:ea typeface="Calibri" pitchFamily="34" charset="0"/>
                <a:cs typeface="Times New Roman" pitchFamily="18" charset="0"/>
              </a:rPr>
              <a:t>Once the practitioner is satisfied that each group has a suitable point, which can be explained if asked, then a selected member of the group should try to swap their point with another group. </a:t>
            </a:r>
          </a:p>
          <a:p>
            <a:pPr marL="457200" marR="0" lvl="0" indent="-457200" algn="l" defTabSz="914400" rtl="0" eaLnBrk="1" fontAlgn="auto" latinLnBrk="0" hangingPunct="1">
              <a:lnSpc>
                <a:spcPct val="100000"/>
              </a:lnSpc>
              <a:spcBef>
                <a:spcPct val="0"/>
              </a:spcBef>
              <a:spcAft>
                <a:spcPts val="0"/>
              </a:spcAft>
              <a:buClrTx/>
              <a:buSzTx/>
              <a:buFont typeface="+mj-lt"/>
              <a:buAutoNum type="arabicPeriod"/>
              <a:tabLst/>
              <a:defRPr/>
            </a:pPr>
            <a:r>
              <a:rPr kumimoji="0" lang="en-GB" sz="2000" b="0" i="0" u="none" strike="noStrike" kern="1200" cap="none" spc="0" normalizeH="0" baseline="0" noProof="0" dirty="0" smtClean="0">
                <a:ln>
                  <a:noFill/>
                </a:ln>
                <a:solidFill>
                  <a:srgbClr val="000000"/>
                </a:solidFill>
                <a:effectLst/>
                <a:uLnTx/>
                <a:uFillTx/>
                <a:latin typeface="+mn-lt"/>
                <a:ea typeface="Calibri" pitchFamily="34" charset="0"/>
                <a:cs typeface="Times New Roman" pitchFamily="18" charset="0"/>
              </a:rPr>
              <a:t>This process should be repeated until the group has collated several different pieces of information and conclusions.</a:t>
            </a:r>
          </a:p>
          <a:p>
            <a:pPr marL="457200" marR="0" lvl="0" indent="-457200" algn="l" defTabSz="914400" rtl="0" eaLnBrk="1" fontAlgn="auto" latinLnBrk="0" hangingPunct="1">
              <a:lnSpc>
                <a:spcPct val="100000"/>
              </a:lnSpc>
              <a:spcBef>
                <a:spcPct val="0"/>
              </a:spcBef>
              <a:spcAft>
                <a:spcPts val="0"/>
              </a:spcAft>
              <a:buClrTx/>
              <a:buSzTx/>
              <a:buFont typeface="+mj-lt"/>
              <a:buAutoNum type="arabicPeriod"/>
              <a:tabLst/>
              <a:defRPr/>
            </a:pPr>
            <a:r>
              <a:rPr kumimoji="0" lang="en-GB" sz="2000" b="0" i="0" u="none" strike="noStrike" kern="1200" cap="none" spc="0" normalizeH="0" baseline="0" noProof="0" dirty="0" smtClean="0">
                <a:ln>
                  <a:noFill/>
                </a:ln>
                <a:solidFill>
                  <a:srgbClr val="000000"/>
                </a:solidFill>
                <a:effectLst/>
                <a:uLnTx/>
                <a:uFillTx/>
                <a:latin typeface="+mn-lt"/>
                <a:ea typeface="Calibri" pitchFamily="34" charset="0"/>
                <a:cs typeface="Times New Roman" pitchFamily="18" charset="0"/>
              </a:rPr>
              <a:t>The practitioner and/or learners should now question groups as to what their conclusions mean</a:t>
            </a:r>
            <a:r>
              <a:rPr kumimoji="0" lang="en-GB" sz="2000" b="0" i="0" u="none" strike="noStrike" kern="1200" cap="none" spc="0" normalizeH="0" noProof="0" dirty="0" smtClean="0">
                <a:ln>
                  <a:noFill/>
                </a:ln>
                <a:solidFill>
                  <a:srgbClr val="000000"/>
                </a:solidFill>
                <a:effectLst/>
                <a:uLnTx/>
                <a:uFillTx/>
                <a:latin typeface="+mn-lt"/>
                <a:ea typeface="Calibri" pitchFamily="34" charset="0"/>
                <a:cs typeface="Times New Roman" pitchFamily="18" charset="0"/>
              </a:rPr>
              <a:t> and</a:t>
            </a:r>
            <a:r>
              <a:rPr kumimoji="0" lang="en-GB" sz="2000" b="0" i="0" u="none" strike="noStrike" kern="1200" cap="none" spc="0" normalizeH="0" baseline="0" noProof="0" dirty="0" smtClean="0">
                <a:ln>
                  <a:noFill/>
                </a:ln>
                <a:solidFill>
                  <a:srgbClr val="000000"/>
                </a:solidFill>
                <a:effectLst/>
                <a:uLnTx/>
                <a:uFillTx/>
                <a:latin typeface="+mn-lt"/>
                <a:ea typeface="Calibri" pitchFamily="34" charset="0"/>
                <a:cs typeface="Times New Roman" pitchFamily="18" charset="0"/>
              </a:rPr>
              <a:t> which they feel are the strongest. </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0"/>
            <a:ext cx="9144000" cy="1143000"/>
          </a:xfrm>
          <a:prstGeom prst="rect">
            <a:avLst/>
          </a:prstGeom>
          <a:solidFill>
            <a:schemeClr val="accent3">
              <a:lumMod val="50000"/>
            </a:schemeClr>
          </a:solidFill>
        </p:spPr>
        <p:txBody>
          <a:bodyPr anchor="ctr"/>
          <a:lstStyle/>
          <a:p>
            <a:pPr algn="ctr" fontAlgn="auto">
              <a:spcAft>
                <a:spcPts val="0"/>
              </a:spcAft>
              <a:defRPr/>
            </a:pPr>
            <a:r>
              <a:rPr lang="en-GB" sz="4100" dirty="0" smtClean="0">
                <a:solidFill>
                  <a:schemeClr val="bg1"/>
                </a:solidFill>
                <a:latin typeface="+mj-lt"/>
                <a:ea typeface="+mj-ea"/>
                <a:cs typeface="+mj-cs"/>
              </a:rPr>
              <a:t>Evaluation sharing</a:t>
            </a:r>
            <a:endParaRPr lang="en-GB" sz="4100" dirty="0">
              <a:solidFill>
                <a:schemeClr val="bg1"/>
              </a:solidFill>
              <a:latin typeface="+mj-lt"/>
              <a:ea typeface="+mj-ea"/>
              <a:cs typeface="+mj-cs"/>
            </a:endParaRPr>
          </a:p>
        </p:txBody>
      </p:sp>
      <p:sp>
        <p:nvSpPr>
          <p:cNvPr id="8" name="TextBox 7"/>
          <p:cNvSpPr txBox="1"/>
          <p:nvPr/>
        </p:nvSpPr>
        <p:spPr>
          <a:xfrm>
            <a:off x="446246" y="1928802"/>
            <a:ext cx="8215370" cy="4739759"/>
          </a:xfrm>
          <a:prstGeom prst="rect">
            <a:avLst/>
          </a:prstGeom>
          <a:ln w="38100"/>
        </p:spPr>
        <p:style>
          <a:lnRef idx="2">
            <a:schemeClr val="accent3"/>
          </a:lnRef>
          <a:fillRef idx="1">
            <a:schemeClr val="lt1"/>
          </a:fillRef>
          <a:effectRef idx="0">
            <a:schemeClr val="accent3"/>
          </a:effectRef>
          <a:fontRef idx="minor">
            <a:schemeClr val="dk1"/>
          </a:fontRef>
        </p:style>
        <p:txBody>
          <a:bodyPr wrap="square" rtlCol="0">
            <a:spAutoFit/>
          </a:bodyPr>
          <a:lstStyle/>
          <a:p>
            <a:r>
              <a:rPr lang="en-GB" dirty="0" smtClean="0"/>
              <a:t>And that we must begin to raise those questions of civilization: What it is? And who do it? And so we must urge you to fight now to be the leaders of today, not tomorrow. We've got to be the leaders of today. This country -- This country is a nation of thieves. It stands on the brink of becoming a nation of murderers. We must stop it. We must stop it. We must stop it. We must stop it.</a:t>
            </a:r>
          </a:p>
          <a:p>
            <a:endParaRPr lang="en-GB" dirty="0" smtClean="0"/>
          </a:p>
          <a:p>
            <a:r>
              <a:rPr lang="en-GB" dirty="0" smtClean="0"/>
              <a:t>And then, therefore, in a larger sense there's the question of black people. We are on the move for our liberation. We have been tired of trying to prove things to white people. We are tired of trying to explain to white people that we’re not going to hurt them. We are concerned with getting the things we want, the things that we have to have to be able to function. The question is, Can white people allow for that in this country? The question is, Will white people overcome their racism and allow for that to happen in this country? If that does not happen, brothers and sisters, we have no choice but to say very clearly, "Move over, or we’re going to move on over you.“</a:t>
            </a:r>
          </a:p>
          <a:p>
            <a:pPr algn="r"/>
            <a:r>
              <a:rPr lang="en-GB" dirty="0" smtClean="0"/>
              <a:t>			</a:t>
            </a:r>
            <a:r>
              <a:rPr lang="en-GB" sz="1600" i="1" dirty="0" smtClean="0"/>
              <a:t>- excerpt of </a:t>
            </a:r>
            <a:r>
              <a:rPr lang="en-GB" sz="1600" i="1" dirty="0" err="1" smtClean="0"/>
              <a:t>Stokely</a:t>
            </a:r>
            <a:r>
              <a:rPr lang="en-GB" sz="1600" i="1" dirty="0" smtClean="0"/>
              <a:t> Carmichael speech, </a:t>
            </a:r>
          </a:p>
          <a:p>
            <a:pPr algn="r"/>
            <a:r>
              <a:rPr lang="en-GB" sz="1600" i="1" dirty="0" smtClean="0"/>
              <a:t>Black Power Address at UC Berkeley,</a:t>
            </a:r>
          </a:p>
          <a:p>
            <a:pPr algn="r"/>
            <a:r>
              <a:rPr lang="en-GB" sz="1600" i="1" dirty="0" smtClean="0"/>
              <a:t>29</a:t>
            </a:r>
            <a:r>
              <a:rPr lang="en-GB" sz="1600" i="1" baseline="30000" dirty="0" smtClean="0"/>
              <a:t>th</a:t>
            </a:r>
            <a:r>
              <a:rPr lang="en-GB" sz="1600" i="1" dirty="0" smtClean="0"/>
              <a:t> Oct. 1966</a:t>
            </a:r>
            <a:endParaRPr lang="en-GB" sz="1600" i="1" dirty="0"/>
          </a:p>
        </p:txBody>
      </p:sp>
      <p:grpSp>
        <p:nvGrpSpPr>
          <p:cNvPr id="9" name="Group 9"/>
          <p:cNvGrpSpPr/>
          <p:nvPr/>
        </p:nvGrpSpPr>
        <p:grpSpPr>
          <a:xfrm rot="1139649">
            <a:off x="7360307" y="-246879"/>
            <a:ext cx="1829775" cy="1636716"/>
            <a:chOff x="4500562" y="1071546"/>
            <a:chExt cx="2643206" cy="1714512"/>
          </a:xfrm>
          <a:solidFill>
            <a:srgbClr val="FFC000"/>
          </a:solidFill>
        </p:grpSpPr>
        <p:sp>
          <p:nvSpPr>
            <p:cNvPr id="14" name="5-Point Star 13"/>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1143000"/>
          </a:xfrm>
          <a:prstGeom prst="rect">
            <a:avLst/>
          </a:prstGeom>
          <a:solidFill>
            <a:schemeClr val="accent3">
              <a:lumMod val="50000"/>
            </a:schemeClr>
          </a:solidFill>
        </p:spPr>
        <p:txBody>
          <a:bodyPr anchor="ctr"/>
          <a:lstStyle/>
          <a:p>
            <a:pPr algn="ctr">
              <a:spcBef>
                <a:spcPct val="50000"/>
              </a:spcBef>
              <a:defRPr/>
            </a:pPr>
            <a:r>
              <a:rPr lang="en-GB" sz="4100" dirty="0" smtClean="0">
                <a:solidFill>
                  <a:schemeClr val="bg1"/>
                </a:solidFill>
                <a:latin typeface="+mj-lt"/>
                <a:ea typeface="+mj-ea"/>
                <a:cs typeface="+mj-cs"/>
              </a:rPr>
              <a:t>Evaluation sharing</a:t>
            </a:r>
            <a:endParaRPr lang="en-GB" sz="4100" dirty="0">
              <a:solidFill>
                <a:schemeClr val="bg1"/>
              </a:solidFill>
              <a:latin typeface="+mj-lt"/>
              <a:ea typeface="+mj-ea"/>
              <a:cs typeface="+mj-cs"/>
            </a:endParaRPr>
          </a:p>
        </p:txBody>
      </p:sp>
      <p:sp>
        <p:nvSpPr>
          <p:cNvPr id="6" name="Text Box 7"/>
          <p:cNvSpPr txBox="1">
            <a:spLocks noChangeArrowheads="1"/>
          </p:cNvSpPr>
          <p:nvPr/>
        </p:nvSpPr>
        <p:spPr bwMode="auto">
          <a:xfrm>
            <a:off x="468313" y="1916113"/>
            <a:ext cx="8207375" cy="2492990"/>
          </a:xfrm>
          <a:prstGeom prst="rect">
            <a:avLst/>
          </a:prstGeom>
          <a:solidFill>
            <a:schemeClr val="accent3">
              <a:lumMod val="60000"/>
              <a:lumOff val="40000"/>
            </a:schemeClr>
          </a:solidFill>
          <a:ln w="38100">
            <a:solidFill>
              <a:schemeClr val="bg2">
                <a:lumMod val="75000"/>
              </a:schemeClr>
            </a:solidFill>
            <a:miter lim="800000"/>
            <a:headEnd/>
            <a:tailEnd/>
          </a:ln>
        </p:spPr>
        <p:txBody>
          <a:bodyPr>
            <a:spAutoFit/>
          </a:bodyPr>
          <a:lstStyle/>
          <a:p>
            <a:pPr>
              <a:spcBef>
                <a:spcPct val="50000"/>
              </a:spcBef>
              <a:defRPr/>
            </a:pPr>
            <a:r>
              <a:rPr lang="en-GB" sz="2400" b="1" dirty="0" smtClean="0">
                <a:latin typeface="+mn-lt"/>
              </a:rPr>
              <a:t>Recording information</a:t>
            </a:r>
          </a:p>
          <a:p>
            <a:pPr>
              <a:spcBef>
                <a:spcPct val="50000"/>
              </a:spcBef>
              <a:defRPr/>
            </a:pPr>
            <a:r>
              <a:rPr lang="en-GB" sz="2400" dirty="0" smtClean="0"/>
              <a:t>Evaluation trading lends itself well to being published on blogs, as it allows learners to look at other points of view and answers at a later date. This will help to increase their understanding of the situation, and also highlight the different writing styles of the class.</a:t>
            </a:r>
            <a:endParaRPr lang="en-GB"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0"/>
            <a:ext cx="9144000" cy="1143000"/>
          </a:xfrm>
          <a:prstGeom prst="rect">
            <a:avLst/>
          </a:prstGeom>
          <a:solidFill>
            <a:schemeClr val="accent3">
              <a:lumMod val="50000"/>
            </a:schemeClr>
          </a:solidFill>
        </p:spPr>
        <p:txBody>
          <a:bodyPr anchor="ctr">
            <a:normAutofit/>
          </a:bodyPr>
          <a:lstStyle/>
          <a:p>
            <a:pPr algn="ctr" fontAlgn="auto">
              <a:spcAft>
                <a:spcPts val="0"/>
              </a:spcAft>
              <a:defRPr/>
            </a:pPr>
            <a:r>
              <a:rPr lang="en-GB" sz="4400" dirty="0" smtClean="0">
                <a:solidFill>
                  <a:schemeClr val="bg1"/>
                </a:solidFill>
                <a:latin typeface="+mj-lt"/>
                <a:ea typeface="+mj-ea"/>
                <a:cs typeface="+mj-cs"/>
              </a:rPr>
              <a:t>Recording Information</a:t>
            </a:r>
            <a:endParaRPr lang="en-GB" sz="4400" dirty="0">
              <a:solidFill>
                <a:schemeClr val="bg1"/>
              </a:solidFill>
              <a:latin typeface="+mj-lt"/>
              <a:ea typeface="+mj-ea"/>
              <a:cs typeface="+mj-cs"/>
            </a:endParaRPr>
          </a:p>
        </p:txBody>
      </p:sp>
      <p:sp>
        <p:nvSpPr>
          <p:cNvPr id="4" name="Content Placeholder 2"/>
          <p:cNvSpPr txBox="1">
            <a:spLocks/>
          </p:cNvSpPr>
          <p:nvPr/>
        </p:nvSpPr>
        <p:spPr>
          <a:xfrm>
            <a:off x="470800" y="1270694"/>
            <a:ext cx="8229600" cy="5429288"/>
          </a:xfrm>
          <a:prstGeom prst="rect">
            <a:avLst/>
          </a:prstGeom>
          <a:solidFill>
            <a:schemeClr val="accent3">
              <a:lumMod val="60000"/>
              <a:lumOff val="40000"/>
            </a:schemeClr>
          </a:solidFill>
          <a:ln>
            <a:solidFill>
              <a:schemeClr val="bg2">
                <a:lumMod val="75000"/>
              </a:schemeClr>
            </a:solidFill>
          </a:ln>
        </p:spPr>
        <p:style>
          <a:lnRef idx="1">
            <a:schemeClr val="dk1"/>
          </a:lnRef>
          <a:fillRef idx="2">
            <a:schemeClr val="dk1"/>
          </a:fillRef>
          <a:effectRef idx="1">
            <a:schemeClr val="dk1"/>
          </a:effectRef>
          <a:fontRef idx="minor">
            <a:schemeClr val="dk1"/>
          </a:fontRef>
        </p:style>
        <p:txBody>
          <a:bodyPr vert="horz" lIns="91440" tIns="45720" rIns="91440" bIns="45720" rtlCol="0">
            <a:normAutofit fontScale="92500" lnSpcReduction="10000"/>
          </a:bodyPr>
          <a:lstStyle/>
          <a:p>
            <a:pPr>
              <a:lnSpc>
                <a:spcPct val="80000"/>
              </a:lnSpc>
              <a:defRPr/>
            </a:pPr>
            <a:endParaRPr lang="en-GB" sz="2800" dirty="0" smtClean="0">
              <a:solidFill>
                <a:srgbClr val="000000"/>
              </a:solidFill>
            </a:endParaRPr>
          </a:p>
          <a:p>
            <a:pPr>
              <a:lnSpc>
                <a:spcPct val="80000"/>
              </a:lnSpc>
              <a:defRPr/>
            </a:pPr>
            <a:r>
              <a:rPr lang="en-GB" sz="2800" b="1" dirty="0" err="1" smtClean="0">
                <a:solidFill>
                  <a:srgbClr val="000000"/>
                </a:solidFill>
              </a:rPr>
              <a:t>Emodo</a:t>
            </a:r>
            <a:r>
              <a:rPr lang="en-GB" sz="2800" b="1" dirty="0" smtClean="0">
                <a:solidFill>
                  <a:srgbClr val="000000"/>
                </a:solidFill>
              </a:rPr>
              <a:t> profile </a:t>
            </a:r>
            <a:r>
              <a:rPr lang="en-GB" sz="2800" dirty="0" smtClean="0">
                <a:solidFill>
                  <a:srgbClr val="000000"/>
                </a:solidFill>
              </a:rPr>
              <a:t>– the secure social networking site for practitioners and learners offers a familiar looking site for learners to update. You could ask them to pretend to be someone highlighting the Civil Rights Movement in the sixties and the effect it is having on their society over a period of weeks for example.</a:t>
            </a:r>
          </a:p>
          <a:p>
            <a:pPr marL="342900" marR="0" lvl="0" indent="-342900" algn="l" defTabSz="914400" rtl="0" eaLnBrk="1" fontAlgn="auto" latinLnBrk="0" hangingPunct="1">
              <a:lnSpc>
                <a:spcPct val="80000"/>
              </a:lnSpc>
              <a:spcBef>
                <a:spcPct val="20000"/>
              </a:spcBef>
              <a:spcAft>
                <a:spcPts val="0"/>
              </a:spcAft>
              <a:buClrTx/>
              <a:buSzTx/>
              <a:buFont typeface="Arial" pitchFamily="34" charset="0"/>
              <a:buChar char="•"/>
              <a:tabLst/>
              <a:defRPr/>
            </a:pPr>
            <a:endParaRPr kumimoji="0" lang="en-GB" sz="2700" b="0" i="0" u="none" strike="noStrike" kern="1200" cap="none" spc="0" normalizeH="0" baseline="0" noProof="0" dirty="0" smtClean="0">
              <a:ln>
                <a:noFill/>
              </a:ln>
              <a:solidFill>
                <a:srgbClr val="000000"/>
              </a:solidFill>
              <a:effectLst/>
              <a:uLnTx/>
              <a:uFillTx/>
              <a:latin typeface="+mn-lt"/>
              <a:ea typeface="+mn-ea"/>
              <a:cs typeface="+mn-cs"/>
            </a:endParaRPr>
          </a:p>
          <a:p>
            <a:pPr>
              <a:lnSpc>
                <a:spcPct val="80000"/>
              </a:lnSpc>
              <a:defRPr/>
            </a:pPr>
            <a:r>
              <a:rPr lang="en-GB" sz="2800" b="1" dirty="0" smtClean="0">
                <a:solidFill>
                  <a:srgbClr val="000000"/>
                </a:solidFill>
              </a:rPr>
              <a:t>Emails</a:t>
            </a:r>
            <a:r>
              <a:rPr lang="en-GB" sz="2800" dirty="0" smtClean="0">
                <a:solidFill>
                  <a:srgbClr val="000000"/>
                </a:solidFill>
              </a:rPr>
              <a:t> – collaborating with another school, learners can exchange emails with details about the information they have learned. Different schools could research the history of some of the different Civil Rights groups, their beginnings, members and important moments.</a:t>
            </a:r>
          </a:p>
          <a:p>
            <a:pPr>
              <a:lnSpc>
                <a:spcPct val="80000"/>
              </a:lnSpc>
              <a:defRPr/>
            </a:pPr>
            <a:endParaRPr lang="en-GB" sz="2800" dirty="0" smtClean="0">
              <a:solidFill>
                <a:srgbClr val="000000"/>
              </a:solidFill>
            </a:endParaRPr>
          </a:p>
          <a:p>
            <a:pPr>
              <a:lnSpc>
                <a:spcPct val="80000"/>
              </a:lnSpc>
              <a:defRPr/>
            </a:pPr>
            <a:r>
              <a:rPr lang="en-GB" sz="2800" b="1" dirty="0" err="1" smtClean="0">
                <a:solidFill>
                  <a:srgbClr val="000000"/>
                </a:solidFill>
              </a:rPr>
              <a:t>Powerpoint</a:t>
            </a:r>
            <a:r>
              <a:rPr lang="en-GB" sz="2800" b="1" dirty="0" smtClean="0">
                <a:solidFill>
                  <a:srgbClr val="000000"/>
                </a:solidFill>
              </a:rPr>
              <a:t> and </a:t>
            </a:r>
            <a:r>
              <a:rPr lang="en-GB" sz="2800" b="1" dirty="0" err="1" smtClean="0">
                <a:solidFill>
                  <a:srgbClr val="000000"/>
                </a:solidFill>
              </a:rPr>
              <a:t>smartboard</a:t>
            </a:r>
            <a:r>
              <a:rPr lang="en-GB" sz="2800" b="1" dirty="0" smtClean="0">
                <a:solidFill>
                  <a:srgbClr val="000000"/>
                </a:solidFill>
              </a:rPr>
              <a:t> presentations </a:t>
            </a:r>
            <a:r>
              <a:rPr lang="en-GB" sz="2800" dirty="0" smtClean="0">
                <a:solidFill>
                  <a:srgbClr val="000000"/>
                </a:solidFill>
              </a:rPr>
              <a:t>– Learners will be more than familiar with </a:t>
            </a:r>
            <a:r>
              <a:rPr lang="en-GB" sz="2800" dirty="0" err="1" smtClean="0">
                <a:solidFill>
                  <a:srgbClr val="000000"/>
                </a:solidFill>
              </a:rPr>
              <a:t>powerpoints</a:t>
            </a:r>
            <a:r>
              <a:rPr lang="en-GB" sz="2800" dirty="0" smtClean="0">
                <a:solidFill>
                  <a:srgbClr val="000000"/>
                </a:solidFill>
              </a:rPr>
              <a:t> and creating their own requires planning and an understanding of the sequence of their information.</a:t>
            </a:r>
          </a:p>
          <a:p>
            <a:pPr marL="342900" marR="0" lvl="0" indent="-342900" algn="l" defTabSz="914400" rtl="0" eaLnBrk="1" fontAlgn="auto" latinLnBrk="0" hangingPunct="1">
              <a:lnSpc>
                <a:spcPct val="80000"/>
              </a:lnSpc>
              <a:spcBef>
                <a:spcPct val="20000"/>
              </a:spcBef>
              <a:spcAft>
                <a:spcPts val="0"/>
              </a:spcAft>
              <a:buClrTx/>
              <a:buSzTx/>
              <a:buFont typeface="Arial" pitchFamily="34" charset="0"/>
              <a:buChar char="•"/>
              <a:tabLst/>
              <a:defRPr/>
            </a:pPr>
            <a:endParaRPr kumimoji="0" lang="en-GB" sz="2700" b="0" i="0" u="none" strike="noStrike" kern="1200" cap="none" spc="0" normalizeH="0" baseline="0" noProof="0" dirty="0" smtClean="0">
              <a:ln>
                <a:noFill/>
              </a:ln>
              <a:solidFill>
                <a:srgbClr val="000000"/>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charset="0"/>
              <a:buNone/>
              <a:tabLst/>
              <a:defRPr/>
            </a:pPr>
            <a:endParaRPr kumimoji="0" lang="en-GB" sz="2700" b="0" i="0" u="none" strike="noStrike" kern="1200" cap="none" spc="0" normalizeH="0" baseline="0" noProof="0" dirty="0" smtClean="0">
              <a:ln>
                <a:noFill/>
              </a:ln>
              <a:solidFill>
                <a:srgbClr val="00000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2">
              <a:lumMod val="75000"/>
            </a:schemeClr>
          </a:solidFill>
          <a:ln>
            <a:solidFill>
              <a:schemeClr val="accent2">
                <a:lumMod val="75000"/>
              </a:schemeClr>
            </a:solidFill>
          </a:ln>
        </p:spPr>
        <p:txBody>
          <a:bodyPr anchor="ctr"/>
          <a:lstStyle/>
          <a:p>
            <a:pPr algn="ctr" fontAlgn="auto">
              <a:spcAft>
                <a:spcPts val="0"/>
              </a:spcAft>
              <a:defRPr/>
            </a:pPr>
            <a:r>
              <a:rPr lang="en-GB" sz="4100" dirty="0" smtClean="0">
                <a:solidFill>
                  <a:schemeClr val="bg1"/>
                </a:solidFill>
                <a:latin typeface="+mj-lt"/>
                <a:ea typeface="+mj-ea"/>
                <a:cs typeface="+mj-cs"/>
              </a:rPr>
              <a:t>Evaluation placemat</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844675"/>
            <a:ext cx="8207375" cy="2708434"/>
          </a:xfrm>
          <a:prstGeom prst="rect">
            <a:avLst/>
          </a:prstGeom>
          <a:solidFill>
            <a:schemeClr val="accent3">
              <a:lumMod val="75000"/>
            </a:schemeClr>
          </a:solidFill>
          <a:ln w="38100">
            <a:solidFill>
              <a:schemeClr val="bg2">
                <a:lumMod val="75000"/>
              </a:schemeClr>
            </a:solidFill>
            <a:miter lim="800000"/>
            <a:headEnd/>
            <a:tailEnd/>
          </a:ln>
        </p:spPr>
        <p:txBody>
          <a:bodyPr>
            <a:spAutoFit/>
          </a:bodyPr>
          <a:lstStyle/>
          <a:p>
            <a:pPr marL="342900" indent="-342900">
              <a:defRPr/>
            </a:pPr>
            <a:r>
              <a:rPr lang="en-GB" sz="2800" b="1" dirty="0">
                <a:latin typeface="+mn-lt"/>
              </a:rPr>
              <a:t>Overview</a:t>
            </a:r>
          </a:p>
          <a:p>
            <a:pPr marL="342900" indent="-342900">
              <a:defRPr/>
            </a:pPr>
            <a:endParaRPr lang="en-GB" b="1" dirty="0">
              <a:latin typeface="+mn-lt"/>
            </a:endParaRPr>
          </a:p>
          <a:p>
            <a:pPr marL="342900" indent="-342900">
              <a:defRPr/>
            </a:pPr>
            <a:r>
              <a:rPr lang="en-GB" dirty="0">
                <a:latin typeface="+mn-lt"/>
              </a:rPr>
              <a:t>	</a:t>
            </a:r>
            <a:r>
              <a:rPr lang="en-GB" sz="2400" dirty="0" smtClean="0">
                <a:solidFill>
                  <a:srgbClr val="000000"/>
                </a:solidFill>
                <a:ea typeface="Calibri" pitchFamily="34" charset="0"/>
                <a:cs typeface="Times New Roman" pitchFamily="18" charset="0"/>
              </a:rPr>
              <a:t>This activity is designed to encourage a collaborative development of evaluative responses to a particular question. </a:t>
            </a:r>
            <a:endParaRPr lang="en-GB" sz="2400" dirty="0">
              <a:latin typeface="+mn-lt"/>
            </a:endParaRPr>
          </a:p>
          <a:p>
            <a:pPr marL="342900" indent="-342900">
              <a:defRPr/>
            </a:pPr>
            <a:endParaRPr lang="en-GB" sz="2400" dirty="0">
              <a:latin typeface="+mn-lt"/>
            </a:endParaRPr>
          </a:p>
          <a:p>
            <a:pPr marL="342900" indent="-342900">
              <a:defRPr/>
            </a:pPr>
            <a:r>
              <a:rPr lang="en-GB" sz="2800" b="1" dirty="0">
                <a:latin typeface="+mn-lt"/>
              </a:rPr>
              <a:t>Skills</a:t>
            </a:r>
          </a:p>
          <a:p>
            <a:pPr marL="342900" indent="-342900" algn="ctr">
              <a:defRPr/>
            </a:pPr>
            <a:r>
              <a:rPr lang="en-GB" sz="2400" dirty="0" smtClean="0">
                <a:latin typeface="+mn-lt"/>
              </a:rPr>
              <a:t>Analysing        </a:t>
            </a:r>
            <a:r>
              <a:rPr lang="en-GB" sz="2400" dirty="0">
                <a:latin typeface="+mn-lt"/>
              </a:rPr>
              <a:t>Evaluating       Creating</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5029200"/>
          </a:xfrm>
          <a:solidFill>
            <a:schemeClr val="accent3">
              <a:lumMod val="60000"/>
              <a:lumOff val="40000"/>
            </a:schemeClr>
          </a:solidFill>
        </p:spPr>
        <p:style>
          <a:lnRef idx="1">
            <a:schemeClr val="dk1"/>
          </a:lnRef>
          <a:fillRef idx="2">
            <a:schemeClr val="dk1"/>
          </a:fillRef>
          <a:effectRef idx="1">
            <a:schemeClr val="dk1"/>
          </a:effectRef>
          <a:fontRef idx="minor">
            <a:schemeClr val="dk1"/>
          </a:fontRef>
        </p:style>
        <p:txBody>
          <a:bodyPr>
            <a:noAutofit/>
          </a:bodyPr>
          <a:lstStyle/>
          <a:p>
            <a:pPr marL="0" indent="0" eaLnBrk="1" hangingPunct="1">
              <a:buFont typeface="Arial" charset="0"/>
              <a:buNone/>
              <a:defRPr/>
            </a:pPr>
            <a:r>
              <a:rPr lang="en-GB" sz="2000" b="1" dirty="0" smtClean="0">
                <a:solidFill>
                  <a:srgbClr val="000000"/>
                </a:solidFill>
              </a:rPr>
              <a:t>How it works</a:t>
            </a:r>
            <a:endParaRPr lang="en-GB" sz="2000" i="1" dirty="0" smtClean="0">
              <a:solidFill>
                <a:srgbClr val="000000"/>
              </a:solidFill>
            </a:endParaRPr>
          </a:p>
          <a:p>
            <a:pPr marL="457200" indent="-457200" eaLnBrk="1" hangingPunct="1">
              <a:lnSpc>
                <a:spcPct val="115000"/>
              </a:lnSpc>
              <a:buFont typeface="+mj-lt"/>
              <a:buAutoNum type="arabicPeriod"/>
              <a:defRPr/>
            </a:pPr>
            <a:r>
              <a:rPr lang="en-GB" sz="2000" dirty="0" smtClean="0">
                <a:solidFill>
                  <a:srgbClr val="000000"/>
                </a:solidFill>
                <a:ea typeface="Calibri" pitchFamily="34" charset="0"/>
                <a:cs typeface="Times New Roman" pitchFamily="18" charset="0"/>
              </a:rPr>
              <a:t> This activity is designed to encourage a collaborative development of evaluative responses to a particular question. </a:t>
            </a:r>
          </a:p>
          <a:p>
            <a:pPr marL="457200" indent="-457200" eaLnBrk="1" hangingPunct="1">
              <a:lnSpc>
                <a:spcPct val="115000"/>
              </a:lnSpc>
              <a:buFont typeface="+mj-lt"/>
              <a:buAutoNum type="arabicPeriod"/>
              <a:defRPr/>
            </a:pPr>
            <a:r>
              <a:rPr lang="en-GB" sz="2000" dirty="0" smtClean="0">
                <a:solidFill>
                  <a:srgbClr val="000000"/>
                </a:solidFill>
                <a:ea typeface="Calibri" pitchFamily="34" charset="0"/>
                <a:cs typeface="Times New Roman" pitchFamily="18" charset="0"/>
              </a:rPr>
              <a:t> In groups of four each learner must write their own evaluative responses to the question in the space provided. </a:t>
            </a:r>
          </a:p>
          <a:p>
            <a:pPr marL="457200" indent="-457200" eaLnBrk="1" hangingPunct="1">
              <a:lnSpc>
                <a:spcPct val="115000"/>
              </a:lnSpc>
              <a:buFont typeface="+mj-lt"/>
              <a:buAutoNum type="arabicPeriod"/>
              <a:defRPr/>
            </a:pPr>
            <a:r>
              <a:rPr lang="en-GB" sz="2000" dirty="0" smtClean="0">
                <a:solidFill>
                  <a:srgbClr val="000000"/>
                </a:solidFill>
                <a:ea typeface="Calibri" pitchFamily="34" charset="0"/>
                <a:cs typeface="Times New Roman" pitchFamily="18" charset="0"/>
              </a:rPr>
              <a:t> The group should then discuss each contribution and decide on the best ones to be included in the centre of the placemat.</a:t>
            </a:r>
          </a:p>
          <a:p>
            <a:pPr marL="457200" indent="-457200" eaLnBrk="1" hangingPunct="1">
              <a:lnSpc>
                <a:spcPct val="115000"/>
              </a:lnSpc>
              <a:buFont typeface="+mj-lt"/>
              <a:buAutoNum type="arabicPeriod"/>
              <a:defRPr/>
            </a:pPr>
            <a:r>
              <a:rPr lang="en-GB" sz="2000" dirty="0" smtClean="0">
                <a:solidFill>
                  <a:srgbClr val="000000"/>
                </a:solidFill>
                <a:ea typeface="Calibri" pitchFamily="34" charset="0"/>
                <a:cs typeface="Times New Roman" pitchFamily="18" charset="0"/>
              </a:rPr>
              <a:t> Examples of possible evaluative questions are:</a:t>
            </a:r>
          </a:p>
          <a:p>
            <a:pPr lvl="1" eaLnBrk="1" hangingPunct="1">
              <a:lnSpc>
                <a:spcPct val="115000"/>
              </a:lnSpc>
              <a:defRPr/>
            </a:pPr>
            <a:r>
              <a:rPr lang="en-GB" sz="2000" dirty="0" smtClean="0">
                <a:solidFill>
                  <a:schemeClr val="tx1"/>
                </a:solidFill>
                <a:ea typeface="Calibri" pitchFamily="34" charset="0"/>
                <a:cs typeface="Times New Roman" pitchFamily="18" charset="0"/>
              </a:rPr>
              <a:t>What were the main reasons for the development of the Civil Rights Campaign? </a:t>
            </a:r>
          </a:p>
          <a:p>
            <a:pPr lvl="1" eaLnBrk="1" hangingPunct="1">
              <a:lnSpc>
                <a:spcPct val="115000"/>
              </a:lnSpc>
              <a:defRPr/>
            </a:pPr>
            <a:r>
              <a:rPr lang="en-GB" sz="2000" dirty="0" smtClean="0">
                <a:solidFill>
                  <a:schemeClr val="tx1"/>
                </a:solidFill>
                <a:ea typeface="Calibri" pitchFamily="34" charset="0"/>
                <a:cs typeface="Times New Roman" pitchFamily="18" charset="0"/>
              </a:rPr>
              <a:t>Why were there changing attitudes towards immigration in 1920s America?</a:t>
            </a:r>
          </a:p>
          <a:p>
            <a:pPr lvl="1" eaLnBrk="1" hangingPunct="1">
              <a:lnSpc>
                <a:spcPct val="115000"/>
              </a:lnSpc>
              <a:defRPr/>
            </a:pPr>
            <a:r>
              <a:rPr lang="en-GB" sz="2000" dirty="0" smtClean="0">
                <a:solidFill>
                  <a:schemeClr val="tx1"/>
                </a:solidFill>
                <a:ea typeface="Calibri" pitchFamily="34" charset="0"/>
                <a:cs typeface="Times New Roman" pitchFamily="18" charset="0"/>
              </a:rPr>
              <a:t>Why was the Ku Klux Klan so influential in the South?</a:t>
            </a:r>
          </a:p>
        </p:txBody>
      </p:sp>
      <p:sp>
        <p:nvSpPr>
          <p:cNvPr id="5" name="Title 1"/>
          <p:cNvSpPr txBox="1">
            <a:spLocks/>
          </p:cNvSpPr>
          <p:nvPr/>
        </p:nvSpPr>
        <p:spPr>
          <a:xfrm>
            <a:off x="0" y="0"/>
            <a:ext cx="9144000" cy="1143000"/>
          </a:xfrm>
          <a:prstGeom prst="rect">
            <a:avLst/>
          </a:prstGeom>
          <a:solidFill>
            <a:schemeClr val="accent3">
              <a:lumMod val="50000"/>
            </a:schemeClr>
          </a:solidFill>
        </p:spPr>
        <p:txBody>
          <a:bodyPr anchor="ctr"/>
          <a:lstStyle/>
          <a:p>
            <a:pPr algn="ctr" fontAlgn="auto">
              <a:spcAft>
                <a:spcPts val="0"/>
              </a:spcAft>
              <a:defRPr/>
            </a:pPr>
            <a:r>
              <a:rPr lang="en-GB" sz="4100" dirty="0" smtClean="0">
                <a:solidFill>
                  <a:schemeClr val="bg1"/>
                </a:solidFill>
                <a:latin typeface="+mj-lt"/>
                <a:ea typeface="+mj-ea"/>
                <a:cs typeface="+mj-cs"/>
              </a:rPr>
              <a:t>Evaluation placemat</a:t>
            </a:r>
            <a:endParaRPr lang="en-GB" sz="4100" dirty="0">
              <a:solidFill>
                <a:schemeClr val="bg1"/>
              </a:solidFill>
              <a:latin typeface="+mj-lt"/>
              <a:ea typeface="+mj-ea"/>
              <a:cs typeface="+mj-cs"/>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itle 1"/>
          <p:cNvSpPr txBox="1">
            <a:spLocks/>
          </p:cNvSpPr>
          <p:nvPr/>
        </p:nvSpPr>
        <p:spPr>
          <a:xfrm>
            <a:off x="0" y="0"/>
            <a:ext cx="9144000" cy="1143000"/>
          </a:xfrm>
          <a:prstGeom prst="rect">
            <a:avLst/>
          </a:prstGeom>
          <a:solidFill>
            <a:schemeClr val="accent3">
              <a:lumMod val="50000"/>
            </a:schemeClr>
          </a:solidFill>
        </p:spPr>
        <p:txBody>
          <a:bodyPr anchor="ctr"/>
          <a:lstStyle/>
          <a:p>
            <a:pPr algn="ctr" fontAlgn="auto">
              <a:spcAft>
                <a:spcPts val="0"/>
              </a:spcAft>
              <a:defRPr/>
            </a:pPr>
            <a:r>
              <a:rPr lang="en-GB" sz="4100" dirty="0" smtClean="0">
                <a:solidFill>
                  <a:schemeClr val="bg1"/>
                </a:solidFill>
                <a:latin typeface="+mj-lt"/>
                <a:ea typeface="+mj-ea"/>
                <a:cs typeface="+mj-cs"/>
              </a:rPr>
              <a:t>Evaluation placemat</a:t>
            </a:r>
            <a:endParaRPr lang="en-GB" sz="4100" dirty="0">
              <a:solidFill>
                <a:schemeClr val="bg1"/>
              </a:solidFill>
              <a:latin typeface="+mj-lt"/>
              <a:ea typeface="+mj-ea"/>
              <a:cs typeface="+mj-cs"/>
            </a:endParaRPr>
          </a:p>
        </p:txBody>
      </p:sp>
      <p:grpSp>
        <p:nvGrpSpPr>
          <p:cNvPr id="27" name="Group 4"/>
          <p:cNvGrpSpPr>
            <a:grpSpLocks noChangeAspect="1"/>
          </p:cNvGrpSpPr>
          <p:nvPr/>
        </p:nvGrpSpPr>
        <p:grpSpPr bwMode="auto">
          <a:xfrm>
            <a:off x="642910" y="928670"/>
            <a:ext cx="8135937" cy="5429263"/>
            <a:chOff x="347" y="1270"/>
            <a:chExt cx="5125" cy="2526"/>
          </a:xfrm>
        </p:grpSpPr>
        <p:sp>
          <p:nvSpPr>
            <p:cNvPr id="29" name="AutoShape 3"/>
            <p:cNvSpPr>
              <a:spLocks noChangeAspect="1" noChangeArrowheads="1" noTextEdit="1"/>
            </p:cNvSpPr>
            <p:nvPr/>
          </p:nvSpPr>
          <p:spPr bwMode="auto">
            <a:xfrm>
              <a:off x="347" y="1270"/>
              <a:ext cx="5125" cy="2526"/>
            </a:xfrm>
            <a:prstGeom prst="rect">
              <a:avLst/>
            </a:prstGeom>
            <a:noFill/>
            <a:ln w="9525">
              <a:noFill/>
              <a:miter lim="800000"/>
              <a:headEnd/>
              <a:tailEnd/>
            </a:ln>
          </p:spPr>
          <p:txBody>
            <a:bodyPr/>
            <a:lstStyle/>
            <a:p>
              <a:endParaRPr lang="en-GB"/>
            </a:p>
          </p:txBody>
        </p:sp>
        <p:sp>
          <p:nvSpPr>
            <p:cNvPr id="30" name="Rectangle 6"/>
            <p:cNvSpPr>
              <a:spLocks noChangeArrowheads="1"/>
            </p:cNvSpPr>
            <p:nvPr/>
          </p:nvSpPr>
          <p:spPr bwMode="auto">
            <a:xfrm>
              <a:off x="2018" y="1270"/>
              <a:ext cx="105" cy="206"/>
            </a:xfrm>
            <a:prstGeom prst="rect">
              <a:avLst/>
            </a:prstGeom>
            <a:noFill/>
            <a:ln w="9525">
              <a:noFill/>
              <a:miter lim="800000"/>
              <a:headEnd/>
              <a:tailEnd/>
            </a:ln>
          </p:spPr>
          <p:txBody>
            <a:bodyPr wrap="none" lIns="0" tIns="0" rIns="0" bIns="0">
              <a:spAutoFit/>
            </a:bodyPr>
            <a:lstStyle/>
            <a:p>
              <a:r>
                <a:rPr lang="en-US" sz="1700" b="1">
                  <a:solidFill>
                    <a:srgbClr val="000000"/>
                  </a:solidFill>
                  <a:latin typeface="Calibri" pitchFamily="34" charset="0"/>
                </a:rPr>
                <a:t> </a:t>
              </a:r>
              <a:endParaRPr lang="en-US"/>
            </a:p>
          </p:txBody>
        </p:sp>
        <p:sp>
          <p:nvSpPr>
            <p:cNvPr id="31" name="Rectangle 8"/>
            <p:cNvSpPr>
              <a:spLocks noChangeArrowheads="1"/>
            </p:cNvSpPr>
            <p:nvPr/>
          </p:nvSpPr>
          <p:spPr bwMode="auto">
            <a:xfrm>
              <a:off x="787" y="1437"/>
              <a:ext cx="102" cy="206"/>
            </a:xfrm>
            <a:prstGeom prst="rect">
              <a:avLst/>
            </a:prstGeom>
            <a:noFill/>
            <a:ln w="9525">
              <a:noFill/>
              <a:miter lim="800000"/>
              <a:headEnd/>
              <a:tailEnd/>
            </a:ln>
          </p:spPr>
          <p:txBody>
            <a:bodyPr wrap="none" lIns="0" tIns="0" rIns="0" bIns="0">
              <a:spAutoFit/>
            </a:bodyPr>
            <a:lstStyle/>
            <a:p>
              <a:r>
                <a:rPr lang="en-US" sz="1700">
                  <a:solidFill>
                    <a:srgbClr val="000000"/>
                  </a:solidFill>
                  <a:latin typeface="Calibri" pitchFamily="34" charset="0"/>
                </a:rPr>
                <a:t> </a:t>
              </a:r>
              <a:endParaRPr lang="en-US"/>
            </a:p>
          </p:txBody>
        </p:sp>
        <p:sp>
          <p:nvSpPr>
            <p:cNvPr id="32" name="Rectangle 9"/>
            <p:cNvSpPr>
              <a:spLocks noChangeArrowheads="1"/>
            </p:cNvSpPr>
            <p:nvPr/>
          </p:nvSpPr>
          <p:spPr bwMode="auto">
            <a:xfrm>
              <a:off x="787" y="1603"/>
              <a:ext cx="102" cy="206"/>
            </a:xfrm>
            <a:prstGeom prst="rect">
              <a:avLst/>
            </a:prstGeom>
            <a:noFill/>
            <a:ln w="9525">
              <a:noFill/>
              <a:miter lim="800000"/>
              <a:headEnd/>
              <a:tailEnd/>
            </a:ln>
          </p:spPr>
          <p:txBody>
            <a:bodyPr wrap="none" lIns="0" tIns="0" rIns="0" bIns="0">
              <a:spAutoFit/>
            </a:bodyPr>
            <a:lstStyle/>
            <a:p>
              <a:r>
                <a:rPr lang="en-US" sz="1700">
                  <a:solidFill>
                    <a:srgbClr val="000000"/>
                  </a:solidFill>
                  <a:latin typeface="Calibri" pitchFamily="34" charset="0"/>
                </a:rPr>
                <a:t> </a:t>
              </a:r>
              <a:endParaRPr lang="en-US"/>
            </a:p>
          </p:txBody>
        </p:sp>
        <p:sp>
          <p:nvSpPr>
            <p:cNvPr id="33" name="Rectangle 10"/>
            <p:cNvSpPr>
              <a:spLocks noChangeArrowheads="1"/>
            </p:cNvSpPr>
            <p:nvPr/>
          </p:nvSpPr>
          <p:spPr bwMode="auto">
            <a:xfrm>
              <a:off x="347" y="1768"/>
              <a:ext cx="97" cy="188"/>
            </a:xfrm>
            <a:prstGeom prst="rect">
              <a:avLst/>
            </a:prstGeom>
            <a:noFill/>
            <a:ln w="9525">
              <a:noFill/>
              <a:miter lim="800000"/>
              <a:headEnd/>
              <a:tailEnd/>
            </a:ln>
          </p:spPr>
          <p:txBody>
            <a:bodyPr wrap="none" lIns="0" tIns="0" rIns="0" bIns="0">
              <a:spAutoFit/>
            </a:bodyPr>
            <a:lstStyle/>
            <a:p>
              <a:r>
                <a:rPr lang="en-US" sz="1600" b="1">
                  <a:solidFill>
                    <a:srgbClr val="000000"/>
                  </a:solidFill>
                  <a:latin typeface="Calibri" pitchFamily="34" charset="0"/>
                </a:rPr>
                <a:t> </a:t>
              </a:r>
              <a:endParaRPr lang="en-US"/>
            </a:p>
          </p:txBody>
        </p:sp>
        <p:sp>
          <p:nvSpPr>
            <p:cNvPr id="34" name="Rectangle 11"/>
            <p:cNvSpPr>
              <a:spLocks noChangeArrowheads="1"/>
            </p:cNvSpPr>
            <p:nvPr/>
          </p:nvSpPr>
          <p:spPr bwMode="auto">
            <a:xfrm>
              <a:off x="347" y="2057"/>
              <a:ext cx="97" cy="188"/>
            </a:xfrm>
            <a:prstGeom prst="rect">
              <a:avLst/>
            </a:prstGeom>
            <a:noFill/>
            <a:ln w="9525">
              <a:noFill/>
              <a:miter lim="800000"/>
              <a:headEnd/>
              <a:tailEnd/>
            </a:ln>
          </p:spPr>
          <p:txBody>
            <a:bodyPr wrap="none" lIns="0" tIns="0" rIns="0" bIns="0">
              <a:spAutoFit/>
            </a:bodyPr>
            <a:lstStyle/>
            <a:p>
              <a:r>
                <a:rPr lang="en-US" sz="1600" b="1">
                  <a:solidFill>
                    <a:srgbClr val="000000"/>
                  </a:solidFill>
                  <a:latin typeface="Calibri" pitchFamily="34" charset="0"/>
                </a:rPr>
                <a:t> </a:t>
              </a:r>
              <a:endParaRPr lang="en-US"/>
            </a:p>
          </p:txBody>
        </p:sp>
        <p:sp>
          <p:nvSpPr>
            <p:cNvPr id="35" name="Rectangle 12"/>
            <p:cNvSpPr>
              <a:spLocks noChangeArrowheads="1"/>
            </p:cNvSpPr>
            <p:nvPr/>
          </p:nvSpPr>
          <p:spPr bwMode="auto">
            <a:xfrm>
              <a:off x="347" y="2346"/>
              <a:ext cx="97" cy="188"/>
            </a:xfrm>
            <a:prstGeom prst="rect">
              <a:avLst/>
            </a:prstGeom>
            <a:noFill/>
            <a:ln w="9525">
              <a:noFill/>
              <a:miter lim="800000"/>
              <a:headEnd/>
              <a:tailEnd/>
            </a:ln>
          </p:spPr>
          <p:txBody>
            <a:bodyPr wrap="none" lIns="0" tIns="0" rIns="0" bIns="0">
              <a:spAutoFit/>
            </a:bodyPr>
            <a:lstStyle/>
            <a:p>
              <a:r>
                <a:rPr lang="en-US" sz="1600" b="1">
                  <a:solidFill>
                    <a:srgbClr val="000000"/>
                  </a:solidFill>
                  <a:latin typeface="Calibri" pitchFamily="34" charset="0"/>
                </a:rPr>
                <a:t> </a:t>
              </a:r>
              <a:endParaRPr lang="en-US"/>
            </a:p>
          </p:txBody>
        </p:sp>
        <p:sp>
          <p:nvSpPr>
            <p:cNvPr id="36" name="Rectangle 13"/>
            <p:cNvSpPr>
              <a:spLocks noChangeArrowheads="1"/>
            </p:cNvSpPr>
            <p:nvPr/>
          </p:nvSpPr>
          <p:spPr bwMode="auto">
            <a:xfrm>
              <a:off x="347" y="2635"/>
              <a:ext cx="97" cy="188"/>
            </a:xfrm>
            <a:prstGeom prst="rect">
              <a:avLst/>
            </a:prstGeom>
            <a:noFill/>
            <a:ln w="9525">
              <a:noFill/>
              <a:miter lim="800000"/>
              <a:headEnd/>
              <a:tailEnd/>
            </a:ln>
          </p:spPr>
          <p:txBody>
            <a:bodyPr wrap="none" lIns="0" tIns="0" rIns="0" bIns="0">
              <a:spAutoFit/>
            </a:bodyPr>
            <a:lstStyle/>
            <a:p>
              <a:r>
                <a:rPr lang="en-US" sz="1600" b="1">
                  <a:solidFill>
                    <a:srgbClr val="000000"/>
                  </a:solidFill>
                  <a:latin typeface="Calibri" pitchFamily="34" charset="0"/>
                </a:rPr>
                <a:t> </a:t>
              </a:r>
              <a:endParaRPr lang="en-US"/>
            </a:p>
          </p:txBody>
        </p:sp>
        <p:sp>
          <p:nvSpPr>
            <p:cNvPr id="37" name="Rectangle 14"/>
            <p:cNvSpPr>
              <a:spLocks noChangeArrowheads="1"/>
            </p:cNvSpPr>
            <p:nvPr/>
          </p:nvSpPr>
          <p:spPr bwMode="auto">
            <a:xfrm>
              <a:off x="347" y="2924"/>
              <a:ext cx="97" cy="188"/>
            </a:xfrm>
            <a:prstGeom prst="rect">
              <a:avLst/>
            </a:prstGeom>
            <a:noFill/>
            <a:ln w="9525">
              <a:noFill/>
              <a:miter lim="800000"/>
              <a:headEnd/>
              <a:tailEnd/>
            </a:ln>
          </p:spPr>
          <p:txBody>
            <a:bodyPr wrap="none" lIns="0" tIns="0" rIns="0" bIns="0">
              <a:spAutoFit/>
            </a:bodyPr>
            <a:lstStyle/>
            <a:p>
              <a:r>
                <a:rPr lang="en-US" sz="1600" b="1">
                  <a:solidFill>
                    <a:srgbClr val="000000"/>
                  </a:solidFill>
                  <a:latin typeface="Calibri" pitchFamily="34" charset="0"/>
                </a:rPr>
                <a:t> </a:t>
              </a:r>
              <a:endParaRPr lang="en-US"/>
            </a:p>
          </p:txBody>
        </p:sp>
        <p:sp>
          <p:nvSpPr>
            <p:cNvPr id="38" name="Rectangle 15"/>
            <p:cNvSpPr>
              <a:spLocks noChangeArrowheads="1"/>
            </p:cNvSpPr>
            <p:nvPr/>
          </p:nvSpPr>
          <p:spPr bwMode="auto">
            <a:xfrm>
              <a:off x="347" y="3213"/>
              <a:ext cx="97" cy="188"/>
            </a:xfrm>
            <a:prstGeom prst="rect">
              <a:avLst/>
            </a:prstGeom>
            <a:noFill/>
            <a:ln w="9525">
              <a:noFill/>
              <a:miter lim="800000"/>
              <a:headEnd/>
              <a:tailEnd/>
            </a:ln>
          </p:spPr>
          <p:txBody>
            <a:bodyPr wrap="none" lIns="0" tIns="0" rIns="0" bIns="0">
              <a:spAutoFit/>
            </a:bodyPr>
            <a:lstStyle/>
            <a:p>
              <a:r>
                <a:rPr lang="en-US" sz="1600" b="1">
                  <a:solidFill>
                    <a:srgbClr val="000000"/>
                  </a:solidFill>
                  <a:latin typeface="Calibri" pitchFamily="34" charset="0"/>
                </a:rPr>
                <a:t> </a:t>
              </a:r>
              <a:endParaRPr lang="en-US"/>
            </a:p>
          </p:txBody>
        </p:sp>
        <p:sp>
          <p:nvSpPr>
            <p:cNvPr id="39" name="Rectangle 16"/>
            <p:cNvSpPr>
              <a:spLocks noChangeArrowheads="1"/>
            </p:cNvSpPr>
            <p:nvPr/>
          </p:nvSpPr>
          <p:spPr bwMode="auto">
            <a:xfrm>
              <a:off x="347" y="3502"/>
              <a:ext cx="97" cy="188"/>
            </a:xfrm>
            <a:prstGeom prst="rect">
              <a:avLst/>
            </a:prstGeom>
            <a:noFill/>
            <a:ln w="9525">
              <a:noFill/>
              <a:miter lim="800000"/>
              <a:headEnd/>
              <a:tailEnd/>
            </a:ln>
          </p:spPr>
          <p:txBody>
            <a:bodyPr wrap="none" lIns="0" tIns="0" rIns="0" bIns="0">
              <a:spAutoFit/>
            </a:bodyPr>
            <a:lstStyle/>
            <a:p>
              <a:r>
                <a:rPr lang="en-US" sz="1600" b="1">
                  <a:solidFill>
                    <a:srgbClr val="000000"/>
                  </a:solidFill>
                  <a:latin typeface="Calibri" pitchFamily="34" charset="0"/>
                </a:rPr>
                <a:t> </a:t>
              </a:r>
              <a:endParaRPr lang="en-US"/>
            </a:p>
          </p:txBody>
        </p:sp>
        <p:grpSp>
          <p:nvGrpSpPr>
            <p:cNvPr id="40" name="Group 19"/>
            <p:cNvGrpSpPr>
              <a:grpSpLocks/>
            </p:cNvGrpSpPr>
            <p:nvPr/>
          </p:nvGrpSpPr>
          <p:grpSpPr bwMode="auto">
            <a:xfrm>
              <a:off x="375" y="1777"/>
              <a:ext cx="5070" cy="1782"/>
              <a:chOff x="375" y="1777"/>
              <a:chExt cx="5070" cy="1782"/>
            </a:xfrm>
          </p:grpSpPr>
          <p:sp>
            <p:nvSpPr>
              <p:cNvPr id="49" name="Rectangle 17"/>
              <p:cNvSpPr>
                <a:spLocks noChangeArrowheads="1"/>
              </p:cNvSpPr>
              <p:nvPr/>
            </p:nvSpPr>
            <p:spPr bwMode="auto">
              <a:xfrm>
                <a:off x="375" y="1777"/>
                <a:ext cx="5070" cy="1782"/>
              </a:xfrm>
              <a:prstGeom prst="rect">
                <a:avLst/>
              </a:prstGeom>
              <a:solidFill>
                <a:srgbClr val="FFFFFF"/>
              </a:solidFill>
              <a:ln w="9525">
                <a:noFill/>
                <a:miter lim="800000"/>
                <a:headEnd/>
                <a:tailEnd/>
              </a:ln>
            </p:spPr>
            <p:txBody>
              <a:bodyPr/>
              <a:lstStyle/>
              <a:p>
                <a:endParaRPr lang="en-GB">
                  <a:latin typeface="Calibri" pitchFamily="34" charset="0"/>
                </a:endParaRPr>
              </a:p>
            </p:txBody>
          </p:sp>
          <p:sp>
            <p:nvSpPr>
              <p:cNvPr id="50" name="Rectangle 18"/>
              <p:cNvSpPr>
                <a:spLocks noChangeArrowheads="1"/>
              </p:cNvSpPr>
              <p:nvPr/>
            </p:nvSpPr>
            <p:spPr bwMode="auto">
              <a:xfrm>
                <a:off x="375" y="1777"/>
                <a:ext cx="5070" cy="1782"/>
              </a:xfrm>
              <a:prstGeom prst="rect">
                <a:avLst/>
              </a:prstGeom>
              <a:noFill/>
              <a:ln w="14288" cap="rnd">
                <a:solidFill>
                  <a:srgbClr val="000000"/>
                </a:solidFill>
                <a:miter lim="800000"/>
                <a:headEnd/>
                <a:tailEnd/>
              </a:ln>
            </p:spPr>
            <p:txBody>
              <a:bodyPr/>
              <a:lstStyle/>
              <a:p>
                <a:endParaRPr lang="en-GB">
                  <a:latin typeface="Calibri" pitchFamily="34" charset="0"/>
                </a:endParaRPr>
              </a:p>
            </p:txBody>
          </p:sp>
        </p:grpSp>
        <p:sp>
          <p:nvSpPr>
            <p:cNvPr id="41" name="Rectangle 20"/>
            <p:cNvSpPr>
              <a:spLocks noChangeArrowheads="1"/>
            </p:cNvSpPr>
            <p:nvPr/>
          </p:nvSpPr>
          <p:spPr bwMode="auto">
            <a:xfrm>
              <a:off x="461" y="1823"/>
              <a:ext cx="95" cy="188"/>
            </a:xfrm>
            <a:prstGeom prst="rect">
              <a:avLst/>
            </a:prstGeom>
            <a:noFill/>
            <a:ln w="9525">
              <a:noFill/>
              <a:miter lim="800000"/>
              <a:headEnd/>
              <a:tailEnd/>
            </a:ln>
          </p:spPr>
          <p:txBody>
            <a:bodyPr wrap="none" lIns="0" tIns="0" rIns="0" bIns="0">
              <a:spAutoFit/>
            </a:bodyPr>
            <a:lstStyle/>
            <a:p>
              <a:r>
                <a:rPr lang="en-US" sz="1600">
                  <a:solidFill>
                    <a:srgbClr val="000000"/>
                  </a:solidFill>
                  <a:latin typeface="Calibri" pitchFamily="34" charset="0"/>
                </a:rPr>
                <a:t> </a:t>
              </a:r>
              <a:endParaRPr lang="en-US"/>
            </a:p>
          </p:txBody>
        </p:sp>
        <p:grpSp>
          <p:nvGrpSpPr>
            <p:cNvPr id="42" name="Group 23"/>
            <p:cNvGrpSpPr>
              <a:grpSpLocks/>
            </p:cNvGrpSpPr>
            <p:nvPr/>
          </p:nvGrpSpPr>
          <p:grpSpPr bwMode="auto">
            <a:xfrm>
              <a:off x="2209" y="2390"/>
              <a:ext cx="1456" cy="569"/>
              <a:chOff x="2209" y="2390"/>
              <a:chExt cx="1456" cy="569"/>
            </a:xfrm>
          </p:grpSpPr>
          <p:sp>
            <p:nvSpPr>
              <p:cNvPr id="47" name="Rectangle 21"/>
              <p:cNvSpPr>
                <a:spLocks noChangeArrowheads="1"/>
              </p:cNvSpPr>
              <p:nvPr/>
            </p:nvSpPr>
            <p:spPr bwMode="auto">
              <a:xfrm>
                <a:off x="2209" y="2390"/>
                <a:ext cx="1456" cy="569"/>
              </a:xfrm>
              <a:prstGeom prst="rect">
                <a:avLst/>
              </a:prstGeom>
              <a:solidFill>
                <a:srgbClr val="FFFFFF"/>
              </a:solidFill>
              <a:ln w="9525">
                <a:noFill/>
                <a:miter lim="800000"/>
                <a:headEnd/>
                <a:tailEnd/>
              </a:ln>
            </p:spPr>
            <p:txBody>
              <a:bodyPr/>
              <a:lstStyle/>
              <a:p>
                <a:endParaRPr lang="en-GB">
                  <a:latin typeface="Calibri" pitchFamily="34" charset="0"/>
                </a:endParaRPr>
              </a:p>
            </p:txBody>
          </p:sp>
          <p:sp>
            <p:nvSpPr>
              <p:cNvPr id="48" name="Rectangle 22"/>
              <p:cNvSpPr>
                <a:spLocks noChangeArrowheads="1"/>
              </p:cNvSpPr>
              <p:nvPr/>
            </p:nvSpPr>
            <p:spPr bwMode="auto">
              <a:xfrm>
                <a:off x="2209" y="2390"/>
                <a:ext cx="1456" cy="569"/>
              </a:xfrm>
              <a:prstGeom prst="rect">
                <a:avLst/>
              </a:prstGeom>
              <a:noFill/>
              <a:ln w="14288" cap="rnd">
                <a:solidFill>
                  <a:srgbClr val="000000"/>
                </a:solidFill>
                <a:miter lim="800000"/>
                <a:headEnd/>
                <a:tailEnd/>
              </a:ln>
            </p:spPr>
            <p:txBody>
              <a:bodyPr/>
              <a:lstStyle/>
              <a:p>
                <a:endParaRPr lang="en-GB">
                  <a:latin typeface="Calibri" pitchFamily="34" charset="0"/>
                </a:endParaRPr>
              </a:p>
            </p:txBody>
          </p:sp>
        </p:grpSp>
        <p:sp>
          <p:nvSpPr>
            <p:cNvPr id="43" name="Line 24"/>
            <p:cNvSpPr>
              <a:spLocks noChangeShapeType="1"/>
            </p:cNvSpPr>
            <p:nvPr/>
          </p:nvSpPr>
          <p:spPr bwMode="auto">
            <a:xfrm flipH="1" flipV="1">
              <a:off x="374" y="1775"/>
              <a:ext cx="1835" cy="615"/>
            </a:xfrm>
            <a:prstGeom prst="line">
              <a:avLst/>
            </a:prstGeom>
            <a:noFill/>
            <a:ln w="14288" cap="rnd">
              <a:solidFill>
                <a:srgbClr val="000000"/>
              </a:solidFill>
              <a:round/>
              <a:headEnd/>
              <a:tailEnd/>
            </a:ln>
          </p:spPr>
          <p:txBody>
            <a:bodyPr/>
            <a:lstStyle/>
            <a:p>
              <a:endParaRPr lang="en-GB"/>
            </a:p>
          </p:txBody>
        </p:sp>
        <p:sp>
          <p:nvSpPr>
            <p:cNvPr id="44" name="Line 25"/>
            <p:cNvSpPr>
              <a:spLocks noChangeShapeType="1"/>
            </p:cNvSpPr>
            <p:nvPr/>
          </p:nvSpPr>
          <p:spPr bwMode="auto">
            <a:xfrm flipH="1">
              <a:off x="374" y="2959"/>
              <a:ext cx="1835" cy="598"/>
            </a:xfrm>
            <a:prstGeom prst="line">
              <a:avLst/>
            </a:prstGeom>
            <a:noFill/>
            <a:ln w="14288" cap="rnd">
              <a:solidFill>
                <a:srgbClr val="000000"/>
              </a:solidFill>
              <a:round/>
              <a:headEnd/>
              <a:tailEnd/>
            </a:ln>
          </p:spPr>
          <p:txBody>
            <a:bodyPr/>
            <a:lstStyle/>
            <a:p>
              <a:endParaRPr lang="en-GB"/>
            </a:p>
          </p:txBody>
        </p:sp>
        <p:sp>
          <p:nvSpPr>
            <p:cNvPr id="45" name="Line 26"/>
            <p:cNvSpPr>
              <a:spLocks noChangeShapeType="1"/>
            </p:cNvSpPr>
            <p:nvPr/>
          </p:nvSpPr>
          <p:spPr bwMode="auto">
            <a:xfrm flipV="1">
              <a:off x="3665" y="1775"/>
              <a:ext cx="1779" cy="615"/>
            </a:xfrm>
            <a:prstGeom prst="line">
              <a:avLst/>
            </a:prstGeom>
            <a:noFill/>
            <a:ln w="14288" cap="rnd">
              <a:solidFill>
                <a:srgbClr val="000000"/>
              </a:solidFill>
              <a:round/>
              <a:headEnd/>
              <a:tailEnd/>
            </a:ln>
          </p:spPr>
          <p:txBody>
            <a:bodyPr/>
            <a:lstStyle/>
            <a:p>
              <a:endParaRPr lang="en-GB"/>
            </a:p>
          </p:txBody>
        </p:sp>
        <p:sp>
          <p:nvSpPr>
            <p:cNvPr id="46" name="Line 27"/>
            <p:cNvSpPr>
              <a:spLocks noChangeShapeType="1"/>
            </p:cNvSpPr>
            <p:nvPr/>
          </p:nvSpPr>
          <p:spPr bwMode="auto">
            <a:xfrm>
              <a:off x="3665" y="2959"/>
              <a:ext cx="1779" cy="598"/>
            </a:xfrm>
            <a:prstGeom prst="line">
              <a:avLst/>
            </a:prstGeom>
            <a:noFill/>
            <a:ln w="14288" cap="rnd">
              <a:solidFill>
                <a:srgbClr val="000000"/>
              </a:solidFill>
              <a:round/>
              <a:headEnd/>
              <a:tailEnd/>
            </a:ln>
          </p:spPr>
          <p:txBody>
            <a:bodyPr/>
            <a:lstStyle/>
            <a:p>
              <a:endParaRPr lang="en-GB"/>
            </a:p>
          </p:txBody>
        </p:sp>
      </p:grpSp>
      <p:grpSp>
        <p:nvGrpSpPr>
          <p:cNvPr id="54" name="Group 9"/>
          <p:cNvGrpSpPr/>
          <p:nvPr/>
        </p:nvGrpSpPr>
        <p:grpSpPr>
          <a:xfrm rot="1139649">
            <a:off x="7360307" y="-246879"/>
            <a:ext cx="1829775" cy="1636716"/>
            <a:chOff x="4500562" y="1071546"/>
            <a:chExt cx="2643206" cy="1714512"/>
          </a:xfrm>
          <a:solidFill>
            <a:srgbClr val="FFC000"/>
          </a:solidFill>
        </p:grpSpPr>
        <p:sp>
          <p:nvSpPr>
            <p:cNvPr id="55" name="5-Point Star 54"/>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4"/>
          <p:cNvGrpSpPr>
            <a:grpSpLocks noChangeAspect="1"/>
          </p:cNvGrpSpPr>
          <p:nvPr/>
        </p:nvGrpSpPr>
        <p:grpSpPr bwMode="auto">
          <a:xfrm>
            <a:off x="642910" y="928670"/>
            <a:ext cx="8135937" cy="5429263"/>
            <a:chOff x="347" y="1270"/>
            <a:chExt cx="5125" cy="2526"/>
          </a:xfrm>
        </p:grpSpPr>
        <p:sp>
          <p:nvSpPr>
            <p:cNvPr id="12" name="AutoShape 3"/>
            <p:cNvSpPr>
              <a:spLocks noChangeAspect="1" noChangeArrowheads="1" noTextEdit="1"/>
            </p:cNvSpPr>
            <p:nvPr/>
          </p:nvSpPr>
          <p:spPr bwMode="auto">
            <a:xfrm>
              <a:off x="347" y="1270"/>
              <a:ext cx="5125" cy="2526"/>
            </a:xfrm>
            <a:prstGeom prst="rect">
              <a:avLst/>
            </a:prstGeom>
            <a:noFill/>
            <a:ln w="9525">
              <a:noFill/>
              <a:miter lim="800000"/>
              <a:headEnd/>
              <a:tailEnd/>
            </a:ln>
          </p:spPr>
          <p:txBody>
            <a:bodyPr/>
            <a:lstStyle/>
            <a:p>
              <a:endParaRPr lang="en-GB"/>
            </a:p>
          </p:txBody>
        </p:sp>
        <p:sp>
          <p:nvSpPr>
            <p:cNvPr id="13" name="Rectangle 6"/>
            <p:cNvSpPr>
              <a:spLocks noChangeArrowheads="1"/>
            </p:cNvSpPr>
            <p:nvPr/>
          </p:nvSpPr>
          <p:spPr bwMode="auto">
            <a:xfrm>
              <a:off x="2018" y="1270"/>
              <a:ext cx="105" cy="206"/>
            </a:xfrm>
            <a:prstGeom prst="rect">
              <a:avLst/>
            </a:prstGeom>
            <a:noFill/>
            <a:ln w="9525">
              <a:noFill/>
              <a:miter lim="800000"/>
              <a:headEnd/>
              <a:tailEnd/>
            </a:ln>
          </p:spPr>
          <p:txBody>
            <a:bodyPr wrap="none" lIns="0" tIns="0" rIns="0" bIns="0">
              <a:spAutoFit/>
            </a:bodyPr>
            <a:lstStyle/>
            <a:p>
              <a:r>
                <a:rPr lang="en-US" sz="1700" b="1">
                  <a:solidFill>
                    <a:srgbClr val="000000"/>
                  </a:solidFill>
                  <a:latin typeface="Calibri" pitchFamily="34" charset="0"/>
                </a:rPr>
                <a:t> </a:t>
              </a:r>
              <a:endParaRPr lang="en-US"/>
            </a:p>
          </p:txBody>
        </p:sp>
        <p:sp>
          <p:nvSpPr>
            <p:cNvPr id="14" name="Rectangle 8"/>
            <p:cNvSpPr>
              <a:spLocks noChangeArrowheads="1"/>
            </p:cNvSpPr>
            <p:nvPr/>
          </p:nvSpPr>
          <p:spPr bwMode="auto">
            <a:xfrm>
              <a:off x="787" y="1437"/>
              <a:ext cx="102" cy="206"/>
            </a:xfrm>
            <a:prstGeom prst="rect">
              <a:avLst/>
            </a:prstGeom>
            <a:noFill/>
            <a:ln w="9525">
              <a:noFill/>
              <a:miter lim="800000"/>
              <a:headEnd/>
              <a:tailEnd/>
            </a:ln>
          </p:spPr>
          <p:txBody>
            <a:bodyPr wrap="none" lIns="0" tIns="0" rIns="0" bIns="0">
              <a:spAutoFit/>
            </a:bodyPr>
            <a:lstStyle/>
            <a:p>
              <a:r>
                <a:rPr lang="en-US" sz="1700">
                  <a:solidFill>
                    <a:srgbClr val="000000"/>
                  </a:solidFill>
                  <a:latin typeface="Calibri" pitchFamily="34" charset="0"/>
                </a:rPr>
                <a:t> </a:t>
              </a:r>
              <a:endParaRPr lang="en-US"/>
            </a:p>
          </p:txBody>
        </p:sp>
        <p:sp>
          <p:nvSpPr>
            <p:cNvPr id="15" name="Rectangle 9"/>
            <p:cNvSpPr>
              <a:spLocks noChangeArrowheads="1"/>
            </p:cNvSpPr>
            <p:nvPr/>
          </p:nvSpPr>
          <p:spPr bwMode="auto">
            <a:xfrm>
              <a:off x="787" y="1603"/>
              <a:ext cx="102" cy="206"/>
            </a:xfrm>
            <a:prstGeom prst="rect">
              <a:avLst/>
            </a:prstGeom>
            <a:noFill/>
            <a:ln w="9525">
              <a:noFill/>
              <a:miter lim="800000"/>
              <a:headEnd/>
              <a:tailEnd/>
            </a:ln>
          </p:spPr>
          <p:txBody>
            <a:bodyPr wrap="none" lIns="0" tIns="0" rIns="0" bIns="0">
              <a:spAutoFit/>
            </a:bodyPr>
            <a:lstStyle/>
            <a:p>
              <a:r>
                <a:rPr lang="en-US" sz="1700">
                  <a:solidFill>
                    <a:srgbClr val="000000"/>
                  </a:solidFill>
                  <a:latin typeface="Calibri" pitchFamily="34" charset="0"/>
                </a:rPr>
                <a:t> </a:t>
              </a:r>
              <a:endParaRPr lang="en-US"/>
            </a:p>
          </p:txBody>
        </p:sp>
        <p:sp>
          <p:nvSpPr>
            <p:cNvPr id="16" name="Rectangle 10"/>
            <p:cNvSpPr>
              <a:spLocks noChangeArrowheads="1"/>
            </p:cNvSpPr>
            <p:nvPr/>
          </p:nvSpPr>
          <p:spPr bwMode="auto">
            <a:xfrm>
              <a:off x="347" y="1768"/>
              <a:ext cx="97" cy="188"/>
            </a:xfrm>
            <a:prstGeom prst="rect">
              <a:avLst/>
            </a:prstGeom>
            <a:noFill/>
            <a:ln w="9525">
              <a:noFill/>
              <a:miter lim="800000"/>
              <a:headEnd/>
              <a:tailEnd/>
            </a:ln>
          </p:spPr>
          <p:txBody>
            <a:bodyPr wrap="none" lIns="0" tIns="0" rIns="0" bIns="0">
              <a:spAutoFit/>
            </a:bodyPr>
            <a:lstStyle/>
            <a:p>
              <a:r>
                <a:rPr lang="en-US" sz="1600" b="1">
                  <a:solidFill>
                    <a:srgbClr val="000000"/>
                  </a:solidFill>
                  <a:latin typeface="Calibri" pitchFamily="34" charset="0"/>
                </a:rPr>
                <a:t> </a:t>
              </a:r>
              <a:endParaRPr lang="en-US"/>
            </a:p>
          </p:txBody>
        </p:sp>
        <p:sp>
          <p:nvSpPr>
            <p:cNvPr id="17" name="Rectangle 11"/>
            <p:cNvSpPr>
              <a:spLocks noChangeArrowheads="1"/>
            </p:cNvSpPr>
            <p:nvPr/>
          </p:nvSpPr>
          <p:spPr bwMode="auto">
            <a:xfrm>
              <a:off x="347" y="2057"/>
              <a:ext cx="97" cy="188"/>
            </a:xfrm>
            <a:prstGeom prst="rect">
              <a:avLst/>
            </a:prstGeom>
            <a:noFill/>
            <a:ln w="9525">
              <a:noFill/>
              <a:miter lim="800000"/>
              <a:headEnd/>
              <a:tailEnd/>
            </a:ln>
          </p:spPr>
          <p:txBody>
            <a:bodyPr wrap="none" lIns="0" tIns="0" rIns="0" bIns="0">
              <a:spAutoFit/>
            </a:bodyPr>
            <a:lstStyle/>
            <a:p>
              <a:r>
                <a:rPr lang="en-US" sz="1600" b="1">
                  <a:solidFill>
                    <a:srgbClr val="000000"/>
                  </a:solidFill>
                  <a:latin typeface="Calibri" pitchFamily="34" charset="0"/>
                </a:rPr>
                <a:t> </a:t>
              </a:r>
              <a:endParaRPr lang="en-US"/>
            </a:p>
          </p:txBody>
        </p:sp>
        <p:sp>
          <p:nvSpPr>
            <p:cNvPr id="18" name="Rectangle 12"/>
            <p:cNvSpPr>
              <a:spLocks noChangeArrowheads="1"/>
            </p:cNvSpPr>
            <p:nvPr/>
          </p:nvSpPr>
          <p:spPr bwMode="auto">
            <a:xfrm>
              <a:off x="347" y="2346"/>
              <a:ext cx="97" cy="188"/>
            </a:xfrm>
            <a:prstGeom prst="rect">
              <a:avLst/>
            </a:prstGeom>
            <a:noFill/>
            <a:ln w="9525">
              <a:noFill/>
              <a:miter lim="800000"/>
              <a:headEnd/>
              <a:tailEnd/>
            </a:ln>
          </p:spPr>
          <p:txBody>
            <a:bodyPr wrap="none" lIns="0" tIns="0" rIns="0" bIns="0">
              <a:spAutoFit/>
            </a:bodyPr>
            <a:lstStyle/>
            <a:p>
              <a:r>
                <a:rPr lang="en-US" sz="1600" b="1">
                  <a:solidFill>
                    <a:srgbClr val="000000"/>
                  </a:solidFill>
                  <a:latin typeface="Calibri" pitchFamily="34" charset="0"/>
                </a:rPr>
                <a:t> </a:t>
              </a:r>
              <a:endParaRPr lang="en-US"/>
            </a:p>
          </p:txBody>
        </p:sp>
        <p:sp>
          <p:nvSpPr>
            <p:cNvPr id="19" name="Rectangle 13"/>
            <p:cNvSpPr>
              <a:spLocks noChangeArrowheads="1"/>
            </p:cNvSpPr>
            <p:nvPr/>
          </p:nvSpPr>
          <p:spPr bwMode="auto">
            <a:xfrm>
              <a:off x="347" y="2635"/>
              <a:ext cx="97" cy="188"/>
            </a:xfrm>
            <a:prstGeom prst="rect">
              <a:avLst/>
            </a:prstGeom>
            <a:noFill/>
            <a:ln w="9525">
              <a:noFill/>
              <a:miter lim="800000"/>
              <a:headEnd/>
              <a:tailEnd/>
            </a:ln>
          </p:spPr>
          <p:txBody>
            <a:bodyPr wrap="none" lIns="0" tIns="0" rIns="0" bIns="0">
              <a:spAutoFit/>
            </a:bodyPr>
            <a:lstStyle/>
            <a:p>
              <a:r>
                <a:rPr lang="en-US" sz="1600" b="1">
                  <a:solidFill>
                    <a:srgbClr val="000000"/>
                  </a:solidFill>
                  <a:latin typeface="Calibri" pitchFamily="34" charset="0"/>
                </a:rPr>
                <a:t> </a:t>
              </a:r>
              <a:endParaRPr lang="en-US"/>
            </a:p>
          </p:txBody>
        </p:sp>
        <p:sp>
          <p:nvSpPr>
            <p:cNvPr id="20" name="Rectangle 14"/>
            <p:cNvSpPr>
              <a:spLocks noChangeArrowheads="1"/>
            </p:cNvSpPr>
            <p:nvPr/>
          </p:nvSpPr>
          <p:spPr bwMode="auto">
            <a:xfrm>
              <a:off x="347" y="2924"/>
              <a:ext cx="97" cy="188"/>
            </a:xfrm>
            <a:prstGeom prst="rect">
              <a:avLst/>
            </a:prstGeom>
            <a:noFill/>
            <a:ln w="9525">
              <a:noFill/>
              <a:miter lim="800000"/>
              <a:headEnd/>
              <a:tailEnd/>
            </a:ln>
          </p:spPr>
          <p:txBody>
            <a:bodyPr wrap="none" lIns="0" tIns="0" rIns="0" bIns="0">
              <a:spAutoFit/>
            </a:bodyPr>
            <a:lstStyle/>
            <a:p>
              <a:r>
                <a:rPr lang="en-US" sz="1600" b="1">
                  <a:solidFill>
                    <a:srgbClr val="000000"/>
                  </a:solidFill>
                  <a:latin typeface="Calibri" pitchFamily="34" charset="0"/>
                </a:rPr>
                <a:t> </a:t>
              </a:r>
              <a:endParaRPr lang="en-US"/>
            </a:p>
          </p:txBody>
        </p:sp>
        <p:sp>
          <p:nvSpPr>
            <p:cNvPr id="21" name="Rectangle 15"/>
            <p:cNvSpPr>
              <a:spLocks noChangeArrowheads="1"/>
            </p:cNvSpPr>
            <p:nvPr/>
          </p:nvSpPr>
          <p:spPr bwMode="auto">
            <a:xfrm>
              <a:off x="347" y="3213"/>
              <a:ext cx="97" cy="188"/>
            </a:xfrm>
            <a:prstGeom prst="rect">
              <a:avLst/>
            </a:prstGeom>
            <a:noFill/>
            <a:ln w="9525">
              <a:noFill/>
              <a:miter lim="800000"/>
              <a:headEnd/>
              <a:tailEnd/>
            </a:ln>
          </p:spPr>
          <p:txBody>
            <a:bodyPr wrap="none" lIns="0" tIns="0" rIns="0" bIns="0">
              <a:spAutoFit/>
            </a:bodyPr>
            <a:lstStyle/>
            <a:p>
              <a:r>
                <a:rPr lang="en-US" sz="1600" b="1">
                  <a:solidFill>
                    <a:srgbClr val="000000"/>
                  </a:solidFill>
                  <a:latin typeface="Calibri" pitchFamily="34" charset="0"/>
                </a:rPr>
                <a:t> </a:t>
              </a:r>
              <a:endParaRPr lang="en-US"/>
            </a:p>
          </p:txBody>
        </p:sp>
        <p:sp>
          <p:nvSpPr>
            <p:cNvPr id="22" name="Rectangle 16"/>
            <p:cNvSpPr>
              <a:spLocks noChangeArrowheads="1"/>
            </p:cNvSpPr>
            <p:nvPr/>
          </p:nvSpPr>
          <p:spPr bwMode="auto">
            <a:xfrm>
              <a:off x="347" y="3502"/>
              <a:ext cx="97" cy="188"/>
            </a:xfrm>
            <a:prstGeom prst="rect">
              <a:avLst/>
            </a:prstGeom>
            <a:noFill/>
            <a:ln w="9525">
              <a:noFill/>
              <a:miter lim="800000"/>
              <a:headEnd/>
              <a:tailEnd/>
            </a:ln>
          </p:spPr>
          <p:txBody>
            <a:bodyPr wrap="none" lIns="0" tIns="0" rIns="0" bIns="0">
              <a:spAutoFit/>
            </a:bodyPr>
            <a:lstStyle/>
            <a:p>
              <a:r>
                <a:rPr lang="en-US" sz="1600" b="1">
                  <a:solidFill>
                    <a:srgbClr val="000000"/>
                  </a:solidFill>
                  <a:latin typeface="Calibri" pitchFamily="34" charset="0"/>
                </a:rPr>
                <a:t> </a:t>
              </a:r>
              <a:endParaRPr lang="en-US"/>
            </a:p>
          </p:txBody>
        </p:sp>
        <p:grpSp>
          <p:nvGrpSpPr>
            <p:cNvPr id="23" name="Group 19"/>
            <p:cNvGrpSpPr>
              <a:grpSpLocks/>
            </p:cNvGrpSpPr>
            <p:nvPr/>
          </p:nvGrpSpPr>
          <p:grpSpPr bwMode="auto">
            <a:xfrm>
              <a:off x="375" y="1777"/>
              <a:ext cx="5070" cy="1782"/>
              <a:chOff x="375" y="1777"/>
              <a:chExt cx="5070" cy="1782"/>
            </a:xfrm>
          </p:grpSpPr>
          <p:sp>
            <p:nvSpPr>
              <p:cNvPr id="32" name="Rectangle 17"/>
              <p:cNvSpPr>
                <a:spLocks noChangeArrowheads="1"/>
              </p:cNvSpPr>
              <p:nvPr/>
            </p:nvSpPr>
            <p:spPr bwMode="auto">
              <a:xfrm>
                <a:off x="375" y="1777"/>
                <a:ext cx="5070" cy="1782"/>
              </a:xfrm>
              <a:prstGeom prst="rect">
                <a:avLst/>
              </a:prstGeom>
              <a:solidFill>
                <a:srgbClr val="FFFFFF"/>
              </a:solidFill>
              <a:ln w="9525">
                <a:noFill/>
                <a:miter lim="800000"/>
                <a:headEnd/>
                <a:tailEnd/>
              </a:ln>
            </p:spPr>
            <p:txBody>
              <a:bodyPr/>
              <a:lstStyle/>
              <a:p>
                <a:endParaRPr lang="en-GB">
                  <a:latin typeface="Calibri" pitchFamily="34" charset="0"/>
                </a:endParaRPr>
              </a:p>
            </p:txBody>
          </p:sp>
          <p:sp>
            <p:nvSpPr>
              <p:cNvPr id="33" name="Rectangle 18"/>
              <p:cNvSpPr>
                <a:spLocks noChangeArrowheads="1"/>
              </p:cNvSpPr>
              <p:nvPr/>
            </p:nvSpPr>
            <p:spPr bwMode="auto">
              <a:xfrm>
                <a:off x="375" y="1777"/>
                <a:ext cx="5070" cy="1782"/>
              </a:xfrm>
              <a:prstGeom prst="rect">
                <a:avLst/>
              </a:prstGeom>
              <a:noFill/>
              <a:ln w="14288" cap="rnd">
                <a:solidFill>
                  <a:srgbClr val="000000"/>
                </a:solidFill>
                <a:miter lim="800000"/>
                <a:headEnd/>
                <a:tailEnd/>
              </a:ln>
            </p:spPr>
            <p:txBody>
              <a:bodyPr/>
              <a:lstStyle/>
              <a:p>
                <a:endParaRPr lang="en-GB">
                  <a:latin typeface="Calibri" pitchFamily="34" charset="0"/>
                </a:endParaRPr>
              </a:p>
            </p:txBody>
          </p:sp>
        </p:grpSp>
        <p:sp>
          <p:nvSpPr>
            <p:cNvPr id="24" name="Rectangle 20"/>
            <p:cNvSpPr>
              <a:spLocks noChangeArrowheads="1"/>
            </p:cNvSpPr>
            <p:nvPr/>
          </p:nvSpPr>
          <p:spPr bwMode="auto">
            <a:xfrm>
              <a:off x="461" y="1823"/>
              <a:ext cx="95" cy="188"/>
            </a:xfrm>
            <a:prstGeom prst="rect">
              <a:avLst/>
            </a:prstGeom>
            <a:noFill/>
            <a:ln w="9525">
              <a:noFill/>
              <a:miter lim="800000"/>
              <a:headEnd/>
              <a:tailEnd/>
            </a:ln>
          </p:spPr>
          <p:txBody>
            <a:bodyPr wrap="none" lIns="0" tIns="0" rIns="0" bIns="0">
              <a:spAutoFit/>
            </a:bodyPr>
            <a:lstStyle/>
            <a:p>
              <a:r>
                <a:rPr lang="en-US" sz="1600">
                  <a:solidFill>
                    <a:srgbClr val="000000"/>
                  </a:solidFill>
                  <a:latin typeface="Calibri" pitchFamily="34" charset="0"/>
                </a:rPr>
                <a:t> </a:t>
              </a:r>
              <a:endParaRPr lang="en-US"/>
            </a:p>
          </p:txBody>
        </p:sp>
        <p:grpSp>
          <p:nvGrpSpPr>
            <p:cNvPr id="25" name="Group 23"/>
            <p:cNvGrpSpPr>
              <a:grpSpLocks/>
            </p:cNvGrpSpPr>
            <p:nvPr/>
          </p:nvGrpSpPr>
          <p:grpSpPr bwMode="auto">
            <a:xfrm>
              <a:off x="2209" y="2390"/>
              <a:ext cx="1456" cy="569"/>
              <a:chOff x="2209" y="2390"/>
              <a:chExt cx="1456" cy="569"/>
            </a:xfrm>
          </p:grpSpPr>
          <p:sp>
            <p:nvSpPr>
              <p:cNvPr id="30" name="Rectangle 21"/>
              <p:cNvSpPr>
                <a:spLocks noChangeArrowheads="1"/>
              </p:cNvSpPr>
              <p:nvPr/>
            </p:nvSpPr>
            <p:spPr bwMode="auto">
              <a:xfrm>
                <a:off x="2209" y="2390"/>
                <a:ext cx="1456" cy="569"/>
              </a:xfrm>
              <a:prstGeom prst="rect">
                <a:avLst/>
              </a:prstGeom>
              <a:solidFill>
                <a:srgbClr val="FFFFFF"/>
              </a:solidFill>
              <a:ln w="9525">
                <a:noFill/>
                <a:miter lim="800000"/>
                <a:headEnd/>
                <a:tailEnd/>
              </a:ln>
            </p:spPr>
            <p:txBody>
              <a:bodyPr/>
              <a:lstStyle/>
              <a:p>
                <a:endParaRPr lang="en-GB">
                  <a:latin typeface="Calibri" pitchFamily="34" charset="0"/>
                </a:endParaRPr>
              </a:p>
            </p:txBody>
          </p:sp>
          <p:sp>
            <p:nvSpPr>
              <p:cNvPr id="31" name="Rectangle 22"/>
              <p:cNvSpPr>
                <a:spLocks noChangeArrowheads="1"/>
              </p:cNvSpPr>
              <p:nvPr/>
            </p:nvSpPr>
            <p:spPr bwMode="auto">
              <a:xfrm>
                <a:off x="2209" y="2390"/>
                <a:ext cx="1456" cy="569"/>
              </a:xfrm>
              <a:prstGeom prst="rect">
                <a:avLst/>
              </a:prstGeom>
              <a:noFill/>
              <a:ln w="14288" cap="rnd">
                <a:solidFill>
                  <a:srgbClr val="000000"/>
                </a:solidFill>
                <a:miter lim="800000"/>
                <a:headEnd/>
                <a:tailEnd/>
              </a:ln>
            </p:spPr>
            <p:txBody>
              <a:bodyPr/>
              <a:lstStyle/>
              <a:p>
                <a:endParaRPr lang="en-GB">
                  <a:latin typeface="Calibri" pitchFamily="34" charset="0"/>
                </a:endParaRPr>
              </a:p>
            </p:txBody>
          </p:sp>
        </p:grpSp>
        <p:sp>
          <p:nvSpPr>
            <p:cNvPr id="26" name="Line 24"/>
            <p:cNvSpPr>
              <a:spLocks noChangeShapeType="1"/>
            </p:cNvSpPr>
            <p:nvPr/>
          </p:nvSpPr>
          <p:spPr bwMode="auto">
            <a:xfrm flipH="1" flipV="1">
              <a:off x="374" y="1775"/>
              <a:ext cx="1835" cy="615"/>
            </a:xfrm>
            <a:prstGeom prst="line">
              <a:avLst/>
            </a:prstGeom>
            <a:noFill/>
            <a:ln w="14288" cap="rnd">
              <a:solidFill>
                <a:srgbClr val="000000"/>
              </a:solidFill>
              <a:round/>
              <a:headEnd/>
              <a:tailEnd/>
            </a:ln>
          </p:spPr>
          <p:txBody>
            <a:bodyPr/>
            <a:lstStyle/>
            <a:p>
              <a:endParaRPr lang="en-GB"/>
            </a:p>
          </p:txBody>
        </p:sp>
        <p:sp>
          <p:nvSpPr>
            <p:cNvPr id="27" name="Line 25"/>
            <p:cNvSpPr>
              <a:spLocks noChangeShapeType="1"/>
            </p:cNvSpPr>
            <p:nvPr/>
          </p:nvSpPr>
          <p:spPr bwMode="auto">
            <a:xfrm flipH="1">
              <a:off x="374" y="2959"/>
              <a:ext cx="1835" cy="598"/>
            </a:xfrm>
            <a:prstGeom prst="line">
              <a:avLst/>
            </a:prstGeom>
            <a:noFill/>
            <a:ln w="14288" cap="rnd">
              <a:solidFill>
                <a:srgbClr val="000000"/>
              </a:solidFill>
              <a:round/>
              <a:headEnd/>
              <a:tailEnd/>
            </a:ln>
          </p:spPr>
          <p:txBody>
            <a:bodyPr/>
            <a:lstStyle/>
            <a:p>
              <a:endParaRPr lang="en-GB"/>
            </a:p>
          </p:txBody>
        </p:sp>
        <p:sp>
          <p:nvSpPr>
            <p:cNvPr id="28" name="Line 26"/>
            <p:cNvSpPr>
              <a:spLocks noChangeShapeType="1"/>
            </p:cNvSpPr>
            <p:nvPr/>
          </p:nvSpPr>
          <p:spPr bwMode="auto">
            <a:xfrm flipV="1">
              <a:off x="3665" y="1775"/>
              <a:ext cx="1779" cy="615"/>
            </a:xfrm>
            <a:prstGeom prst="line">
              <a:avLst/>
            </a:prstGeom>
            <a:noFill/>
            <a:ln w="14288" cap="rnd">
              <a:solidFill>
                <a:srgbClr val="000000"/>
              </a:solidFill>
              <a:round/>
              <a:headEnd/>
              <a:tailEnd/>
            </a:ln>
          </p:spPr>
          <p:txBody>
            <a:bodyPr/>
            <a:lstStyle/>
            <a:p>
              <a:endParaRPr lang="en-GB"/>
            </a:p>
          </p:txBody>
        </p:sp>
        <p:sp>
          <p:nvSpPr>
            <p:cNvPr id="29" name="Line 27"/>
            <p:cNvSpPr>
              <a:spLocks noChangeShapeType="1"/>
            </p:cNvSpPr>
            <p:nvPr/>
          </p:nvSpPr>
          <p:spPr bwMode="auto">
            <a:xfrm>
              <a:off x="3665" y="2959"/>
              <a:ext cx="1779" cy="598"/>
            </a:xfrm>
            <a:prstGeom prst="line">
              <a:avLst/>
            </a:prstGeom>
            <a:noFill/>
            <a:ln w="14288" cap="rnd">
              <a:solidFill>
                <a:srgbClr val="000000"/>
              </a:solidFill>
              <a:round/>
              <a:headEnd/>
              <a:tailEnd/>
            </a:ln>
          </p:spPr>
          <p:txBody>
            <a:bodyPr/>
            <a:lstStyle/>
            <a:p>
              <a:endParaRPr lang="en-GB"/>
            </a:p>
          </p:txBody>
        </p:sp>
      </p:grpSp>
      <p:sp>
        <p:nvSpPr>
          <p:cNvPr id="51204" name="TextBox 3"/>
          <p:cNvSpPr txBox="1">
            <a:spLocks noChangeArrowheads="1"/>
          </p:cNvSpPr>
          <p:nvPr/>
        </p:nvSpPr>
        <p:spPr bwMode="auto">
          <a:xfrm>
            <a:off x="3643306" y="3357562"/>
            <a:ext cx="2286000" cy="1200329"/>
          </a:xfrm>
          <a:prstGeom prst="rect">
            <a:avLst/>
          </a:prstGeom>
          <a:noFill/>
          <a:ln w="9525">
            <a:noFill/>
            <a:miter lim="800000"/>
            <a:headEnd/>
            <a:tailEnd/>
          </a:ln>
        </p:spPr>
        <p:txBody>
          <a:bodyPr anchor="ctr">
            <a:spAutoFit/>
          </a:bodyPr>
          <a:lstStyle/>
          <a:p>
            <a:pPr algn="ctr"/>
            <a:r>
              <a:rPr lang="en-GB" b="1" dirty="0" smtClean="0">
                <a:latin typeface="Calibri" pitchFamily="34" charset="0"/>
                <a:ea typeface="Calibri" pitchFamily="34" charset="0"/>
                <a:cs typeface="Times New Roman" pitchFamily="18" charset="0"/>
              </a:rPr>
              <a:t>Why were there changing attitudes to immigration in 1920s USA?</a:t>
            </a:r>
            <a:endParaRPr lang="en-GB" b="1" dirty="0">
              <a:latin typeface="Calibri" pitchFamily="34" charset="0"/>
              <a:ea typeface="Calibri" pitchFamily="34" charset="0"/>
              <a:cs typeface="Times New Roman" pitchFamily="18" charset="0"/>
            </a:endParaRPr>
          </a:p>
        </p:txBody>
      </p:sp>
      <p:sp>
        <p:nvSpPr>
          <p:cNvPr id="51205" name="TextBox 4"/>
          <p:cNvSpPr txBox="1">
            <a:spLocks noChangeArrowheads="1"/>
          </p:cNvSpPr>
          <p:nvPr/>
        </p:nvSpPr>
        <p:spPr bwMode="auto">
          <a:xfrm rot="10800000">
            <a:off x="2514600" y="2025641"/>
            <a:ext cx="4343400" cy="954107"/>
          </a:xfrm>
          <a:prstGeom prst="rect">
            <a:avLst/>
          </a:prstGeom>
          <a:noFill/>
          <a:ln w="9525">
            <a:noFill/>
            <a:miter lim="800000"/>
            <a:headEnd/>
            <a:tailEnd/>
          </a:ln>
        </p:spPr>
        <p:txBody>
          <a:bodyPr>
            <a:spAutoFit/>
          </a:bodyPr>
          <a:lstStyle/>
          <a:p>
            <a:pPr algn="ctr"/>
            <a:r>
              <a:rPr lang="en-GB" sz="1400" b="1" dirty="0" smtClean="0">
                <a:latin typeface="Vijaya" pitchFamily="34" charset="0"/>
                <a:cs typeface="Vijaya" pitchFamily="34" charset="0"/>
              </a:rPr>
              <a:t>Social fears</a:t>
            </a:r>
            <a:endParaRPr lang="en-GB" sz="1400" b="1" dirty="0">
              <a:latin typeface="Vijaya" pitchFamily="34" charset="0"/>
              <a:cs typeface="Vijaya" pitchFamily="34" charset="0"/>
            </a:endParaRPr>
          </a:p>
          <a:p>
            <a:r>
              <a:rPr lang="en-GB" sz="1400" dirty="0" smtClean="0">
                <a:latin typeface="Vijaya" pitchFamily="34" charset="0"/>
                <a:cs typeface="Vijaya" pitchFamily="34" charset="0"/>
              </a:rPr>
              <a:t>Many immigrants lived in their own communities, not mixing with Americans. They stuck with their own customs and languages, in direct contrast to the “Melting Pot” theory.</a:t>
            </a:r>
            <a:endParaRPr lang="en-GB" sz="1400" dirty="0">
              <a:latin typeface="Vijaya" pitchFamily="34" charset="0"/>
              <a:cs typeface="Vijaya" pitchFamily="34" charset="0"/>
            </a:endParaRPr>
          </a:p>
        </p:txBody>
      </p:sp>
      <p:sp>
        <p:nvSpPr>
          <p:cNvPr id="51206" name="TextBox 5"/>
          <p:cNvSpPr txBox="1">
            <a:spLocks noChangeArrowheads="1"/>
          </p:cNvSpPr>
          <p:nvPr/>
        </p:nvSpPr>
        <p:spPr bwMode="auto">
          <a:xfrm>
            <a:off x="2714612" y="4714884"/>
            <a:ext cx="4495800" cy="954107"/>
          </a:xfrm>
          <a:prstGeom prst="rect">
            <a:avLst/>
          </a:prstGeom>
          <a:noFill/>
          <a:ln w="9525">
            <a:noFill/>
            <a:miter lim="800000"/>
            <a:headEnd/>
            <a:tailEnd/>
          </a:ln>
        </p:spPr>
        <p:txBody>
          <a:bodyPr>
            <a:spAutoFit/>
          </a:bodyPr>
          <a:lstStyle/>
          <a:p>
            <a:pPr algn="ctr"/>
            <a:r>
              <a:rPr lang="en-GB" sz="1400" b="1" dirty="0" smtClean="0">
                <a:latin typeface="Vijaya" pitchFamily="34" charset="0"/>
                <a:cs typeface="Vijaya" pitchFamily="34" charset="0"/>
              </a:rPr>
              <a:t>Economic fears</a:t>
            </a:r>
            <a:endParaRPr lang="en-GB" sz="1400" b="1" dirty="0">
              <a:latin typeface="Vijaya" pitchFamily="34" charset="0"/>
              <a:cs typeface="Vijaya" pitchFamily="34" charset="0"/>
            </a:endParaRPr>
          </a:p>
          <a:p>
            <a:r>
              <a:rPr lang="en-GB" sz="1400" dirty="0" smtClean="0">
                <a:latin typeface="Vijaya" pitchFamily="34" charset="0"/>
                <a:cs typeface="Vijaya" pitchFamily="34" charset="0"/>
              </a:rPr>
              <a:t>The worsening economic climate led to competition for jobs between immigrants and Americans. This was exacerbated as the unemployment rate rose. Unions complained that immigrants drove wages down.</a:t>
            </a:r>
            <a:endParaRPr lang="en-GB" sz="1400" dirty="0">
              <a:latin typeface="Vijaya" pitchFamily="34" charset="0"/>
              <a:cs typeface="Vijaya" pitchFamily="34" charset="0"/>
            </a:endParaRPr>
          </a:p>
        </p:txBody>
      </p:sp>
      <p:sp>
        <p:nvSpPr>
          <p:cNvPr id="51207" name="TextBox 6"/>
          <p:cNvSpPr txBox="1">
            <a:spLocks noChangeArrowheads="1"/>
          </p:cNvSpPr>
          <p:nvPr/>
        </p:nvSpPr>
        <p:spPr bwMode="auto">
          <a:xfrm rot="5400000">
            <a:off x="345373" y="3226471"/>
            <a:ext cx="2481263" cy="1600438"/>
          </a:xfrm>
          <a:prstGeom prst="rect">
            <a:avLst/>
          </a:prstGeom>
          <a:noFill/>
          <a:ln w="9525">
            <a:noFill/>
            <a:miter lim="800000"/>
            <a:headEnd/>
            <a:tailEnd/>
          </a:ln>
        </p:spPr>
        <p:txBody>
          <a:bodyPr>
            <a:spAutoFit/>
          </a:bodyPr>
          <a:lstStyle/>
          <a:p>
            <a:pPr algn="ctr"/>
            <a:r>
              <a:rPr lang="en-GB" sz="1400" b="1" dirty="0" smtClean="0">
                <a:latin typeface="Vijaya" pitchFamily="34" charset="0"/>
                <a:cs typeface="Vijaya" pitchFamily="34" charset="0"/>
              </a:rPr>
              <a:t>Fear of revolution</a:t>
            </a:r>
            <a:endParaRPr lang="en-GB" sz="1400" b="1" dirty="0">
              <a:latin typeface="Vijaya" pitchFamily="34" charset="0"/>
              <a:cs typeface="Vijaya" pitchFamily="34" charset="0"/>
            </a:endParaRPr>
          </a:p>
          <a:p>
            <a:r>
              <a:rPr lang="en-GB" sz="1400" dirty="0" smtClean="0">
                <a:latin typeface="Vijaya" pitchFamily="34" charset="0"/>
                <a:cs typeface="Vijaya" pitchFamily="34" charset="0"/>
              </a:rPr>
              <a:t>The Red Scare in 1919 - many communist Eastern Europeans were arriving in the USA. There was a fear they would try and bring about revolution, forcing their far left view on America.</a:t>
            </a:r>
            <a:endParaRPr lang="en-GB" sz="1400" dirty="0">
              <a:latin typeface="Vijaya" pitchFamily="34" charset="0"/>
              <a:cs typeface="Vijaya" pitchFamily="34" charset="0"/>
            </a:endParaRPr>
          </a:p>
        </p:txBody>
      </p:sp>
      <p:sp>
        <p:nvSpPr>
          <p:cNvPr id="51208" name="TextBox 8"/>
          <p:cNvSpPr txBox="1">
            <a:spLocks noChangeArrowheads="1"/>
          </p:cNvSpPr>
          <p:nvPr/>
        </p:nvSpPr>
        <p:spPr bwMode="auto">
          <a:xfrm rot="16200000">
            <a:off x="6569443" y="3146071"/>
            <a:ext cx="2819400" cy="1384995"/>
          </a:xfrm>
          <a:prstGeom prst="rect">
            <a:avLst/>
          </a:prstGeom>
          <a:noFill/>
          <a:ln w="9525">
            <a:noFill/>
            <a:miter lim="800000"/>
            <a:headEnd/>
            <a:tailEnd/>
          </a:ln>
        </p:spPr>
        <p:txBody>
          <a:bodyPr>
            <a:spAutoFit/>
          </a:bodyPr>
          <a:lstStyle/>
          <a:p>
            <a:pPr algn="ctr"/>
            <a:r>
              <a:rPr lang="en-GB" sz="1400" b="1" dirty="0" smtClean="0">
                <a:latin typeface="Vijaya" pitchFamily="34" charset="0"/>
                <a:cs typeface="Vijaya" pitchFamily="34" charset="0"/>
              </a:rPr>
              <a:t>Prejudice &amp; racism</a:t>
            </a:r>
            <a:endParaRPr lang="en-GB" sz="1400" b="1" dirty="0">
              <a:latin typeface="Vijaya" pitchFamily="34" charset="0"/>
              <a:cs typeface="Vijaya" pitchFamily="34" charset="0"/>
            </a:endParaRPr>
          </a:p>
          <a:p>
            <a:r>
              <a:rPr lang="en-GB" sz="1400" dirty="0" smtClean="0">
                <a:latin typeface="Vijaya" pitchFamily="34" charset="0"/>
                <a:cs typeface="Vijaya" pitchFamily="34" charset="0"/>
              </a:rPr>
              <a:t>WWI caused people to become divided, and others blamed the immigrants for disease and social crimes. The KKK compounded the problem with WASP – White Angle Saxon Protestant country.</a:t>
            </a:r>
            <a:endParaRPr lang="en-GB" sz="1400" dirty="0">
              <a:latin typeface="Vijaya" pitchFamily="34" charset="0"/>
              <a:cs typeface="Vijaya" pitchFamily="34" charset="0"/>
            </a:endParaRPr>
          </a:p>
        </p:txBody>
      </p:sp>
      <p:sp>
        <p:nvSpPr>
          <p:cNvPr id="10" name="Title 1"/>
          <p:cNvSpPr txBox="1">
            <a:spLocks/>
          </p:cNvSpPr>
          <p:nvPr/>
        </p:nvSpPr>
        <p:spPr>
          <a:xfrm>
            <a:off x="0" y="0"/>
            <a:ext cx="9144000" cy="1143000"/>
          </a:xfrm>
          <a:prstGeom prst="rect">
            <a:avLst/>
          </a:prstGeom>
          <a:solidFill>
            <a:schemeClr val="accent3">
              <a:lumMod val="50000"/>
            </a:schemeClr>
          </a:solidFill>
        </p:spPr>
        <p:txBody>
          <a:bodyPr anchor="ctr"/>
          <a:lstStyle/>
          <a:p>
            <a:pPr algn="ctr" fontAlgn="auto">
              <a:spcAft>
                <a:spcPts val="0"/>
              </a:spcAft>
              <a:defRPr/>
            </a:pPr>
            <a:r>
              <a:rPr lang="en-GB" sz="4100" dirty="0" smtClean="0">
                <a:solidFill>
                  <a:schemeClr val="bg1"/>
                </a:solidFill>
                <a:latin typeface="+mj-lt"/>
                <a:ea typeface="+mj-ea"/>
                <a:cs typeface="+mj-cs"/>
              </a:rPr>
              <a:t>Evaluation placemat</a:t>
            </a:r>
            <a:endParaRPr lang="en-GB" sz="4100" dirty="0">
              <a:solidFill>
                <a:schemeClr val="bg1"/>
              </a:solidFill>
              <a:latin typeface="+mj-lt"/>
              <a:ea typeface="+mj-ea"/>
              <a:cs typeface="+mj-cs"/>
            </a:endParaRPr>
          </a:p>
        </p:txBody>
      </p:sp>
      <p:grpSp>
        <p:nvGrpSpPr>
          <p:cNvPr id="34" name="Group 9"/>
          <p:cNvGrpSpPr/>
          <p:nvPr/>
        </p:nvGrpSpPr>
        <p:grpSpPr>
          <a:xfrm rot="1139649">
            <a:off x="7360307" y="-246879"/>
            <a:ext cx="1829775" cy="1636716"/>
            <a:chOff x="4500562" y="1071546"/>
            <a:chExt cx="2643206" cy="1714512"/>
          </a:xfrm>
          <a:solidFill>
            <a:srgbClr val="FFC000"/>
          </a:solidFill>
        </p:grpSpPr>
        <p:sp>
          <p:nvSpPr>
            <p:cNvPr id="38" name="5-Point Star 37"/>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1143000"/>
          </a:xfrm>
          <a:prstGeom prst="rect">
            <a:avLst/>
          </a:prstGeom>
          <a:solidFill>
            <a:schemeClr val="accent3">
              <a:lumMod val="50000"/>
            </a:schemeClr>
          </a:solidFill>
        </p:spPr>
        <p:txBody>
          <a:bodyPr anchor="ctr"/>
          <a:lstStyle/>
          <a:p>
            <a:pPr algn="ctr">
              <a:spcBef>
                <a:spcPct val="50000"/>
              </a:spcBef>
              <a:defRPr/>
            </a:pPr>
            <a:r>
              <a:rPr lang="en-GB" sz="4400" dirty="0" smtClean="0">
                <a:solidFill>
                  <a:schemeClr val="bg1"/>
                </a:solidFill>
                <a:latin typeface="+mj-lt"/>
                <a:ea typeface="+mj-ea"/>
                <a:cs typeface="+mj-cs"/>
              </a:rPr>
              <a:t>Evaluation placemat</a:t>
            </a:r>
            <a:endParaRPr lang="en-GB" sz="4100" dirty="0">
              <a:solidFill>
                <a:schemeClr val="bg1"/>
              </a:solidFill>
              <a:latin typeface="+mj-lt"/>
              <a:ea typeface="+mj-ea"/>
              <a:cs typeface="+mj-cs"/>
            </a:endParaRPr>
          </a:p>
        </p:txBody>
      </p:sp>
      <p:sp>
        <p:nvSpPr>
          <p:cNvPr id="6" name="Text Box 7"/>
          <p:cNvSpPr txBox="1">
            <a:spLocks noChangeArrowheads="1"/>
          </p:cNvSpPr>
          <p:nvPr/>
        </p:nvSpPr>
        <p:spPr bwMode="auto">
          <a:xfrm>
            <a:off x="468313" y="1916113"/>
            <a:ext cx="8207375" cy="2123658"/>
          </a:xfrm>
          <a:prstGeom prst="rect">
            <a:avLst/>
          </a:prstGeom>
          <a:solidFill>
            <a:schemeClr val="accent3">
              <a:lumMod val="60000"/>
              <a:lumOff val="40000"/>
            </a:schemeClr>
          </a:solidFill>
          <a:ln w="38100">
            <a:solidFill>
              <a:schemeClr val="bg2">
                <a:lumMod val="75000"/>
              </a:schemeClr>
            </a:solidFill>
            <a:miter lim="800000"/>
            <a:headEnd/>
            <a:tailEnd/>
          </a:ln>
        </p:spPr>
        <p:txBody>
          <a:bodyPr>
            <a:spAutoFit/>
          </a:bodyPr>
          <a:lstStyle/>
          <a:p>
            <a:pPr>
              <a:spcBef>
                <a:spcPct val="50000"/>
              </a:spcBef>
              <a:defRPr/>
            </a:pPr>
            <a:r>
              <a:rPr lang="en-GB" sz="2400" b="1" dirty="0" smtClean="0">
                <a:latin typeface="+mn-lt"/>
              </a:rPr>
              <a:t>Recording information</a:t>
            </a:r>
          </a:p>
          <a:p>
            <a:pPr>
              <a:spcBef>
                <a:spcPct val="50000"/>
              </a:spcBef>
              <a:defRPr/>
            </a:pPr>
            <a:r>
              <a:rPr lang="en-GB" sz="2400" dirty="0" smtClean="0"/>
              <a:t>This lends itself to poster work, but alternatively the placemat could be emailed to learner 1, who fills in their section and emails to learner 2 and so on. When it is complete the learners can then send it on to the practitioner.</a:t>
            </a:r>
            <a:endParaRPr lang="en-GB" sz="2400"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2">
              <a:lumMod val="75000"/>
            </a:schemeClr>
          </a:solidFill>
          <a:ln>
            <a:solidFill>
              <a:schemeClr val="accent2">
                <a:lumMod val="75000"/>
              </a:schemeClr>
            </a:solidFill>
          </a:ln>
        </p:spPr>
        <p:txBody>
          <a:bodyPr anchor="ctr"/>
          <a:lstStyle/>
          <a:p>
            <a:pPr algn="ctr" fontAlgn="auto">
              <a:spcAft>
                <a:spcPts val="0"/>
              </a:spcAft>
              <a:defRPr/>
            </a:pPr>
            <a:r>
              <a:rPr lang="en-GB" sz="4100" dirty="0" smtClean="0">
                <a:solidFill>
                  <a:schemeClr val="bg1"/>
                </a:solidFill>
                <a:latin typeface="+mj-lt"/>
                <a:ea typeface="+mj-ea"/>
                <a:cs typeface="+mj-cs"/>
              </a:rPr>
              <a:t>Distillation</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844675"/>
            <a:ext cx="8207375" cy="3077766"/>
          </a:xfrm>
          <a:prstGeom prst="rect">
            <a:avLst/>
          </a:prstGeom>
          <a:solidFill>
            <a:schemeClr val="accent3">
              <a:lumMod val="75000"/>
            </a:schemeClr>
          </a:solidFill>
          <a:ln w="38100">
            <a:solidFill>
              <a:schemeClr val="accent3">
                <a:lumMod val="75000"/>
              </a:schemeClr>
            </a:solidFill>
            <a:miter lim="800000"/>
            <a:headEnd/>
            <a:tailEnd/>
          </a:ln>
        </p:spPr>
        <p:txBody>
          <a:bodyPr>
            <a:spAutoFit/>
          </a:bodyPr>
          <a:lstStyle/>
          <a:p>
            <a:pPr marL="342900" indent="-342900">
              <a:defRPr/>
            </a:pPr>
            <a:r>
              <a:rPr lang="en-GB" sz="2800" b="1" dirty="0">
                <a:latin typeface="+mn-lt"/>
              </a:rPr>
              <a:t>Overview</a:t>
            </a:r>
          </a:p>
          <a:p>
            <a:pPr marL="342900" indent="-342900">
              <a:defRPr/>
            </a:pPr>
            <a:endParaRPr lang="en-GB" b="1" dirty="0">
              <a:latin typeface="+mn-lt"/>
            </a:endParaRPr>
          </a:p>
          <a:p>
            <a:pPr marL="342900" indent="-342900">
              <a:defRPr/>
            </a:pPr>
            <a:r>
              <a:rPr lang="en-GB" dirty="0">
                <a:latin typeface="+mn-lt"/>
              </a:rPr>
              <a:t>	</a:t>
            </a:r>
            <a:r>
              <a:rPr lang="en-GB" sz="2400" dirty="0" smtClean="0">
                <a:latin typeface="+mn-lt"/>
              </a:rPr>
              <a:t>This activity focuses on learners comprehension of subtly different words, and using the best fitting word for each occasion.</a:t>
            </a:r>
            <a:endParaRPr lang="en-GB" sz="2400" dirty="0">
              <a:latin typeface="+mn-lt"/>
            </a:endParaRPr>
          </a:p>
          <a:p>
            <a:pPr marL="342900" indent="-342900">
              <a:defRPr/>
            </a:pPr>
            <a:endParaRPr lang="en-GB" sz="2400" dirty="0">
              <a:latin typeface="+mn-lt"/>
            </a:endParaRPr>
          </a:p>
          <a:p>
            <a:pPr marL="342900" indent="-342900">
              <a:defRPr/>
            </a:pPr>
            <a:r>
              <a:rPr lang="en-GB" sz="2800" b="1" dirty="0">
                <a:latin typeface="+mn-lt"/>
              </a:rPr>
              <a:t>Skills</a:t>
            </a:r>
          </a:p>
          <a:p>
            <a:pPr marL="342900" indent="-342900" algn="ctr">
              <a:defRPr/>
            </a:pPr>
            <a:r>
              <a:rPr lang="en-GB" sz="2400" dirty="0">
                <a:latin typeface="+mn-lt"/>
              </a:rPr>
              <a:t>Understanding		</a:t>
            </a:r>
            <a:r>
              <a:rPr lang="en-GB" sz="2400" dirty="0" smtClean="0">
                <a:latin typeface="+mn-lt"/>
              </a:rPr>
              <a:t>Analysing	Evaluating</a:t>
            </a:r>
            <a:endParaRPr lang="en-GB" sz="2400" dirty="0">
              <a:latin typeface="+mn-lt"/>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3">
              <a:lumMod val="50000"/>
            </a:schemeClr>
          </a:solidFill>
        </p:spPr>
        <p:txBody>
          <a:bodyPr anchor="ctr"/>
          <a:lstStyle/>
          <a:p>
            <a:pPr algn="ctr" fontAlgn="auto">
              <a:spcAft>
                <a:spcPts val="0"/>
              </a:spcAft>
              <a:defRPr/>
            </a:pPr>
            <a:r>
              <a:rPr lang="en-GB" sz="4100" dirty="0" smtClean="0">
                <a:solidFill>
                  <a:schemeClr val="bg1"/>
                </a:solidFill>
                <a:latin typeface="+mj-lt"/>
                <a:ea typeface="+mj-ea"/>
                <a:cs typeface="+mj-cs"/>
              </a:rPr>
              <a:t>Distillation</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844675"/>
            <a:ext cx="8207375" cy="3754874"/>
          </a:xfrm>
          <a:prstGeom prst="rect">
            <a:avLst/>
          </a:prstGeom>
          <a:solidFill>
            <a:schemeClr val="accent3">
              <a:lumMod val="60000"/>
              <a:lumOff val="40000"/>
            </a:schemeClr>
          </a:solidFill>
          <a:ln w="38100">
            <a:solidFill>
              <a:schemeClr val="bg2">
                <a:lumMod val="75000"/>
              </a:schemeClr>
            </a:solidFill>
            <a:miter lim="800000"/>
            <a:headEnd/>
            <a:tailEnd/>
          </a:ln>
        </p:spPr>
        <p:txBody>
          <a:bodyPr>
            <a:spAutoFit/>
          </a:bodyPr>
          <a:lstStyle/>
          <a:p>
            <a:pPr marL="342900" indent="-342900">
              <a:defRPr/>
            </a:pPr>
            <a:r>
              <a:rPr lang="en-GB" sz="2800" b="1" dirty="0" smtClean="0">
                <a:latin typeface="+mn-lt"/>
              </a:rPr>
              <a:t>How it works</a:t>
            </a:r>
            <a:endParaRPr lang="en-GB" sz="2800" b="1" dirty="0">
              <a:latin typeface="+mn-lt"/>
            </a:endParaRPr>
          </a:p>
          <a:p>
            <a:pPr marL="342900" indent="-342900">
              <a:defRPr/>
            </a:pPr>
            <a:endParaRPr lang="en-GB" b="1" dirty="0">
              <a:latin typeface="+mn-lt"/>
            </a:endParaRPr>
          </a:p>
          <a:p>
            <a:pPr marL="342900" indent="-342900">
              <a:defRPr/>
            </a:pPr>
            <a:r>
              <a:rPr lang="en-GB" dirty="0">
                <a:latin typeface="+mn-lt"/>
              </a:rPr>
              <a:t>	</a:t>
            </a:r>
            <a:r>
              <a:rPr lang="en-GB" sz="2400" dirty="0" smtClean="0">
                <a:latin typeface="+mn-lt"/>
              </a:rPr>
              <a:t>1. The learners come together as a class, providing words that could be used in the question.</a:t>
            </a:r>
          </a:p>
          <a:p>
            <a:pPr marL="342900" indent="-342900">
              <a:defRPr/>
            </a:pPr>
            <a:r>
              <a:rPr lang="en-GB" sz="2400" dirty="0" smtClean="0"/>
              <a:t>	2. The teacher and the learners then have a class discussion on what the words mean, which would be best to keep, and which to discard.</a:t>
            </a:r>
            <a:r>
              <a:rPr lang="en-GB" sz="2400" dirty="0" smtClean="0">
                <a:latin typeface="+mn-lt"/>
              </a:rPr>
              <a:t> </a:t>
            </a:r>
          </a:p>
          <a:p>
            <a:pPr marL="342900" indent="-342900">
              <a:defRPr/>
            </a:pPr>
            <a:r>
              <a:rPr lang="en-GB" sz="2400" dirty="0" smtClean="0"/>
              <a:t>	3. The sought after words are then filtered down into the jar.</a:t>
            </a:r>
          </a:p>
          <a:p>
            <a:pPr marL="342900" indent="-342900">
              <a:defRPr/>
            </a:pPr>
            <a:r>
              <a:rPr lang="en-GB" sz="2400" dirty="0" smtClean="0">
                <a:latin typeface="+mn-lt"/>
              </a:rPr>
              <a:t>	4. </a:t>
            </a:r>
            <a:r>
              <a:rPr lang="en-GB" sz="2400" dirty="0" smtClean="0"/>
              <a:t>For further clarification, t</a:t>
            </a:r>
            <a:r>
              <a:rPr lang="en-GB" sz="2400" dirty="0" smtClean="0">
                <a:latin typeface="+mn-lt"/>
              </a:rPr>
              <a:t>he results can be distilled once again.</a:t>
            </a:r>
            <a:endParaRPr lang="en-GB" sz="2400" dirty="0">
              <a:latin typeface="+mn-lt"/>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lowchart: Magnetic Disk 9"/>
          <p:cNvSpPr/>
          <p:nvPr/>
        </p:nvSpPr>
        <p:spPr>
          <a:xfrm>
            <a:off x="2022923" y="3000348"/>
            <a:ext cx="4572032" cy="3857652"/>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Flowchart: Extract 4"/>
          <p:cNvSpPr/>
          <p:nvPr/>
        </p:nvSpPr>
        <p:spPr>
          <a:xfrm flipV="1">
            <a:off x="500034" y="428604"/>
            <a:ext cx="7572428" cy="3571900"/>
          </a:xfrm>
          <a:prstGeom prst="flowChartExtra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6" name="Group 9"/>
          <p:cNvGrpSpPr/>
          <p:nvPr/>
        </p:nvGrpSpPr>
        <p:grpSpPr>
          <a:xfrm rot="1139649">
            <a:off x="7360307" y="-246879"/>
            <a:ext cx="1829775" cy="1636716"/>
            <a:chOff x="4500562" y="1071546"/>
            <a:chExt cx="2643206" cy="1714512"/>
          </a:xfrm>
          <a:solidFill>
            <a:srgbClr val="FFC000"/>
          </a:solidFill>
        </p:grpSpPr>
        <p:sp>
          <p:nvSpPr>
            <p:cNvPr id="7" name="5-Point Star 6"/>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
        <p:nvSpPr>
          <p:cNvPr id="9" name="TextBox 8"/>
          <p:cNvSpPr txBox="1"/>
          <p:nvPr/>
        </p:nvSpPr>
        <p:spPr>
          <a:xfrm>
            <a:off x="6572264" y="2000240"/>
            <a:ext cx="2571736" cy="3139321"/>
          </a:xfrm>
          <a:prstGeom prst="rect">
            <a:avLst/>
          </a:prstGeom>
          <a:noFill/>
        </p:spPr>
        <p:txBody>
          <a:bodyPr wrap="square" rtlCol="0">
            <a:spAutoFit/>
          </a:bodyPr>
          <a:lstStyle/>
          <a:p>
            <a:r>
              <a:rPr lang="en-GB" dirty="0" smtClean="0"/>
              <a:t> The 1950s saw the deindustrialization and restructuring of major industries: railroads and meatpacking, the steel industry and car industry, and this ________ reduced working-class jobs, which had earlier provided middle-class incomes.</a:t>
            </a:r>
            <a:endParaRPr lang="en-GB" dirty="0"/>
          </a:p>
        </p:txBody>
      </p:sp>
      <p:sp>
        <p:nvSpPr>
          <p:cNvPr id="11" name="TextBox 10"/>
          <p:cNvSpPr txBox="1"/>
          <p:nvPr/>
        </p:nvSpPr>
        <p:spPr>
          <a:xfrm rot="18345588">
            <a:off x="4857344" y="1071546"/>
            <a:ext cx="1050865" cy="369332"/>
          </a:xfrm>
          <a:prstGeom prst="rect">
            <a:avLst/>
          </a:prstGeom>
          <a:noFill/>
        </p:spPr>
        <p:txBody>
          <a:bodyPr wrap="none" rtlCol="0">
            <a:spAutoFit/>
          </a:bodyPr>
          <a:lstStyle/>
          <a:p>
            <a:r>
              <a:rPr lang="en-GB" dirty="0" smtClean="0"/>
              <a:t>markedly</a:t>
            </a:r>
            <a:endParaRPr lang="en-GB" dirty="0"/>
          </a:p>
        </p:txBody>
      </p:sp>
      <p:sp>
        <p:nvSpPr>
          <p:cNvPr id="12" name="TextBox 11"/>
          <p:cNvSpPr txBox="1"/>
          <p:nvPr/>
        </p:nvSpPr>
        <p:spPr>
          <a:xfrm rot="18650358">
            <a:off x="4494517" y="2272535"/>
            <a:ext cx="1386085" cy="369332"/>
          </a:xfrm>
          <a:prstGeom prst="rect">
            <a:avLst/>
          </a:prstGeom>
          <a:noFill/>
        </p:spPr>
        <p:txBody>
          <a:bodyPr wrap="none" rtlCol="0">
            <a:spAutoFit/>
          </a:bodyPr>
          <a:lstStyle/>
          <a:p>
            <a:r>
              <a:rPr lang="en-GB" dirty="0" smtClean="0"/>
              <a:t>continuously</a:t>
            </a:r>
            <a:endParaRPr lang="en-GB" dirty="0"/>
          </a:p>
        </p:txBody>
      </p:sp>
      <p:sp>
        <p:nvSpPr>
          <p:cNvPr id="13" name="TextBox 12"/>
          <p:cNvSpPr txBox="1"/>
          <p:nvPr/>
        </p:nvSpPr>
        <p:spPr>
          <a:xfrm rot="2884586">
            <a:off x="3141206" y="1680058"/>
            <a:ext cx="840295" cy="369332"/>
          </a:xfrm>
          <a:prstGeom prst="rect">
            <a:avLst/>
          </a:prstGeom>
          <a:noFill/>
        </p:spPr>
        <p:txBody>
          <a:bodyPr wrap="none" rtlCol="0">
            <a:spAutoFit/>
          </a:bodyPr>
          <a:lstStyle/>
          <a:p>
            <a:r>
              <a:rPr lang="en-GB" dirty="0" smtClean="0"/>
              <a:t>quickly</a:t>
            </a:r>
            <a:endParaRPr lang="en-GB" dirty="0"/>
          </a:p>
        </p:txBody>
      </p:sp>
      <p:sp>
        <p:nvSpPr>
          <p:cNvPr id="14" name="TextBox 13"/>
          <p:cNvSpPr txBox="1"/>
          <p:nvPr/>
        </p:nvSpPr>
        <p:spPr>
          <a:xfrm rot="19243294">
            <a:off x="4010796" y="2240824"/>
            <a:ext cx="824328" cy="369332"/>
          </a:xfrm>
          <a:prstGeom prst="rect">
            <a:avLst/>
          </a:prstGeom>
          <a:noFill/>
        </p:spPr>
        <p:txBody>
          <a:bodyPr wrap="none" rtlCol="0">
            <a:spAutoFit/>
          </a:bodyPr>
          <a:lstStyle/>
          <a:p>
            <a:r>
              <a:rPr lang="en-GB" dirty="0" smtClean="0"/>
              <a:t>rapidly</a:t>
            </a:r>
            <a:endParaRPr lang="en-GB" dirty="0"/>
          </a:p>
        </p:txBody>
      </p:sp>
      <p:sp>
        <p:nvSpPr>
          <p:cNvPr id="15" name="TextBox 14"/>
          <p:cNvSpPr txBox="1"/>
          <p:nvPr/>
        </p:nvSpPr>
        <p:spPr>
          <a:xfrm rot="2330377">
            <a:off x="1423107" y="915124"/>
            <a:ext cx="842988" cy="369332"/>
          </a:xfrm>
          <a:prstGeom prst="rect">
            <a:avLst/>
          </a:prstGeom>
          <a:noFill/>
        </p:spPr>
        <p:txBody>
          <a:bodyPr wrap="none" rtlCol="0">
            <a:spAutoFit/>
          </a:bodyPr>
          <a:lstStyle/>
          <a:p>
            <a:r>
              <a:rPr lang="en-GB" dirty="0" smtClean="0"/>
              <a:t>slightly</a:t>
            </a:r>
            <a:endParaRPr lang="en-GB" dirty="0"/>
          </a:p>
        </p:txBody>
      </p:sp>
      <p:sp>
        <p:nvSpPr>
          <p:cNvPr id="16" name="TextBox 15"/>
          <p:cNvSpPr txBox="1"/>
          <p:nvPr/>
        </p:nvSpPr>
        <p:spPr>
          <a:xfrm rot="2744943">
            <a:off x="2494780" y="2135606"/>
            <a:ext cx="1204817" cy="369332"/>
          </a:xfrm>
          <a:prstGeom prst="rect">
            <a:avLst/>
          </a:prstGeom>
          <a:noFill/>
        </p:spPr>
        <p:txBody>
          <a:bodyPr wrap="none" rtlCol="0">
            <a:spAutoFit/>
          </a:bodyPr>
          <a:lstStyle/>
          <a:p>
            <a:r>
              <a:rPr lang="en-GB" dirty="0" smtClean="0"/>
              <a:t>indistinctly</a:t>
            </a:r>
            <a:endParaRPr lang="en-GB" dirty="0"/>
          </a:p>
        </p:txBody>
      </p:sp>
      <p:sp>
        <p:nvSpPr>
          <p:cNvPr id="17" name="TextBox 16"/>
          <p:cNvSpPr txBox="1"/>
          <p:nvPr/>
        </p:nvSpPr>
        <p:spPr>
          <a:xfrm rot="2502987">
            <a:off x="1989979" y="940300"/>
            <a:ext cx="1359026" cy="369332"/>
          </a:xfrm>
          <a:prstGeom prst="rect">
            <a:avLst/>
          </a:prstGeom>
          <a:noFill/>
        </p:spPr>
        <p:txBody>
          <a:bodyPr wrap="none" rtlCol="0">
            <a:spAutoFit/>
          </a:bodyPr>
          <a:lstStyle/>
          <a:p>
            <a:r>
              <a:rPr lang="en-GB" dirty="0" smtClean="0"/>
              <a:t>substantially</a:t>
            </a:r>
            <a:endParaRPr lang="en-GB" dirty="0"/>
          </a:p>
        </p:txBody>
      </p:sp>
      <p:sp>
        <p:nvSpPr>
          <p:cNvPr id="18" name="TextBox 17"/>
          <p:cNvSpPr txBox="1"/>
          <p:nvPr/>
        </p:nvSpPr>
        <p:spPr>
          <a:xfrm rot="17478739">
            <a:off x="3385523" y="906998"/>
            <a:ext cx="1126014" cy="369332"/>
          </a:xfrm>
          <a:prstGeom prst="rect">
            <a:avLst/>
          </a:prstGeom>
          <a:noFill/>
        </p:spPr>
        <p:txBody>
          <a:bodyPr wrap="none" rtlCol="0">
            <a:spAutoFit/>
          </a:bodyPr>
          <a:lstStyle/>
          <a:p>
            <a:r>
              <a:rPr lang="en-GB" dirty="0" smtClean="0"/>
              <a:t>drastically</a:t>
            </a:r>
            <a:endParaRPr lang="en-GB" dirty="0"/>
          </a:p>
        </p:txBody>
      </p:sp>
      <p:sp>
        <p:nvSpPr>
          <p:cNvPr id="19" name="TextBox 18"/>
          <p:cNvSpPr txBox="1"/>
          <p:nvPr/>
        </p:nvSpPr>
        <p:spPr>
          <a:xfrm rot="18958585">
            <a:off x="3910746" y="1168097"/>
            <a:ext cx="1043940" cy="369332"/>
          </a:xfrm>
          <a:prstGeom prst="rect">
            <a:avLst/>
          </a:prstGeom>
          <a:noFill/>
        </p:spPr>
        <p:txBody>
          <a:bodyPr wrap="none" rtlCol="0">
            <a:spAutoFit/>
          </a:bodyPr>
          <a:lstStyle/>
          <a:p>
            <a:r>
              <a:rPr lang="en-GB" dirty="0" smtClean="0"/>
              <a:t>gradually</a:t>
            </a:r>
            <a:endParaRPr lang="en-GB" dirty="0"/>
          </a:p>
        </p:txBody>
      </p:sp>
      <p:sp>
        <p:nvSpPr>
          <p:cNvPr id="20" name="TextBox 19"/>
          <p:cNvSpPr txBox="1"/>
          <p:nvPr/>
        </p:nvSpPr>
        <p:spPr>
          <a:xfrm rot="18315906">
            <a:off x="5912978" y="1177750"/>
            <a:ext cx="856068" cy="369332"/>
          </a:xfrm>
          <a:prstGeom prst="rect">
            <a:avLst/>
          </a:prstGeom>
          <a:noFill/>
        </p:spPr>
        <p:txBody>
          <a:bodyPr wrap="none" rtlCol="0">
            <a:spAutoFit/>
          </a:bodyPr>
          <a:lstStyle/>
          <a:p>
            <a:r>
              <a:rPr lang="en-GB" dirty="0" smtClean="0"/>
              <a:t>steeply</a:t>
            </a:r>
            <a:endParaRPr lang="en-GB"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lowchart: Magnetic Disk 9"/>
          <p:cNvSpPr/>
          <p:nvPr/>
        </p:nvSpPr>
        <p:spPr>
          <a:xfrm>
            <a:off x="2022923" y="3000348"/>
            <a:ext cx="4572032" cy="3857652"/>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Flowchart: Extract 4"/>
          <p:cNvSpPr/>
          <p:nvPr/>
        </p:nvSpPr>
        <p:spPr>
          <a:xfrm flipV="1">
            <a:off x="500034" y="428604"/>
            <a:ext cx="7572428" cy="3571900"/>
          </a:xfrm>
          <a:prstGeom prst="flowChartExtra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2" name="Group 9"/>
          <p:cNvGrpSpPr/>
          <p:nvPr/>
        </p:nvGrpSpPr>
        <p:grpSpPr>
          <a:xfrm rot="1139649">
            <a:off x="7360307" y="-246879"/>
            <a:ext cx="1829775" cy="1636716"/>
            <a:chOff x="4500562" y="1071546"/>
            <a:chExt cx="2643206" cy="1714512"/>
          </a:xfrm>
          <a:solidFill>
            <a:srgbClr val="FFC000"/>
          </a:solidFill>
        </p:grpSpPr>
        <p:sp>
          <p:nvSpPr>
            <p:cNvPr id="7" name="5-Point Star 6"/>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
        <p:nvSpPr>
          <p:cNvPr id="9" name="TextBox 8"/>
          <p:cNvSpPr txBox="1"/>
          <p:nvPr/>
        </p:nvSpPr>
        <p:spPr>
          <a:xfrm>
            <a:off x="6572264" y="2000240"/>
            <a:ext cx="2571736" cy="3139321"/>
          </a:xfrm>
          <a:prstGeom prst="rect">
            <a:avLst/>
          </a:prstGeom>
          <a:noFill/>
        </p:spPr>
        <p:txBody>
          <a:bodyPr wrap="square" rtlCol="0">
            <a:spAutoFit/>
          </a:bodyPr>
          <a:lstStyle/>
          <a:p>
            <a:r>
              <a:rPr lang="en-GB" dirty="0" smtClean="0"/>
              <a:t> The 1950s saw the deindustrialization and restructuring of major industries: railroads and meatpacking, the steel industry and car industry, and this ________ reduced working-class jobs, which had earlier provided middle-class incomes.</a:t>
            </a:r>
            <a:endParaRPr lang="en-GB" dirty="0"/>
          </a:p>
        </p:txBody>
      </p:sp>
      <p:sp>
        <p:nvSpPr>
          <p:cNvPr id="11" name="TextBox 10"/>
          <p:cNvSpPr txBox="1"/>
          <p:nvPr/>
        </p:nvSpPr>
        <p:spPr>
          <a:xfrm>
            <a:off x="3786182" y="4929198"/>
            <a:ext cx="1050865" cy="369332"/>
          </a:xfrm>
          <a:prstGeom prst="rect">
            <a:avLst/>
          </a:prstGeom>
          <a:noFill/>
        </p:spPr>
        <p:txBody>
          <a:bodyPr wrap="none" rtlCol="0">
            <a:spAutoFit/>
          </a:bodyPr>
          <a:lstStyle/>
          <a:p>
            <a:r>
              <a:rPr lang="en-GB" dirty="0" smtClean="0"/>
              <a:t>markedly</a:t>
            </a:r>
            <a:endParaRPr lang="en-GB" dirty="0"/>
          </a:p>
        </p:txBody>
      </p:sp>
      <p:sp>
        <p:nvSpPr>
          <p:cNvPr id="12" name="TextBox 11"/>
          <p:cNvSpPr txBox="1"/>
          <p:nvPr/>
        </p:nvSpPr>
        <p:spPr>
          <a:xfrm rot="18650358">
            <a:off x="4494517" y="2272535"/>
            <a:ext cx="1386085" cy="369332"/>
          </a:xfrm>
          <a:prstGeom prst="rect">
            <a:avLst/>
          </a:prstGeom>
          <a:noFill/>
        </p:spPr>
        <p:txBody>
          <a:bodyPr wrap="none" rtlCol="0">
            <a:spAutoFit/>
          </a:bodyPr>
          <a:lstStyle/>
          <a:p>
            <a:r>
              <a:rPr lang="en-GB" dirty="0" smtClean="0"/>
              <a:t>continuously</a:t>
            </a:r>
            <a:endParaRPr lang="en-GB" dirty="0"/>
          </a:p>
        </p:txBody>
      </p:sp>
      <p:sp>
        <p:nvSpPr>
          <p:cNvPr id="13" name="TextBox 12"/>
          <p:cNvSpPr txBox="1"/>
          <p:nvPr/>
        </p:nvSpPr>
        <p:spPr>
          <a:xfrm rot="2884586">
            <a:off x="3141206" y="1680058"/>
            <a:ext cx="840295" cy="369332"/>
          </a:xfrm>
          <a:prstGeom prst="rect">
            <a:avLst/>
          </a:prstGeom>
          <a:noFill/>
        </p:spPr>
        <p:txBody>
          <a:bodyPr wrap="none" rtlCol="0">
            <a:spAutoFit/>
          </a:bodyPr>
          <a:lstStyle/>
          <a:p>
            <a:r>
              <a:rPr lang="en-GB" dirty="0" smtClean="0"/>
              <a:t>quickly</a:t>
            </a:r>
            <a:endParaRPr lang="en-GB" dirty="0"/>
          </a:p>
        </p:txBody>
      </p:sp>
      <p:sp>
        <p:nvSpPr>
          <p:cNvPr id="14" name="TextBox 13"/>
          <p:cNvSpPr txBox="1"/>
          <p:nvPr/>
        </p:nvSpPr>
        <p:spPr>
          <a:xfrm rot="19243294">
            <a:off x="4010796" y="2240824"/>
            <a:ext cx="824328" cy="369332"/>
          </a:xfrm>
          <a:prstGeom prst="rect">
            <a:avLst/>
          </a:prstGeom>
          <a:noFill/>
        </p:spPr>
        <p:txBody>
          <a:bodyPr wrap="none" rtlCol="0">
            <a:spAutoFit/>
          </a:bodyPr>
          <a:lstStyle/>
          <a:p>
            <a:r>
              <a:rPr lang="en-GB" dirty="0" smtClean="0"/>
              <a:t>rapidly</a:t>
            </a:r>
            <a:endParaRPr lang="en-GB" dirty="0"/>
          </a:p>
        </p:txBody>
      </p:sp>
      <p:sp>
        <p:nvSpPr>
          <p:cNvPr id="15" name="TextBox 14"/>
          <p:cNvSpPr txBox="1"/>
          <p:nvPr/>
        </p:nvSpPr>
        <p:spPr>
          <a:xfrm rot="2330377">
            <a:off x="1423107" y="915124"/>
            <a:ext cx="842988" cy="369332"/>
          </a:xfrm>
          <a:prstGeom prst="rect">
            <a:avLst/>
          </a:prstGeom>
          <a:noFill/>
        </p:spPr>
        <p:txBody>
          <a:bodyPr wrap="none" rtlCol="0">
            <a:spAutoFit/>
          </a:bodyPr>
          <a:lstStyle/>
          <a:p>
            <a:r>
              <a:rPr lang="en-GB" dirty="0" smtClean="0"/>
              <a:t>slightly</a:t>
            </a:r>
            <a:endParaRPr lang="en-GB" dirty="0"/>
          </a:p>
        </p:txBody>
      </p:sp>
      <p:sp>
        <p:nvSpPr>
          <p:cNvPr id="16" name="TextBox 15"/>
          <p:cNvSpPr txBox="1"/>
          <p:nvPr/>
        </p:nvSpPr>
        <p:spPr>
          <a:xfrm rot="2744943">
            <a:off x="2494780" y="2135606"/>
            <a:ext cx="1204817" cy="369332"/>
          </a:xfrm>
          <a:prstGeom prst="rect">
            <a:avLst/>
          </a:prstGeom>
          <a:noFill/>
        </p:spPr>
        <p:txBody>
          <a:bodyPr wrap="none" rtlCol="0">
            <a:spAutoFit/>
          </a:bodyPr>
          <a:lstStyle/>
          <a:p>
            <a:r>
              <a:rPr lang="en-GB" dirty="0" smtClean="0"/>
              <a:t>indistinctly</a:t>
            </a:r>
            <a:endParaRPr lang="en-GB" dirty="0"/>
          </a:p>
        </p:txBody>
      </p:sp>
      <p:sp>
        <p:nvSpPr>
          <p:cNvPr id="17" name="TextBox 16"/>
          <p:cNvSpPr txBox="1"/>
          <p:nvPr/>
        </p:nvSpPr>
        <p:spPr>
          <a:xfrm rot="2502987">
            <a:off x="1989979" y="940300"/>
            <a:ext cx="1359026" cy="369332"/>
          </a:xfrm>
          <a:prstGeom prst="rect">
            <a:avLst/>
          </a:prstGeom>
          <a:noFill/>
        </p:spPr>
        <p:txBody>
          <a:bodyPr wrap="none" rtlCol="0">
            <a:spAutoFit/>
          </a:bodyPr>
          <a:lstStyle/>
          <a:p>
            <a:r>
              <a:rPr lang="en-GB" dirty="0" smtClean="0"/>
              <a:t>substantially</a:t>
            </a:r>
            <a:endParaRPr lang="en-GB" dirty="0"/>
          </a:p>
        </p:txBody>
      </p:sp>
      <p:sp>
        <p:nvSpPr>
          <p:cNvPr id="18" name="TextBox 17"/>
          <p:cNvSpPr txBox="1"/>
          <p:nvPr/>
        </p:nvSpPr>
        <p:spPr>
          <a:xfrm rot="17478739">
            <a:off x="3385523" y="906998"/>
            <a:ext cx="1126014" cy="369332"/>
          </a:xfrm>
          <a:prstGeom prst="rect">
            <a:avLst/>
          </a:prstGeom>
          <a:noFill/>
        </p:spPr>
        <p:txBody>
          <a:bodyPr wrap="none" rtlCol="0">
            <a:spAutoFit/>
          </a:bodyPr>
          <a:lstStyle/>
          <a:p>
            <a:r>
              <a:rPr lang="en-GB" dirty="0" smtClean="0"/>
              <a:t>drastically</a:t>
            </a:r>
            <a:endParaRPr lang="en-GB" dirty="0"/>
          </a:p>
        </p:txBody>
      </p:sp>
      <p:sp>
        <p:nvSpPr>
          <p:cNvPr id="19" name="TextBox 18"/>
          <p:cNvSpPr txBox="1"/>
          <p:nvPr/>
        </p:nvSpPr>
        <p:spPr>
          <a:xfrm rot="18958585">
            <a:off x="3910746" y="1168097"/>
            <a:ext cx="1043940" cy="369332"/>
          </a:xfrm>
          <a:prstGeom prst="rect">
            <a:avLst/>
          </a:prstGeom>
          <a:noFill/>
        </p:spPr>
        <p:txBody>
          <a:bodyPr wrap="none" rtlCol="0">
            <a:spAutoFit/>
          </a:bodyPr>
          <a:lstStyle/>
          <a:p>
            <a:r>
              <a:rPr lang="en-GB" dirty="0" smtClean="0"/>
              <a:t>gradually</a:t>
            </a:r>
            <a:endParaRPr lang="en-GB" dirty="0"/>
          </a:p>
        </p:txBody>
      </p:sp>
      <p:sp>
        <p:nvSpPr>
          <p:cNvPr id="20" name="TextBox 19"/>
          <p:cNvSpPr txBox="1"/>
          <p:nvPr/>
        </p:nvSpPr>
        <p:spPr>
          <a:xfrm rot="18315906">
            <a:off x="5912978" y="1177750"/>
            <a:ext cx="856068" cy="369332"/>
          </a:xfrm>
          <a:prstGeom prst="rect">
            <a:avLst/>
          </a:prstGeom>
          <a:noFill/>
        </p:spPr>
        <p:txBody>
          <a:bodyPr wrap="none" rtlCol="0">
            <a:spAutoFit/>
          </a:bodyPr>
          <a:lstStyle/>
          <a:p>
            <a:r>
              <a:rPr lang="en-GB" dirty="0" smtClean="0"/>
              <a:t>steeply</a:t>
            </a:r>
            <a:endParaRPr lang="en-GB"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1143000"/>
          </a:xfrm>
          <a:prstGeom prst="rect">
            <a:avLst/>
          </a:prstGeom>
          <a:solidFill>
            <a:schemeClr val="accent3">
              <a:lumMod val="50000"/>
            </a:schemeClr>
          </a:solidFill>
        </p:spPr>
        <p:txBody>
          <a:bodyPr anchor="ctr"/>
          <a:lstStyle/>
          <a:p>
            <a:pPr algn="ctr">
              <a:spcBef>
                <a:spcPct val="50000"/>
              </a:spcBef>
              <a:defRPr/>
            </a:pPr>
            <a:r>
              <a:rPr lang="en-GB" sz="4400" dirty="0" smtClean="0">
                <a:solidFill>
                  <a:schemeClr val="bg1"/>
                </a:solidFill>
                <a:latin typeface="+mj-lt"/>
                <a:ea typeface="+mj-ea"/>
                <a:cs typeface="+mj-cs"/>
              </a:rPr>
              <a:t>Distillation</a:t>
            </a:r>
            <a:endParaRPr lang="en-GB" sz="4100" dirty="0">
              <a:solidFill>
                <a:schemeClr val="bg1"/>
              </a:solidFill>
              <a:latin typeface="+mj-lt"/>
              <a:ea typeface="+mj-ea"/>
              <a:cs typeface="+mj-cs"/>
            </a:endParaRPr>
          </a:p>
        </p:txBody>
      </p:sp>
      <p:sp>
        <p:nvSpPr>
          <p:cNvPr id="6" name="Text Box 7"/>
          <p:cNvSpPr txBox="1">
            <a:spLocks noChangeArrowheads="1"/>
          </p:cNvSpPr>
          <p:nvPr/>
        </p:nvSpPr>
        <p:spPr bwMode="auto">
          <a:xfrm>
            <a:off x="468313" y="1916113"/>
            <a:ext cx="8207375" cy="1754326"/>
          </a:xfrm>
          <a:prstGeom prst="rect">
            <a:avLst/>
          </a:prstGeom>
          <a:solidFill>
            <a:schemeClr val="accent3">
              <a:lumMod val="60000"/>
              <a:lumOff val="40000"/>
            </a:schemeClr>
          </a:solidFill>
          <a:ln w="38100">
            <a:solidFill>
              <a:schemeClr val="bg2">
                <a:lumMod val="75000"/>
              </a:schemeClr>
            </a:solidFill>
            <a:miter lim="800000"/>
            <a:headEnd/>
            <a:tailEnd/>
          </a:ln>
        </p:spPr>
        <p:txBody>
          <a:bodyPr>
            <a:spAutoFit/>
          </a:bodyPr>
          <a:lstStyle/>
          <a:p>
            <a:pPr>
              <a:spcBef>
                <a:spcPct val="50000"/>
              </a:spcBef>
              <a:defRPr/>
            </a:pPr>
            <a:r>
              <a:rPr lang="en-GB" sz="2400" b="1" dirty="0" smtClean="0">
                <a:latin typeface="+mn-lt"/>
              </a:rPr>
              <a:t>Recording information</a:t>
            </a:r>
          </a:p>
          <a:p>
            <a:pPr>
              <a:spcBef>
                <a:spcPct val="50000"/>
              </a:spcBef>
              <a:defRPr/>
            </a:pPr>
            <a:r>
              <a:rPr lang="en-GB" sz="2400" dirty="0" smtClean="0"/>
              <a:t>The debate over the correct words can be useful and might be recorded on tape or video. The distillation images can be put on posters or on blogs.</a:t>
            </a:r>
            <a:endParaRPr lang="en-GB"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0"/>
            <a:ext cx="9144000" cy="1143000"/>
          </a:xfrm>
          <a:prstGeom prst="rect">
            <a:avLst/>
          </a:prstGeom>
          <a:solidFill>
            <a:schemeClr val="accent3">
              <a:lumMod val="50000"/>
            </a:schemeClr>
          </a:solidFill>
        </p:spPr>
        <p:txBody>
          <a:bodyPr anchor="ctr">
            <a:normAutofit/>
          </a:bodyPr>
          <a:lstStyle/>
          <a:p>
            <a:pPr algn="ctr" fontAlgn="auto">
              <a:spcAft>
                <a:spcPts val="0"/>
              </a:spcAft>
              <a:defRPr/>
            </a:pPr>
            <a:r>
              <a:rPr lang="en-GB" sz="4400" dirty="0" smtClean="0">
                <a:solidFill>
                  <a:schemeClr val="bg1"/>
                </a:solidFill>
                <a:latin typeface="+mj-lt"/>
                <a:ea typeface="+mj-ea"/>
                <a:cs typeface="+mj-cs"/>
              </a:rPr>
              <a:t>Recording Information</a:t>
            </a:r>
            <a:endParaRPr lang="en-GB" sz="4400" dirty="0">
              <a:solidFill>
                <a:schemeClr val="bg1"/>
              </a:solidFill>
              <a:latin typeface="+mj-lt"/>
              <a:ea typeface="+mj-ea"/>
              <a:cs typeface="+mj-cs"/>
            </a:endParaRPr>
          </a:p>
        </p:txBody>
      </p:sp>
      <p:sp>
        <p:nvSpPr>
          <p:cNvPr id="4" name="Content Placeholder 2"/>
          <p:cNvSpPr txBox="1">
            <a:spLocks/>
          </p:cNvSpPr>
          <p:nvPr/>
        </p:nvSpPr>
        <p:spPr>
          <a:xfrm>
            <a:off x="470800" y="1270694"/>
            <a:ext cx="8229600" cy="5429288"/>
          </a:xfrm>
          <a:prstGeom prst="rect">
            <a:avLst/>
          </a:prstGeom>
          <a:solidFill>
            <a:schemeClr val="accent3">
              <a:lumMod val="60000"/>
              <a:lumOff val="40000"/>
            </a:schemeClr>
          </a:solidFill>
          <a:ln>
            <a:solidFill>
              <a:schemeClr val="bg2">
                <a:lumMod val="75000"/>
              </a:schemeClr>
            </a:solidFill>
          </a:ln>
        </p:spPr>
        <p:style>
          <a:lnRef idx="1">
            <a:schemeClr val="dk1"/>
          </a:lnRef>
          <a:fillRef idx="2">
            <a:schemeClr val="dk1"/>
          </a:fillRef>
          <a:effectRef idx="1">
            <a:schemeClr val="dk1"/>
          </a:effectRef>
          <a:fontRef idx="minor">
            <a:schemeClr val="dk1"/>
          </a:fontRef>
        </p:style>
        <p:txBody>
          <a:bodyPr vert="horz" lIns="91440" tIns="45720" rIns="91440" bIns="45720" rtlCol="0">
            <a:normAutofit/>
          </a:bodyPr>
          <a:lstStyle/>
          <a:p>
            <a:pPr>
              <a:lnSpc>
                <a:spcPct val="80000"/>
              </a:lnSpc>
              <a:defRPr/>
            </a:pPr>
            <a:endParaRPr lang="en-GB" sz="2800" dirty="0" smtClean="0">
              <a:solidFill>
                <a:srgbClr val="000000"/>
              </a:solidFill>
            </a:endParaRPr>
          </a:p>
          <a:p>
            <a:pPr>
              <a:lnSpc>
                <a:spcPct val="80000"/>
              </a:lnSpc>
              <a:defRPr/>
            </a:pPr>
            <a:r>
              <a:rPr lang="en-GB" sz="2800" b="1" dirty="0" smtClean="0">
                <a:solidFill>
                  <a:srgbClr val="000000"/>
                </a:solidFill>
              </a:rPr>
              <a:t>Twitter</a:t>
            </a:r>
            <a:r>
              <a:rPr lang="en-GB" sz="2800" dirty="0" smtClean="0">
                <a:solidFill>
                  <a:srgbClr val="000000"/>
                </a:solidFill>
              </a:rPr>
              <a:t> – the 140 characters limit presents a challenge for the learners, and a good method of summarising learning.</a:t>
            </a:r>
          </a:p>
          <a:p>
            <a:pPr>
              <a:lnSpc>
                <a:spcPct val="80000"/>
              </a:lnSpc>
              <a:defRPr/>
            </a:pPr>
            <a:endParaRPr lang="en-GB" sz="2800" b="1" dirty="0" smtClean="0">
              <a:solidFill>
                <a:srgbClr val="000000"/>
              </a:solidFill>
            </a:endParaRPr>
          </a:p>
          <a:p>
            <a:pPr>
              <a:lnSpc>
                <a:spcPct val="80000"/>
              </a:lnSpc>
              <a:defRPr/>
            </a:pPr>
            <a:r>
              <a:rPr lang="en-GB" sz="2800" b="1" dirty="0" smtClean="0">
                <a:solidFill>
                  <a:srgbClr val="000000"/>
                </a:solidFill>
              </a:rPr>
              <a:t>Video</a:t>
            </a:r>
            <a:r>
              <a:rPr lang="en-GB" sz="2800" dirty="0" smtClean="0">
                <a:solidFill>
                  <a:srgbClr val="000000"/>
                </a:solidFill>
              </a:rPr>
              <a:t> – learners can film themselves role playing a scene, as news reporters, characters from the period of study, modern historians evaluating the past etc.</a:t>
            </a:r>
          </a:p>
          <a:p>
            <a:pPr>
              <a:lnSpc>
                <a:spcPct val="80000"/>
              </a:lnSpc>
              <a:defRPr/>
            </a:pPr>
            <a:endParaRPr lang="en-GB" sz="2800" dirty="0" smtClean="0">
              <a:solidFill>
                <a:srgbClr val="000000"/>
              </a:solidFill>
            </a:endParaRPr>
          </a:p>
          <a:p>
            <a:pPr>
              <a:lnSpc>
                <a:spcPct val="80000"/>
              </a:lnSpc>
              <a:defRPr/>
            </a:pPr>
            <a:r>
              <a:rPr lang="en-GB" sz="2800" b="1" dirty="0" smtClean="0">
                <a:solidFill>
                  <a:srgbClr val="000000"/>
                </a:solidFill>
              </a:rPr>
              <a:t>Talking heads </a:t>
            </a:r>
            <a:r>
              <a:rPr lang="en-GB" sz="2800" dirty="0" smtClean="0">
                <a:solidFill>
                  <a:srgbClr val="000000"/>
                </a:solidFill>
              </a:rPr>
              <a:t>– learners can record themselves acting as the talking head of a character, answering questions about the period they lived in.</a:t>
            </a:r>
            <a:endParaRPr kumimoji="0" lang="en-GB" sz="2700" b="0" i="0" u="none" strike="noStrike" kern="1200" cap="none" spc="0" normalizeH="0" baseline="0" noProof="0" dirty="0" smtClean="0">
              <a:ln>
                <a:noFill/>
              </a:ln>
              <a:solidFill>
                <a:srgbClr val="000000"/>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charset="0"/>
              <a:buNone/>
              <a:tabLst/>
              <a:defRPr/>
            </a:pPr>
            <a:endParaRPr kumimoji="0" lang="en-GB" sz="2700" b="0" i="0" u="none" strike="noStrike" kern="1200" cap="none" spc="0" normalizeH="0" baseline="0" noProof="0" dirty="0" smtClean="0">
              <a:ln>
                <a:noFill/>
              </a:ln>
              <a:solidFill>
                <a:srgbClr val="00000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2">
              <a:lumMod val="75000"/>
            </a:schemeClr>
          </a:solidFill>
          <a:ln>
            <a:solidFill>
              <a:schemeClr val="accent2">
                <a:lumMod val="75000"/>
              </a:schemeClr>
            </a:solidFill>
          </a:ln>
        </p:spPr>
        <p:txBody>
          <a:bodyPr anchor="ctr"/>
          <a:lstStyle/>
          <a:p>
            <a:pPr algn="ctr" fontAlgn="auto">
              <a:spcAft>
                <a:spcPts val="0"/>
              </a:spcAft>
              <a:defRPr/>
            </a:pPr>
            <a:r>
              <a:rPr lang="en-GB" sz="4100" dirty="0" smtClean="0">
                <a:solidFill>
                  <a:schemeClr val="bg1"/>
                </a:solidFill>
                <a:latin typeface="+mj-lt"/>
                <a:ea typeface="+mj-ea"/>
                <a:cs typeface="+mj-cs"/>
              </a:rPr>
              <a:t>Washing lines</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844675"/>
            <a:ext cx="8207375" cy="3816429"/>
          </a:xfrm>
          <a:prstGeom prst="rect">
            <a:avLst/>
          </a:prstGeom>
          <a:solidFill>
            <a:schemeClr val="accent3">
              <a:lumMod val="75000"/>
            </a:schemeClr>
          </a:solidFill>
          <a:ln w="38100">
            <a:solidFill>
              <a:schemeClr val="accent3">
                <a:lumMod val="75000"/>
              </a:schemeClr>
            </a:solidFill>
            <a:miter lim="800000"/>
            <a:headEnd/>
            <a:tailEnd/>
          </a:ln>
        </p:spPr>
        <p:txBody>
          <a:bodyPr>
            <a:spAutoFit/>
          </a:bodyPr>
          <a:lstStyle/>
          <a:p>
            <a:pPr marL="342900" indent="-342900">
              <a:defRPr/>
            </a:pPr>
            <a:r>
              <a:rPr lang="en-GB" sz="2800" b="1" dirty="0">
                <a:latin typeface="+mn-lt"/>
              </a:rPr>
              <a:t>Overview</a:t>
            </a:r>
          </a:p>
          <a:p>
            <a:pPr marL="342900" indent="-342900">
              <a:defRPr/>
            </a:pPr>
            <a:endParaRPr lang="en-GB" b="1" dirty="0">
              <a:latin typeface="+mn-lt"/>
            </a:endParaRPr>
          </a:p>
          <a:p>
            <a:pPr marL="342900" indent="-342900">
              <a:defRPr/>
            </a:pPr>
            <a:r>
              <a:rPr lang="en-GB" dirty="0">
                <a:latin typeface="+mn-lt"/>
              </a:rPr>
              <a:t>	</a:t>
            </a:r>
            <a:r>
              <a:rPr lang="en-GB" sz="2400" dirty="0" smtClean="0"/>
              <a:t>Washing lines (or continuum strategies) are a useful activity in any context where learners are comparing two or more people or events, or where they are debating the validity of an argument or interpretation. It can be carried out as a paper exercise, but it really excels as a practical activity.</a:t>
            </a:r>
          </a:p>
          <a:p>
            <a:pPr marL="342900" indent="-342900">
              <a:defRPr/>
            </a:pPr>
            <a:endParaRPr lang="en-GB" sz="2400" dirty="0">
              <a:latin typeface="+mn-lt"/>
            </a:endParaRPr>
          </a:p>
          <a:p>
            <a:pPr marL="342900" indent="-342900">
              <a:defRPr/>
            </a:pPr>
            <a:r>
              <a:rPr lang="en-GB" sz="2800" b="1" dirty="0">
                <a:latin typeface="+mn-lt"/>
              </a:rPr>
              <a:t>Skills</a:t>
            </a:r>
          </a:p>
          <a:p>
            <a:pPr marL="342900" indent="-342900" algn="ctr">
              <a:defRPr/>
            </a:pPr>
            <a:r>
              <a:rPr lang="en-GB" sz="2400" dirty="0">
                <a:latin typeface="+mn-lt"/>
              </a:rPr>
              <a:t>Understanding	     Applying	</a:t>
            </a:r>
            <a:r>
              <a:rPr lang="en-GB" sz="2400" dirty="0" smtClean="0">
                <a:latin typeface="+mn-lt"/>
              </a:rPr>
              <a:t>Analysing</a:t>
            </a:r>
            <a:endParaRPr lang="en-GB" sz="2400" dirty="0">
              <a:latin typeface="+mn-lt"/>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3">
              <a:lumMod val="50000"/>
            </a:schemeClr>
          </a:solidFill>
        </p:spPr>
        <p:txBody>
          <a:bodyPr anchor="ctr"/>
          <a:lstStyle/>
          <a:p>
            <a:pPr algn="ctr" fontAlgn="auto">
              <a:spcAft>
                <a:spcPts val="0"/>
              </a:spcAft>
              <a:defRPr/>
            </a:pPr>
            <a:r>
              <a:rPr lang="en-GB" sz="4100" dirty="0" smtClean="0">
                <a:solidFill>
                  <a:schemeClr val="bg1"/>
                </a:solidFill>
                <a:latin typeface="+mj-lt"/>
                <a:ea typeface="+mj-ea"/>
                <a:cs typeface="+mj-cs"/>
              </a:rPr>
              <a:t>Washing lines</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333689"/>
            <a:ext cx="8207375" cy="3754874"/>
          </a:xfrm>
          <a:prstGeom prst="rect">
            <a:avLst/>
          </a:prstGeom>
          <a:solidFill>
            <a:schemeClr val="accent3">
              <a:lumMod val="60000"/>
              <a:lumOff val="40000"/>
            </a:schemeClr>
          </a:solidFill>
          <a:ln w="38100">
            <a:solidFill>
              <a:schemeClr val="bg2">
                <a:lumMod val="75000"/>
              </a:schemeClr>
            </a:solidFill>
            <a:miter lim="800000"/>
            <a:headEnd/>
            <a:tailEnd/>
          </a:ln>
        </p:spPr>
        <p:txBody>
          <a:bodyPr>
            <a:spAutoFit/>
          </a:bodyPr>
          <a:lstStyle/>
          <a:p>
            <a:pPr marL="342900" indent="-342900">
              <a:defRPr/>
            </a:pPr>
            <a:r>
              <a:rPr lang="en-GB" sz="2800" b="1" dirty="0" smtClean="0">
                <a:latin typeface="+mn-lt"/>
              </a:rPr>
              <a:t>How it works</a:t>
            </a:r>
            <a:endParaRPr lang="en-GB" sz="2800" b="1" dirty="0">
              <a:latin typeface="+mn-lt"/>
            </a:endParaRPr>
          </a:p>
          <a:p>
            <a:pPr marL="342900" indent="-342900">
              <a:defRPr/>
            </a:pPr>
            <a:endParaRPr lang="en-GB" b="1" dirty="0">
              <a:latin typeface="+mn-lt"/>
            </a:endParaRPr>
          </a:p>
          <a:p>
            <a:pPr marL="342900" indent="-342900">
              <a:defRPr/>
            </a:pPr>
            <a:r>
              <a:rPr lang="en-GB" dirty="0">
                <a:latin typeface="+mn-lt"/>
              </a:rPr>
              <a:t>	</a:t>
            </a:r>
            <a:r>
              <a:rPr lang="en-GB" sz="2400" dirty="0" smtClean="0">
                <a:latin typeface="+mn-lt"/>
              </a:rPr>
              <a:t>1. </a:t>
            </a:r>
            <a:r>
              <a:rPr lang="en-GB" sz="2400" dirty="0" smtClean="0"/>
              <a:t>Opposing </a:t>
            </a:r>
            <a:r>
              <a:rPr lang="en-GB" sz="2400" dirty="0" smtClean="0">
                <a:latin typeface="+mn-lt"/>
              </a:rPr>
              <a:t>terms are placed at either end of the Washing line, for example a line might be constructed to look at the “success” and “failure” of Civil Rights movement initiatives.</a:t>
            </a:r>
          </a:p>
          <a:p>
            <a:pPr marL="342900" indent="-342900">
              <a:defRPr/>
            </a:pPr>
            <a:r>
              <a:rPr lang="en-GB" sz="2400" dirty="0" smtClean="0"/>
              <a:t>	2. Learners are given are card with an example, and they must sort themselves into the line, depending on where they think they are.</a:t>
            </a:r>
            <a:r>
              <a:rPr lang="en-GB" sz="2400" dirty="0" smtClean="0">
                <a:latin typeface="+mn-lt"/>
              </a:rPr>
              <a:t> </a:t>
            </a:r>
          </a:p>
          <a:p>
            <a:pPr marL="342900" indent="-342900">
              <a:defRPr/>
            </a:pPr>
            <a:r>
              <a:rPr lang="en-GB" sz="2400" dirty="0" smtClean="0"/>
              <a:t>	3. So, for example, the learner with “’I have a dream’ speech” would be closer to the “success” end of the Washing line. </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3">
              <a:lumMod val="50000"/>
            </a:schemeClr>
          </a:solidFill>
        </p:spPr>
        <p:txBody>
          <a:bodyPr anchor="ctr"/>
          <a:lstStyle/>
          <a:p>
            <a:pPr algn="ctr" fontAlgn="auto">
              <a:spcAft>
                <a:spcPts val="0"/>
              </a:spcAft>
              <a:defRPr/>
            </a:pPr>
            <a:r>
              <a:rPr lang="en-GB" sz="4100" dirty="0" smtClean="0">
                <a:solidFill>
                  <a:schemeClr val="bg1"/>
                </a:solidFill>
                <a:latin typeface="+mj-lt"/>
                <a:ea typeface="+mj-ea"/>
                <a:cs typeface="+mj-cs"/>
              </a:rPr>
              <a:t>Washing lines</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285720" y="1857364"/>
            <a:ext cx="8501122" cy="3477875"/>
          </a:xfrm>
          <a:prstGeom prst="rect">
            <a:avLst/>
          </a:prstGeom>
          <a:solidFill>
            <a:schemeClr val="accent3">
              <a:lumMod val="60000"/>
              <a:lumOff val="40000"/>
            </a:schemeClr>
          </a:solidFill>
          <a:ln w="38100">
            <a:solidFill>
              <a:schemeClr val="bg2">
                <a:lumMod val="75000"/>
              </a:schemeClr>
            </a:solidFill>
            <a:miter lim="800000"/>
            <a:headEnd/>
            <a:tailEnd/>
          </a:ln>
        </p:spPr>
        <p:txBody>
          <a:bodyPr wrap="square">
            <a:spAutoFit/>
          </a:bodyPr>
          <a:lstStyle/>
          <a:p>
            <a:pPr marL="342900" indent="-342900" algn="ctr">
              <a:defRPr/>
            </a:pPr>
            <a:endParaRPr lang="en-GB" sz="2000" b="1" dirty="0">
              <a:latin typeface="+mn-lt"/>
            </a:endParaRPr>
          </a:p>
          <a:p>
            <a:pPr marL="342900" indent="-342900" algn="ctr">
              <a:defRPr/>
            </a:pPr>
            <a:r>
              <a:rPr lang="en-GB" sz="2000" dirty="0">
                <a:latin typeface="+mn-lt"/>
              </a:rPr>
              <a:t>	</a:t>
            </a:r>
            <a:r>
              <a:rPr lang="en-GB" sz="2000" dirty="0" smtClean="0"/>
              <a:t> </a:t>
            </a:r>
            <a:r>
              <a:rPr lang="en-GB" sz="2000" dirty="0" smtClean="0">
                <a:latin typeface="+mn-lt"/>
              </a:rPr>
              <a:t>Good for 					Bad for the</a:t>
            </a:r>
            <a:br>
              <a:rPr lang="en-GB" sz="2000" dirty="0" smtClean="0">
                <a:latin typeface="+mn-lt"/>
              </a:rPr>
            </a:br>
            <a:r>
              <a:rPr lang="en-GB" sz="2000" dirty="0" smtClean="0">
                <a:latin typeface="+mn-lt"/>
              </a:rPr>
              <a:t>the black people 				black people</a:t>
            </a:r>
            <a:br>
              <a:rPr lang="en-GB" sz="2000" dirty="0" smtClean="0">
                <a:latin typeface="+mn-lt"/>
              </a:rPr>
            </a:br>
            <a:r>
              <a:rPr lang="en-GB" sz="2000" dirty="0" smtClean="0">
                <a:latin typeface="+mn-lt"/>
              </a:rPr>
              <a:t>of America--------------------------------------------------of America</a:t>
            </a:r>
          </a:p>
          <a:p>
            <a:pPr marL="342900" indent="-342900" algn="ctr">
              <a:defRPr/>
            </a:pPr>
            <a:endParaRPr lang="en-GB" sz="2000" dirty="0" smtClean="0">
              <a:latin typeface="+mn-lt"/>
            </a:endParaRPr>
          </a:p>
          <a:p>
            <a:pPr marL="342900" indent="-342900" algn="ctr">
              <a:defRPr/>
            </a:pPr>
            <a:r>
              <a:rPr lang="en-GB" sz="2000" dirty="0" smtClean="0"/>
              <a:t>	Reliable------------------------------------------------------- Unreliable</a:t>
            </a:r>
          </a:p>
          <a:p>
            <a:pPr marL="342900" indent="-342900" algn="ctr">
              <a:defRPr/>
            </a:pPr>
            <a:endParaRPr lang="en-GB" sz="2000" dirty="0" smtClean="0"/>
          </a:p>
          <a:p>
            <a:pPr marL="342900" indent="-342900" algn="ctr">
              <a:defRPr/>
            </a:pPr>
            <a:r>
              <a:rPr lang="en-GB" sz="2000" dirty="0" smtClean="0"/>
              <a:t>	Evidence for--------------------------------------------------Evidence against</a:t>
            </a:r>
          </a:p>
          <a:p>
            <a:pPr marL="342900" indent="-342900" algn="ctr">
              <a:defRPr/>
            </a:pPr>
            <a:endParaRPr lang="en-GB" sz="2000" dirty="0" smtClean="0">
              <a:latin typeface="+mn-lt"/>
            </a:endParaRPr>
          </a:p>
          <a:p>
            <a:pPr marL="342900" indent="-342900" algn="ctr">
              <a:defRPr/>
            </a:pPr>
            <a:r>
              <a:rPr lang="en-GB" sz="2000" dirty="0" smtClean="0"/>
              <a:t>	</a:t>
            </a:r>
            <a:r>
              <a:rPr lang="en-GB" sz="2000" dirty="0" smtClean="0">
                <a:latin typeface="+mn-lt"/>
              </a:rPr>
              <a:t>There are lots of excellent ideas for using Washing lines at </a:t>
            </a:r>
            <a:r>
              <a:rPr lang="en-GB" sz="2000" dirty="0" smtClean="0">
                <a:hlinkClick r:id="rId2"/>
              </a:rPr>
              <a:t>http://www.thinkinghistory.co.uk/ActivityModel/ActModWashingLine.html</a:t>
            </a:r>
            <a:endParaRPr lang="en-GB" sz="2000" dirty="0">
              <a:latin typeface="+mn-lt"/>
            </a:endParaRPr>
          </a:p>
        </p:txBody>
      </p:sp>
      <p:grpSp>
        <p:nvGrpSpPr>
          <p:cNvPr id="5" name="Group 9"/>
          <p:cNvGrpSpPr/>
          <p:nvPr/>
        </p:nvGrpSpPr>
        <p:grpSpPr>
          <a:xfrm rot="1139649">
            <a:off x="7360307" y="-246879"/>
            <a:ext cx="1829775" cy="1636716"/>
            <a:chOff x="4500562" y="1071546"/>
            <a:chExt cx="2643206" cy="1714512"/>
          </a:xfrm>
          <a:solidFill>
            <a:srgbClr val="FFC000"/>
          </a:solidFill>
        </p:grpSpPr>
        <p:sp>
          <p:nvSpPr>
            <p:cNvPr id="7" name="5-Point Star 6"/>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3">
              <a:lumMod val="50000"/>
            </a:schemeClr>
          </a:solidFill>
        </p:spPr>
        <p:txBody>
          <a:bodyPr anchor="ctr"/>
          <a:lstStyle/>
          <a:p>
            <a:pPr algn="ctr" fontAlgn="auto">
              <a:spcAft>
                <a:spcPts val="0"/>
              </a:spcAft>
              <a:defRPr/>
            </a:pPr>
            <a:r>
              <a:rPr lang="en-GB" sz="4100" dirty="0" smtClean="0">
                <a:solidFill>
                  <a:schemeClr val="bg1"/>
                </a:solidFill>
                <a:latin typeface="+mj-lt"/>
                <a:ea typeface="+mj-ea"/>
                <a:cs typeface="+mj-cs"/>
              </a:rPr>
              <a:t>Washing lines</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333689"/>
            <a:ext cx="8207375" cy="2646878"/>
          </a:xfrm>
          <a:prstGeom prst="rect">
            <a:avLst/>
          </a:prstGeom>
          <a:solidFill>
            <a:schemeClr val="accent3">
              <a:lumMod val="60000"/>
              <a:lumOff val="40000"/>
            </a:schemeClr>
          </a:solidFill>
          <a:ln w="38100">
            <a:solidFill>
              <a:schemeClr val="bg2">
                <a:lumMod val="75000"/>
              </a:schemeClr>
            </a:solidFill>
            <a:miter lim="800000"/>
            <a:headEnd/>
            <a:tailEnd/>
          </a:ln>
        </p:spPr>
        <p:txBody>
          <a:bodyPr>
            <a:spAutoFit/>
          </a:bodyPr>
          <a:lstStyle/>
          <a:p>
            <a:pPr marL="342900" indent="-342900">
              <a:defRPr/>
            </a:pPr>
            <a:r>
              <a:rPr lang="en-GB" sz="2800" b="1" dirty="0" smtClean="0">
                <a:latin typeface="+mn-lt"/>
              </a:rPr>
              <a:t>Extension/Alternative ideas</a:t>
            </a:r>
            <a:endParaRPr lang="en-GB" sz="2800" b="1" dirty="0">
              <a:latin typeface="+mn-lt"/>
            </a:endParaRPr>
          </a:p>
          <a:p>
            <a:pPr marL="342900" indent="-342900">
              <a:defRPr/>
            </a:pPr>
            <a:endParaRPr lang="en-GB" b="1" dirty="0">
              <a:latin typeface="+mn-lt"/>
            </a:endParaRPr>
          </a:p>
          <a:p>
            <a:pPr marL="342900" indent="-342900">
              <a:buFont typeface="Arial" pitchFamily="34" charset="0"/>
              <a:buChar char="•"/>
              <a:defRPr/>
            </a:pPr>
            <a:r>
              <a:rPr lang="en-GB" sz="2400" dirty="0" smtClean="0"/>
              <a:t>Washing lines present a great opportunity for debate, as learners must justify the position they have taken on the line.</a:t>
            </a:r>
          </a:p>
          <a:p>
            <a:pPr marL="342900" indent="-342900">
              <a:buFont typeface="Arial" pitchFamily="34" charset="0"/>
              <a:buChar char="•"/>
              <a:defRPr/>
            </a:pPr>
            <a:r>
              <a:rPr lang="en-GB" sz="2400" dirty="0" smtClean="0"/>
              <a:t>The more it is used, the more confident users become.</a:t>
            </a:r>
          </a:p>
          <a:p>
            <a:pPr marL="342900" indent="-342900">
              <a:buFont typeface="Arial" pitchFamily="34" charset="0"/>
              <a:buChar char="•"/>
              <a:defRPr/>
            </a:pPr>
            <a:r>
              <a:rPr lang="en-GB" sz="2400" dirty="0" smtClean="0"/>
              <a:t>The activity is especially useful for highlighting that interpretation can change when new evidence comes to light.</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1143000"/>
          </a:xfrm>
          <a:prstGeom prst="rect">
            <a:avLst/>
          </a:prstGeom>
          <a:solidFill>
            <a:schemeClr val="accent3">
              <a:lumMod val="50000"/>
            </a:schemeClr>
          </a:solidFill>
        </p:spPr>
        <p:txBody>
          <a:bodyPr anchor="ctr"/>
          <a:lstStyle/>
          <a:p>
            <a:pPr algn="ctr">
              <a:spcBef>
                <a:spcPct val="50000"/>
              </a:spcBef>
              <a:defRPr/>
            </a:pPr>
            <a:r>
              <a:rPr lang="en-GB" sz="4400" dirty="0" smtClean="0">
                <a:solidFill>
                  <a:schemeClr val="bg1"/>
                </a:solidFill>
                <a:latin typeface="+mj-lt"/>
                <a:ea typeface="+mj-ea"/>
                <a:cs typeface="+mj-cs"/>
              </a:rPr>
              <a:t>Washing lines</a:t>
            </a:r>
            <a:endParaRPr lang="en-GB" sz="4100" dirty="0">
              <a:solidFill>
                <a:schemeClr val="bg1"/>
              </a:solidFill>
              <a:latin typeface="+mj-lt"/>
              <a:ea typeface="+mj-ea"/>
              <a:cs typeface="+mj-cs"/>
            </a:endParaRPr>
          </a:p>
        </p:txBody>
      </p:sp>
      <p:sp>
        <p:nvSpPr>
          <p:cNvPr id="6" name="Text Box 7"/>
          <p:cNvSpPr txBox="1">
            <a:spLocks noChangeArrowheads="1"/>
          </p:cNvSpPr>
          <p:nvPr/>
        </p:nvSpPr>
        <p:spPr bwMode="auto">
          <a:xfrm>
            <a:off x="468313" y="1916113"/>
            <a:ext cx="8207375" cy="2492990"/>
          </a:xfrm>
          <a:prstGeom prst="rect">
            <a:avLst/>
          </a:prstGeom>
          <a:solidFill>
            <a:schemeClr val="accent3">
              <a:lumMod val="60000"/>
              <a:lumOff val="40000"/>
            </a:schemeClr>
          </a:solidFill>
          <a:ln w="38100">
            <a:solidFill>
              <a:schemeClr val="bg2">
                <a:lumMod val="75000"/>
              </a:schemeClr>
            </a:solidFill>
            <a:miter lim="800000"/>
            <a:headEnd/>
            <a:tailEnd/>
          </a:ln>
        </p:spPr>
        <p:txBody>
          <a:bodyPr>
            <a:spAutoFit/>
          </a:bodyPr>
          <a:lstStyle/>
          <a:p>
            <a:pPr>
              <a:spcBef>
                <a:spcPct val="50000"/>
              </a:spcBef>
              <a:defRPr/>
            </a:pPr>
            <a:r>
              <a:rPr lang="en-GB" sz="2400" b="1" dirty="0" smtClean="0">
                <a:latin typeface="+mn-lt"/>
              </a:rPr>
              <a:t>Recording information</a:t>
            </a:r>
          </a:p>
          <a:p>
            <a:pPr>
              <a:spcBef>
                <a:spcPct val="50000"/>
              </a:spcBef>
              <a:defRPr/>
            </a:pPr>
            <a:r>
              <a:rPr lang="en-GB" sz="2400" dirty="0" smtClean="0"/>
              <a:t>Washing lines should definitely be recorded on video if possible – it presents an enjoyable way of looking back at previous learning later in the term. For the immediate aftermath learners should perhaps write the correct answers down in their book, or a photograph could be taken to stick in.</a:t>
            </a:r>
            <a:endParaRPr lang="en-GB" sz="2400"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2">
              <a:lumMod val="75000"/>
            </a:schemeClr>
          </a:solidFill>
          <a:ln>
            <a:solidFill>
              <a:schemeClr val="accent2">
                <a:lumMod val="75000"/>
              </a:schemeClr>
            </a:solidFill>
          </a:ln>
        </p:spPr>
        <p:txBody>
          <a:bodyPr anchor="ctr"/>
          <a:lstStyle/>
          <a:p>
            <a:pPr algn="ctr" fontAlgn="auto">
              <a:spcAft>
                <a:spcPts val="0"/>
              </a:spcAft>
              <a:defRPr/>
            </a:pPr>
            <a:r>
              <a:rPr lang="en-GB" sz="4100" dirty="0">
                <a:solidFill>
                  <a:schemeClr val="bg1"/>
                </a:solidFill>
                <a:latin typeface="+mj-lt"/>
                <a:ea typeface="+mj-ea"/>
                <a:cs typeface="+mj-cs"/>
              </a:rPr>
              <a:t>Stimulus questions</a:t>
            </a:r>
          </a:p>
        </p:txBody>
      </p:sp>
      <p:sp>
        <p:nvSpPr>
          <p:cNvPr id="4" name="Text Box 5"/>
          <p:cNvSpPr txBox="1">
            <a:spLocks noChangeArrowheads="1"/>
          </p:cNvSpPr>
          <p:nvPr/>
        </p:nvSpPr>
        <p:spPr bwMode="auto">
          <a:xfrm>
            <a:off x="468313" y="1844675"/>
            <a:ext cx="8207375" cy="3848100"/>
          </a:xfrm>
          <a:prstGeom prst="rect">
            <a:avLst/>
          </a:prstGeom>
          <a:solidFill>
            <a:schemeClr val="accent3">
              <a:lumMod val="75000"/>
            </a:schemeClr>
          </a:solidFill>
          <a:ln w="38100">
            <a:solidFill>
              <a:schemeClr val="accent3">
                <a:lumMod val="75000"/>
              </a:schemeClr>
            </a:solidFill>
            <a:miter lim="800000"/>
            <a:headEnd/>
            <a:tailEnd/>
          </a:ln>
        </p:spPr>
        <p:txBody>
          <a:bodyPr>
            <a:spAutoFit/>
          </a:bodyPr>
          <a:lstStyle/>
          <a:p>
            <a:pPr marL="342900" indent="-342900">
              <a:defRPr/>
            </a:pPr>
            <a:r>
              <a:rPr lang="en-GB" sz="2800" b="1" dirty="0">
                <a:latin typeface="+mn-lt"/>
              </a:rPr>
              <a:t>Overview</a:t>
            </a:r>
          </a:p>
          <a:p>
            <a:pPr marL="342900" indent="-342900">
              <a:defRPr/>
            </a:pPr>
            <a:endParaRPr lang="en-GB" b="1" dirty="0">
              <a:latin typeface="+mn-lt"/>
            </a:endParaRPr>
          </a:p>
          <a:p>
            <a:pPr marL="342900" indent="-342900">
              <a:defRPr/>
            </a:pPr>
            <a:r>
              <a:rPr lang="en-GB" dirty="0">
                <a:latin typeface="+mn-lt"/>
              </a:rPr>
              <a:t>	</a:t>
            </a:r>
            <a:r>
              <a:rPr lang="en-GB" sz="2400" dirty="0">
                <a:latin typeface="+mn-lt"/>
              </a:rPr>
              <a:t>This activity gives learners responsibility for creating the questions that will be examined and discussed. Learners also have the opportunity to apply their developing knowledge by analysing and evaluating the views of others in response to stimuli and then to propose their own theories.</a:t>
            </a:r>
          </a:p>
          <a:p>
            <a:pPr marL="342900" indent="-342900">
              <a:defRPr/>
            </a:pPr>
            <a:endParaRPr lang="en-GB" sz="2400" dirty="0">
              <a:latin typeface="+mn-lt"/>
            </a:endParaRPr>
          </a:p>
          <a:p>
            <a:pPr marL="342900" indent="-342900">
              <a:defRPr/>
            </a:pPr>
            <a:r>
              <a:rPr lang="en-GB" sz="2800" b="1" dirty="0">
                <a:latin typeface="+mn-lt"/>
              </a:rPr>
              <a:t>Skills</a:t>
            </a:r>
          </a:p>
          <a:p>
            <a:pPr marL="342900" indent="-342900" algn="ctr">
              <a:defRPr/>
            </a:pPr>
            <a:r>
              <a:rPr lang="en-GB" sz="2400" dirty="0">
                <a:latin typeface="+mn-lt"/>
              </a:rPr>
              <a:t>Applying	Analysing	Evaluating	Creating</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3">
              <a:lumMod val="50000"/>
            </a:schemeClr>
          </a:solidFill>
        </p:spPr>
        <p:txBody>
          <a:bodyPr anchor="ctr"/>
          <a:lstStyle/>
          <a:p>
            <a:pPr algn="ctr" fontAlgn="auto">
              <a:spcAft>
                <a:spcPts val="0"/>
              </a:spcAft>
              <a:defRPr/>
            </a:pPr>
            <a:r>
              <a:rPr lang="en-GB" sz="4100" dirty="0">
                <a:solidFill>
                  <a:schemeClr val="bg1"/>
                </a:solidFill>
                <a:latin typeface="+mj-lt"/>
                <a:ea typeface="+mj-ea"/>
                <a:cs typeface="+mj-cs"/>
              </a:rPr>
              <a:t>Stimulus questions</a:t>
            </a:r>
          </a:p>
        </p:txBody>
      </p:sp>
      <p:sp>
        <p:nvSpPr>
          <p:cNvPr id="5" name="Rectangle 1"/>
          <p:cNvSpPr>
            <a:spLocks noChangeArrowheads="1"/>
          </p:cNvSpPr>
          <p:nvPr/>
        </p:nvSpPr>
        <p:spPr bwMode="auto">
          <a:xfrm>
            <a:off x="468313" y="1844675"/>
            <a:ext cx="8207375" cy="3985706"/>
          </a:xfrm>
          <a:prstGeom prst="rect">
            <a:avLst/>
          </a:prstGeom>
          <a:solidFill>
            <a:schemeClr val="accent3">
              <a:lumMod val="60000"/>
              <a:lumOff val="40000"/>
            </a:schemeClr>
          </a:solidFill>
          <a:ln w="38100">
            <a:solidFill>
              <a:schemeClr val="bg2">
                <a:lumMod val="75000"/>
              </a:schemeClr>
            </a:solidFill>
            <a:miter lim="800000"/>
            <a:headEnd/>
            <a:tailEnd/>
          </a:ln>
        </p:spPr>
        <p:txBody>
          <a:bodyPr>
            <a:spAutoFit/>
          </a:bodyPr>
          <a:lstStyle/>
          <a:p>
            <a:pPr marL="342900" indent="-342900">
              <a:defRPr/>
            </a:pPr>
            <a:r>
              <a:rPr lang="en-GB" sz="2800" b="1" dirty="0">
                <a:latin typeface="+mn-lt"/>
              </a:rPr>
              <a:t>How it works</a:t>
            </a:r>
          </a:p>
          <a:p>
            <a:pPr marL="342900" indent="-342900">
              <a:defRPr/>
            </a:pPr>
            <a:endParaRPr lang="en-GB" sz="900" b="1" dirty="0">
              <a:latin typeface="+mn-lt"/>
            </a:endParaRPr>
          </a:p>
          <a:p>
            <a:pPr marL="342900" indent="-342900">
              <a:buFontTx/>
              <a:buAutoNum type="arabicPeriod"/>
              <a:defRPr/>
            </a:pPr>
            <a:r>
              <a:rPr lang="en-GB" dirty="0">
                <a:latin typeface="+mn-lt"/>
              </a:rPr>
              <a:t>A </a:t>
            </a:r>
            <a:r>
              <a:rPr lang="en-GB" dirty="0" smtClean="0">
                <a:latin typeface="+mn-lt"/>
              </a:rPr>
              <a:t>stimulating source </a:t>
            </a:r>
            <a:r>
              <a:rPr lang="en-GB" dirty="0">
                <a:latin typeface="+mn-lt"/>
              </a:rPr>
              <a:t>is presented to learners</a:t>
            </a:r>
            <a:r>
              <a:rPr lang="en-GB" dirty="0" smtClean="0">
                <a:latin typeface="+mn-lt"/>
              </a:rPr>
              <a:t>.</a:t>
            </a:r>
            <a:endParaRPr lang="en-GB" dirty="0">
              <a:latin typeface="+mn-lt"/>
            </a:endParaRPr>
          </a:p>
          <a:p>
            <a:pPr marL="342900" indent="-342900">
              <a:buFontTx/>
              <a:buAutoNum type="arabicPeriod"/>
              <a:defRPr/>
            </a:pPr>
            <a:r>
              <a:rPr lang="en-GB" dirty="0">
                <a:latin typeface="+mn-lt"/>
              </a:rPr>
              <a:t>Learners are asked to think of any question about the stimulus that they are presented with and to contribute this question verbally. The practitioner writes down the questions on a board or flip-chart so that all learners can see them. </a:t>
            </a:r>
          </a:p>
          <a:p>
            <a:pPr marL="342900" indent="-342900">
              <a:buFontTx/>
              <a:buAutoNum type="arabicPeriod"/>
              <a:defRPr/>
            </a:pPr>
            <a:r>
              <a:rPr lang="en-GB" dirty="0">
                <a:latin typeface="+mn-lt"/>
              </a:rPr>
              <a:t>Learners decide which question they would like to discuss first.</a:t>
            </a:r>
          </a:p>
          <a:p>
            <a:pPr marL="342900" indent="-342900">
              <a:buFontTx/>
              <a:buAutoNum type="arabicPeriod"/>
              <a:defRPr/>
            </a:pPr>
            <a:r>
              <a:rPr lang="en-GB" dirty="0">
                <a:latin typeface="+mn-lt"/>
              </a:rPr>
              <a:t>Learners discuss their answers to the question selected. </a:t>
            </a:r>
          </a:p>
          <a:p>
            <a:pPr marL="342900" indent="-342900">
              <a:buFontTx/>
              <a:buAutoNum type="arabicPeriod"/>
              <a:defRPr/>
            </a:pPr>
            <a:r>
              <a:rPr lang="en-GB" dirty="0">
                <a:latin typeface="+mn-lt"/>
              </a:rPr>
              <a:t>There are a number of different ways to develop learners’ thinking skills during the discussion:</a:t>
            </a:r>
          </a:p>
          <a:p>
            <a:pPr marL="800100" lvl="1" indent="-342900">
              <a:buFont typeface="Arial" charset="0"/>
              <a:buChar char="•"/>
              <a:defRPr/>
            </a:pPr>
            <a:r>
              <a:rPr lang="en-GB" sz="1800" dirty="0">
                <a:latin typeface="+mn-lt"/>
              </a:rPr>
              <a:t>learners give at least one reason for every view they have</a:t>
            </a:r>
          </a:p>
          <a:p>
            <a:pPr marL="800100" lvl="1" indent="-342900">
              <a:buFont typeface="Arial" charset="0"/>
              <a:buChar char="•"/>
              <a:defRPr/>
            </a:pPr>
            <a:r>
              <a:rPr lang="en-GB" sz="1800" dirty="0">
                <a:latin typeface="+mn-lt"/>
              </a:rPr>
              <a:t>learners say whether they agree or disagree with the last person who spoke and say why</a:t>
            </a:r>
          </a:p>
          <a:p>
            <a:pPr marL="800100" lvl="1" indent="-342900">
              <a:buFont typeface="Arial" charset="0"/>
              <a:buChar char="•"/>
              <a:defRPr/>
            </a:pPr>
            <a:r>
              <a:rPr lang="en-GB" sz="1800" dirty="0">
                <a:latin typeface="+mn-lt"/>
              </a:rPr>
              <a:t>learners summarise the views of the last speaker and comment on them.</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0"/>
            <a:ext cx="9144000" cy="6143644"/>
          </a:xfrm>
          <a:prstGeom prst="rect">
            <a:avLst/>
          </a:prstGeom>
          <a:solidFill>
            <a:schemeClr val="bg1"/>
          </a:solidFill>
          <a:ln w="381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108" name="TextBox 4"/>
          <p:cNvSpPr txBox="1">
            <a:spLocks noChangeArrowheads="1"/>
          </p:cNvSpPr>
          <p:nvPr/>
        </p:nvSpPr>
        <p:spPr bwMode="auto">
          <a:xfrm>
            <a:off x="785786" y="6357958"/>
            <a:ext cx="7358114" cy="338554"/>
          </a:xfrm>
          <a:prstGeom prst="rect">
            <a:avLst/>
          </a:prstGeom>
          <a:solidFill>
            <a:schemeClr val="bg1"/>
          </a:solidFill>
          <a:ln w="38100">
            <a:solidFill>
              <a:schemeClr val="accent3">
                <a:lumMod val="75000"/>
              </a:schemeClr>
            </a:solidFill>
            <a:miter lim="800000"/>
            <a:headEnd/>
            <a:tailEnd/>
          </a:ln>
        </p:spPr>
        <p:txBody>
          <a:bodyPr wrap="square">
            <a:spAutoFit/>
          </a:bodyPr>
          <a:lstStyle/>
          <a:p>
            <a:pPr>
              <a:defRPr/>
            </a:pPr>
            <a:r>
              <a:rPr lang="en-GB" sz="1600" dirty="0" smtClean="0"/>
              <a:t>Drinking fountain on the county courthouse lawn, Halifax, North Carolina, April 1938</a:t>
            </a:r>
            <a:endParaRPr lang="en-GB" sz="1600" dirty="0"/>
          </a:p>
        </p:txBody>
      </p:sp>
      <p:grpSp>
        <p:nvGrpSpPr>
          <p:cNvPr id="7" name="Group 9"/>
          <p:cNvGrpSpPr/>
          <p:nvPr/>
        </p:nvGrpSpPr>
        <p:grpSpPr>
          <a:xfrm rot="1139649">
            <a:off x="7360307" y="-246879"/>
            <a:ext cx="1829775" cy="1636716"/>
            <a:chOff x="4500562" y="1071546"/>
            <a:chExt cx="2643206" cy="1714512"/>
          </a:xfrm>
          <a:solidFill>
            <a:srgbClr val="FFC000"/>
          </a:solidFill>
        </p:grpSpPr>
        <p:sp>
          <p:nvSpPr>
            <p:cNvPr id="8" name="5-Point Star 7"/>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
        <p:nvSpPr>
          <p:cNvPr id="12" name="TextBox 11"/>
          <p:cNvSpPr txBox="1"/>
          <p:nvPr/>
        </p:nvSpPr>
        <p:spPr>
          <a:xfrm>
            <a:off x="1142976" y="2428868"/>
            <a:ext cx="6853479" cy="646331"/>
          </a:xfrm>
          <a:prstGeom prst="rect">
            <a:avLst/>
          </a:prstGeom>
          <a:noFill/>
        </p:spPr>
        <p:txBody>
          <a:bodyPr wrap="none" rtlCol="0">
            <a:spAutoFit/>
          </a:bodyPr>
          <a:lstStyle/>
          <a:p>
            <a:r>
              <a:rPr lang="en-GB" dirty="0" smtClean="0"/>
              <a:t>Source: </a:t>
            </a:r>
            <a:r>
              <a:rPr lang="en-GB" dirty="0" smtClean="0">
                <a:hlinkClick r:id="rId2"/>
              </a:rPr>
              <a:t>http://commons.wikimedia.org/wiki/File:Segregation_1938.jpg</a:t>
            </a:r>
            <a:endParaRPr lang="en-GB" dirty="0" smtClean="0"/>
          </a:p>
          <a:p>
            <a:endParaRPr lang="en-GB" dirty="0"/>
          </a:p>
        </p:txBody>
      </p:sp>
      <p:sp>
        <p:nvSpPr>
          <p:cNvPr id="11" name="Rounded Rectangular Callout 10"/>
          <p:cNvSpPr/>
          <p:nvPr/>
        </p:nvSpPr>
        <p:spPr>
          <a:xfrm>
            <a:off x="142844" y="3857628"/>
            <a:ext cx="2714644" cy="1285884"/>
          </a:xfrm>
          <a:prstGeom prst="wedgeRoundRectCallout">
            <a:avLst>
              <a:gd name="adj1" fmla="val -40647"/>
              <a:gd name="adj2" fmla="val 82369"/>
              <a:gd name="adj3" fmla="val 16667"/>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dirty="0" smtClean="0"/>
              <a:t>Why do you think the memorial only covers deaths between 1954 and 1968?</a:t>
            </a:r>
            <a:endParaRPr lang="en-GB" dirty="0"/>
          </a:p>
        </p:txBody>
      </p:sp>
      <p:sp>
        <p:nvSpPr>
          <p:cNvPr id="13" name="Rounded Rectangular Callout 12"/>
          <p:cNvSpPr/>
          <p:nvPr/>
        </p:nvSpPr>
        <p:spPr>
          <a:xfrm>
            <a:off x="6286512" y="3929066"/>
            <a:ext cx="2714644" cy="1285884"/>
          </a:xfrm>
          <a:prstGeom prst="wedgeRoundRectCallout">
            <a:avLst>
              <a:gd name="adj1" fmla="val 47773"/>
              <a:gd name="adj2" fmla="val 94221"/>
              <a:gd name="adj3" fmla="val 16667"/>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dirty="0" smtClean="0"/>
              <a:t>How does this memorial compare with other Civil Rights Movement memorials?</a:t>
            </a:r>
            <a:endParaRPr lang="en-GB"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0"/>
            <a:ext cx="7143768" cy="6858000"/>
          </a:xfrm>
          <a:prstGeom prst="rect">
            <a:avLst/>
          </a:prstGeom>
          <a:solidFill>
            <a:schemeClr val="bg1"/>
          </a:solidFill>
          <a:ln w="381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3" name="Group 9"/>
          <p:cNvGrpSpPr/>
          <p:nvPr/>
        </p:nvGrpSpPr>
        <p:grpSpPr>
          <a:xfrm rot="1139649">
            <a:off x="7360307" y="-246879"/>
            <a:ext cx="1829775" cy="1636716"/>
            <a:chOff x="4500562" y="1071546"/>
            <a:chExt cx="2643206" cy="1714512"/>
          </a:xfrm>
          <a:solidFill>
            <a:srgbClr val="FFC000"/>
          </a:solidFill>
        </p:grpSpPr>
        <p:sp>
          <p:nvSpPr>
            <p:cNvPr id="4" name="5-Point Star 3"/>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
        <p:nvSpPr>
          <p:cNvPr id="6" name="TextBox 4"/>
          <p:cNvSpPr txBox="1">
            <a:spLocks noChangeArrowheads="1"/>
          </p:cNvSpPr>
          <p:nvPr/>
        </p:nvSpPr>
        <p:spPr bwMode="auto">
          <a:xfrm>
            <a:off x="7532055" y="5500702"/>
            <a:ext cx="1500166" cy="830997"/>
          </a:xfrm>
          <a:prstGeom prst="rect">
            <a:avLst/>
          </a:prstGeom>
          <a:solidFill>
            <a:schemeClr val="bg1"/>
          </a:solidFill>
          <a:ln w="38100">
            <a:solidFill>
              <a:schemeClr val="accent3">
                <a:lumMod val="75000"/>
              </a:schemeClr>
            </a:solidFill>
            <a:miter lim="800000"/>
            <a:headEnd/>
            <a:tailEnd/>
          </a:ln>
        </p:spPr>
        <p:txBody>
          <a:bodyPr wrap="square">
            <a:spAutoFit/>
          </a:bodyPr>
          <a:lstStyle/>
          <a:p>
            <a:pPr>
              <a:defRPr/>
            </a:pPr>
            <a:r>
              <a:rPr lang="en-GB" sz="1600" dirty="0" smtClean="0"/>
              <a:t>Montgomery Civil Rights memorial</a:t>
            </a:r>
            <a:endParaRPr lang="en-GB" sz="1600" dirty="0"/>
          </a:p>
        </p:txBody>
      </p:sp>
      <p:sp>
        <p:nvSpPr>
          <p:cNvPr id="7" name="TextBox 6"/>
          <p:cNvSpPr txBox="1"/>
          <p:nvPr/>
        </p:nvSpPr>
        <p:spPr>
          <a:xfrm>
            <a:off x="1071538" y="2428868"/>
            <a:ext cx="4929222" cy="1200329"/>
          </a:xfrm>
          <a:prstGeom prst="rect">
            <a:avLst/>
          </a:prstGeom>
          <a:noFill/>
        </p:spPr>
        <p:txBody>
          <a:bodyPr wrap="square" rtlCol="0">
            <a:spAutoFit/>
          </a:bodyPr>
          <a:lstStyle/>
          <a:p>
            <a:r>
              <a:rPr lang="en-GB" dirty="0" smtClean="0"/>
              <a:t>Source: </a:t>
            </a:r>
            <a:r>
              <a:rPr lang="en-GB" dirty="0" smtClean="0">
                <a:hlinkClick r:id="rId2"/>
              </a:rPr>
              <a:t>http://commons.wikimedia.org/wiki/File:Montgomery_Civil_Rights_Memorial.jpg</a:t>
            </a:r>
            <a:endParaRPr lang="en-GB" dirty="0" smtClean="0"/>
          </a:p>
          <a:p>
            <a:endParaRPr lang="en-GB" dirty="0"/>
          </a:p>
        </p:txBody>
      </p:sp>
      <p:sp>
        <p:nvSpPr>
          <p:cNvPr id="9" name="Rounded Rectangular Callout 8"/>
          <p:cNvSpPr/>
          <p:nvPr/>
        </p:nvSpPr>
        <p:spPr>
          <a:xfrm>
            <a:off x="88900" y="4286256"/>
            <a:ext cx="2786082" cy="1785950"/>
          </a:xfrm>
          <a:prstGeom prst="wedgeRoundRectCallout">
            <a:avLst>
              <a:gd name="adj1" fmla="val -40647"/>
              <a:gd name="adj2" fmla="val 82369"/>
              <a:gd name="adj3" fmla="val 16667"/>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dirty="0" smtClean="0"/>
              <a:t>This fountain is outside the Halifax courthouse, North Carolina. What kind of message does that send to the black citizens of Halifax?</a:t>
            </a:r>
            <a:endParaRPr lang="en-GB" dirty="0"/>
          </a:p>
        </p:txBody>
      </p:sp>
      <p:sp>
        <p:nvSpPr>
          <p:cNvPr id="10" name="Rounded Rectangular Callout 9"/>
          <p:cNvSpPr/>
          <p:nvPr/>
        </p:nvSpPr>
        <p:spPr>
          <a:xfrm>
            <a:off x="4357686" y="4643446"/>
            <a:ext cx="2714644" cy="1428760"/>
          </a:xfrm>
          <a:prstGeom prst="wedgeRoundRectCallout">
            <a:avLst>
              <a:gd name="adj1" fmla="val 46418"/>
              <a:gd name="adj2" fmla="val 89480"/>
              <a:gd name="adj3" fmla="val 16667"/>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dirty="0" smtClean="0"/>
              <a:t>Why did America introduce the Jim Crow laws?</a:t>
            </a:r>
            <a:endParaRPr lang="en-GB"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9144000" cy="5857892"/>
          </a:xfrm>
          <a:prstGeom prst="rect">
            <a:avLst/>
          </a:prstGeom>
          <a:solidFill>
            <a:schemeClr val="bg1"/>
          </a:solidFill>
          <a:ln w="381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TextBox 4"/>
          <p:cNvSpPr txBox="1">
            <a:spLocks noChangeArrowheads="1"/>
          </p:cNvSpPr>
          <p:nvPr/>
        </p:nvSpPr>
        <p:spPr bwMode="auto">
          <a:xfrm>
            <a:off x="571472" y="5929330"/>
            <a:ext cx="4143404" cy="830997"/>
          </a:xfrm>
          <a:prstGeom prst="rect">
            <a:avLst/>
          </a:prstGeom>
          <a:solidFill>
            <a:schemeClr val="bg1"/>
          </a:solidFill>
          <a:ln w="38100">
            <a:solidFill>
              <a:schemeClr val="accent3">
                <a:lumMod val="75000"/>
              </a:schemeClr>
            </a:solidFill>
            <a:miter lim="800000"/>
            <a:headEnd/>
            <a:tailEnd/>
          </a:ln>
        </p:spPr>
        <p:txBody>
          <a:bodyPr wrap="square">
            <a:spAutoFit/>
          </a:bodyPr>
          <a:lstStyle/>
          <a:p>
            <a:pPr>
              <a:defRPr/>
            </a:pPr>
            <a:r>
              <a:rPr lang="en-GB" sz="1600" dirty="0" smtClean="0"/>
              <a:t>Ku Klux Klan supporting Barry Goldwater’s campaign for Presidential nomination, San Francisco, California, 12</a:t>
            </a:r>
            <a:r>
              <a:rPr lang="en-GB" sz="1600" baseline="30000" dirty="0" smtClean="0"/>
              <a:t>th</a:t>
            </a:r>
            <a:r>
              <a:rPr lang="en-GB" sz="1600" dirty="0" smtClean="0"/>
              <a:t> July, 1964</a:t>
            </a:r>
            <a:endParaRPr lang="en-GB" sz="1600" dirty="0"/>
          </a:p>
        </p:txBody>
      </p:sp>
      <p:grpSp>
        <p:nvGrpSpPr>
          <p:cNvPr id="4" name="Group 9"/>
          <p:cNvGrpSpPr/>
          <p:nvPr/>
        </p:nvGrpSpPr>
        <p:grpSpPr>
          <a:xfrm rot="1139649">
            <a:off x="7360307" y="-246879"/>
            <a:ext cx="1829775" cy="1636716"/>
            <a:chOff x="4500562" y="1071546"/>
            <a:chExt cx="2643206" cy="1714512"/>
          </a:xfrm>
          <a:solidFill>
            <a:srgbClr val="FFC000"/>
          </a:solidFill>
        </p:grpSpPr>
        <p:sp>
          <p:nvSpPr>
            <p:cNvPr id="5" name="5-Point Star 4"/>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
        <p:nvSpPr>
          <p:cNvPr id="8" name="TextBox 7"/>
          <p:cNvSpPr txBox="1"/>
          <p:nvPr/>
        </p:nvSpPr>
        <p:spPr>
          <a:xfrm>
            <a:off x="642910" y="1571612"/>
            <a:ext cx="7858180" cy="1200329"/>
          </a:xfrm>
          <a:prstGeom prst="rect">
            <a:avLst/>
          </a:prstGeom>
          <a:noFill/>
        </p:spPr>
        <p:txBody>
          <a:bodyPr wrap="square" rtlCol="0">
            <a:spAutoFit/>
          </a:bodyPr>
          <a:lstStyle/>
          <a:p>
            <a:r>
              <a:rPr lang="en-GB" dirty="0" smtClean="0"/>
              <a:t>Source: </a:t>
            </a:r>
            <a:r>
              <a:rPr lang="en-GB" dirty="0" smtClean="0">
                <a:hlinkClick r:id="rId2"/>
              </a:rPr>
              <a:t>http://commons.wikimedia.org/wiki/File:Ku_Klux_Klan_with_Barry_Goldwater%27s_campaign_signs_03195u_original.jpg</a:t>
            </a:r>
            <a:endParaRPr lang="en-GB" dirty="0" smtClean="0"/>
          </a:p>
          <a:p>
            <a:endParaRPr lang="en-GB" dirty="0"/>
          </a:p>
        </p:txBody>
      </p:sp>
      <p:sp>
        <p:nvSpPr>
          <p:cNvPr id="9" name="Rounded Rectangular Callout 8"/>
          <p:cNvSpPr/>
          <p:nvPr/>
        </p:nvSpPr>
        <p:spPr>
          <a:xfrm>
            <a:off x="142844" y="3000372"/>
            <a:ext cx="2714644" cy="1285884"/>
          </a:xfrm>
          <a:prstGeom prst="wedgeRoundRectCallout">
            <a:avLst>
              <a:gd name="adj1" fmla="val -40647"/>
              <a:gd name="adj2" fmla="val 82369"/>
              <a:gd name="adj3" fmla="val 16667"/>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dirty="0" smtClean="0"/>
              <a:t>What might be the black man’s issue with the signs the KKK members are displaying?</a:t>
            </a:r>
            <a:endParaRPr lang="en-GB" dirty="0"/>
          </a:p>
        </p:txBody>
      </p:sp>
      <p:sp>
        <p:nvSpPr>
          <p:cNvPr id="10" name="Rounded Rectangular Callout 9"/>
          <p:cNvSpPr/>
          <p:nvPr/>
        </p:nvSpPr>
        <p:spPr>
          <a:xfrm>
            <a:off x="6286512" y="3571876"/>
            <a:ext cx="2714644" cy="1285884"/>
          </a:xfrm>
          <a:prstGeom prst="wedgeRoundRectCallout">
            <a:avLst>
              <a:gd name="adj1" fmla="val 52975"/>
              <a:gd name="adj2" fmla="val 83415"/>
              <a:gd name="adj3" fmla="val 16667"/>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dirty="0" smtClean="0"/>
              <a:t>What do the KKK mean by “the American way”?</a:t>
            </a:r>
            <a:endParaRPr lang="en-GB" dirty="0"/>
          </a:p>
        </p:txBody>
      </p:sp>
      <p:sp>
        <p:nvSpPr>
          <p:cNvPr id="11" name="Rounded Rectangular Callout 10"/>
          <p:cNvSpPr/>
          <p:nvPr/>
        </p:nvSpPr>
        <p:spPr>
          <a:xfrm>
            <a:off x="3286116" y="3714752"/>
            <a:ext cx="2714644" cy="1285884"/>
          </a:xfrm>
          <a:prstGeom prst="wedgeRoundRectCallout">
            <a:avLst>
              <a:gd name="adj1" fmla="val -1817"/>
              <a:gd name="adj2" fmla="val 107060"/>
              <a:gd name="adj3" fmla="val 16667"/>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dirty="0" smtClean="0"/>
              <a:t>How would Goldwater as President affect the Civil Rights Movement?</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0"/>
            <a:ext cx="9144000" cy="1143000"/>
          </a:xfrm>
          <a:prstGeom prst="rect">
            <a:avLst/>
          </a:prstGeom>
          <a:solidFill>
            <a:schemeClr val="accent3">
              <a:lumMod val="50000"/>
            </a:schemeClr>
          </a:solidFill>
        </p:spPr>
        <p:txBody>
          <a:bodyPr anchor="ctr">
            <a:normAutofit/>
          </a:bodyPr>
          <a:lstStyle/>
          <a:p>
            <a:pPr algn="ctr" fontAlgn="auto">
              <a:spcAft>
                <a:spcPts val="0"/>
              </a:spcAft>
              <a:defRPr/>
            </a:pPr>
            <a:r>
              <a:rPr lang="en-GB" sz="4400" dirty="0" smtClean="0">
                <a:solidFill>
                  <a:schemeClr val="bg1"/>
                </a:solidFill>
                <a:latin typeface="+mj-lt"/>
                <a:ea typeface="+mj-ea"/>
                <a:cs typeface="+mj-cs"/>
              </a:rPr>
              <a:t>Recording Information</a:t>
            </a:r>
            <a:endParaRPr lang="en-GB" sz="4400" dirty="0">
              <a:solidFill>
                <a:schemeClr val="bg1"/>
              </a:solidFill>
              <a:latin typeface="+mj-lt"/>
              <a:ea typeface="+mj-ea"/>
              <a:cs typeface="+mj-cs"/>
            </a:endParaRPr>
          </a:p>
        </p:txBody>
      </p:sp>
      <p:sp>
        <p:nvSpPr>
          <p:cNvPr id="4" name="Content Placeholder 2"/>
          <p:cNvSpPr txBox="1">
            <a:spLocks/>
          </p:cNvSpPr>
          <p:nvPr/>
        </p:nvSpPr>
        <p:spPr>
          <a:xfrm>
            <a:off x="470800" y="1270694"/>
            <a:ext cx="8229600" cy="5429288"/>
          </a:xfrm>
          <a:prstGeom prst="rect">
            <a:avLst/>
          </a:prstGeom>
          <a:solidFill>
            <a:schemeClr val="accent3">
              <a:lumMod val="60000"/>
              <a:lumOff val="40000"/>
            </a:schemeClr>
          </a:solidFill>
          <a:ln>
            <a:solidFill>
              <a:schemeClr val="bg2">
                <a:lumMod val="75000"/>
              </a:schemeClr>
            </a:solidFill>
          </a:ln>
        </p:spPr>
        <p:style>
          <a:lnRef idx="1">
            <a:schemeClr val="dk1"/>
          </a:lnRef>
          <a:fillRef idx="2">
            <a:schemeClr val="dk1"/>
          </a:fillRef>
          <a:effectRef idx="1">
            <a:schemeClr val="dk1"/>
          </a:effectRef>
          <a:fontRef idx="minor">
            <a:schemeClr val="dk1"/>
          </a:fontRef>
        </p:style>
        <p:txBody>
          <a:bodyPr vert="horz" lIns="91440" tIns="45720" rIns="91440" bIns="45720" rtlCol="0">
            <a:normAutofit fontScale="92500" lnSpcReduction="10000"/>
          </a:bodyPr>
          <a:lstStyle/>
          <a:p>
            <a:pPr>
              <a:lnSpc>
                <a:spcPct val="80000"/>
              </a:lnSpc>
              <a:defRPr/>
            </a:pPr>
            <a:endParaRPr lang="en-GB" sz="2800" dirty="0" smtClean="0">
              <a:solidFill>
                <a:srgbClr val="000000"/>
              </a:solidFill>
            </a:endParaRPr>
          </a:p>
          <a:p>
            <a:pPr>
              <a:lnSpc>
                <a:spcPct val="80000"/>
              </a:lnSpc>
              <a:defRPr/>
            </a:pPr>
            <a:r>
              <a:rPr lang="en-GB" sz="2800" b="1" dirty="0" smtClean="0">
                <a:solidFill>
                  <a:srgbClr val="000000"/>
                </a:solidFill>
              </a:rPr>
              <a:t>Video games </a:t>
            </a:r>
            <a:r>
              <a:rPr lang="en-GB" sz="2800" dirty="0" smtClean="0">
                <a:solidFill>
                  <a:srgbClr val="000000"/>
                </a:solidFill>
              </a:rPr>
              <a:t>– There are now many games that offer a level of creativity in exploring new ways to record information. Little Big Planet 1 &amp; 2 both provide creative opportunities for interactive information presentation, and some excellent examples can be found on </a:t>
            </a:r>
            <a:r>
              <a:rPr lang="en-GB" sz="2800" dirty="0" err="1" smtClean="0">
                <a:solidFill>
                  <a:srgbClr val="000000"/>
                </a:solidFill>
              </a:rPr>
              <a:t>google</a:t>
            </a:r>
            <a:r>
              <a:rPr lang="en-GB" sz="2800" dirty="0" smtClean="0">
                <a:solidFill>
                  <a:srgbClr val="000000"/>
                </a:solidFill>
              </a:rPr>
              <a:t>.</a:t>
            </a:r>
          </a:p>
          <a:p>
            <a:pPr>
              <a:lnSpc>
                <a:spcPct val="80000"/>
              </a:lnSpc>
              <a:defRPr/>
            </a:pPr>
            <a:endParaRPr lang="en-GB" sz="2800" dirty="0" smtClean="0">
              <a:solidFill>
                <a:srgbClr val="000000"/>
              </a:solidFill>
            </a:endParaRPr>
          </a:p>
          <a:p>
            <a:pPr>
              <a:lnSpc>
                <a:spcPct val="80000"/>
              </a:lnSpc>
              <a:defRPr/>
            </a:pPr>
            <a:r>
              <a:rPr lang="en-GB" sz="2800" dirty="0" smtClean="0">
                <a:solidFill>
                  <a:srgbClr val="000000"/>
                </a:solidFill>
                <a:hlinkClick r:id="rId2"/>
              </a:rPr>
              <a:t>Minecraft </a:t>
            </a:r>
            <a:r>
              <a:rPr lang="en-GB" sz="2800" dirty="0" smtClean="0">
                <a:solidFill>
                  <a:srgbClr val="000000"/>
                </a:solidFill>
              </a:rPr>
              <a:t>presents another unique creative platform for learners to interact with history. It has been used by teachers to build medieval villages (after lessons planning) and could be used to build a bank on Wall Street, a small town under segregation, or other scenes from the period.</a:t>
            </a:r>
          </a:p>
          <a:p>
            <a:pPr>
              <a:lnSpc>
                <a:spcPct val="80000"/>
              </a:lnSpc>
              <a:defRPr/>
            </a:pPr>
            <a:endParaRPr kumimoji="0" lang="en-GB" sz="2800" b="0" i="0" u="none" strike="noStrike" kern="1200" cap="none" spc="0" normalizeH="0" baseline="0" noProof="0" dirty="0" smtClean="0">
              <a:ln>
                <a:noFill/>
              </a:ln>
              <a:solidFill>
                <a:srgbClr val="000000"/>
              </a:solidFill>
              <a:effectLst/>
              <a:uLnTx/>
              <a:uFillTx/>
              <a:latin typeface="+mn-lt"/>
              <a:ea typeface="+mn-ea"/>
              <a:cs typeface="+mn-cs"/>
            </a:endParaRPr>
          </a:p>
          <a:p>
            <a:pPr>
              <a:lnSpc>
                <a:spcPct val="80000"/>
              </a:lnSpc>
              <a:defRPr/>
            </a:pPr>
            <a:r>
              <a:rPr lang="en-GB" sz="2800" b="1" dirty="0" smtClean="0">
                <a:solidFill>
                  <a:srgbClr val="000000"/>
                </a:solidFill>
              </a:rPr>
              <a:t>Photographs</a:t>
            </a:r>
            <a:r>
              <a:rPr lang="en-GB" sz="2800" dirty="0" smtClean="0">
                <a:solidFill>
                  <a:srgbClr val="000000"/>
                </a:solidFill>
              </a:rPr>
              <a:t> – digital cameras have made it easier than ever to quickly take photos, and they offer a great opportunity for recording evidence in the classroom (and without).</a:t>
            </a:r>
          </a:p>
          <a:p>
            <a:pPr>
              <a:lnSpc>
                <a:spcPct val="80000"/>
              </a:lnSpc>
              <a:defRPr/>
            </a:pPr>
            <a:endParaRPr kumimoji="0" lang="en-GB" sz="2700" b="0" i="0" u="none" strike="noStrike" kern="1200" cap="none" spc="0" normalizeH="0" baseline="0" noProof="0" dirty="0" smtClean="0">
              <a:ln>
                <a:noFill/>
              </a:ln>
              <a:solidFill>
                <a:srgbClr val="00000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1143000"/>
          </a:xfrm>
          <a:prstGeom prst="rect">
            <a:avLst/>
          </a:prstGeom>
          <a:solidFill>
            <a:schemeClr val="accent3">
              <a:lumMod val="50000"/>
            </a:schemeClr>
          </a:solidFill>
        </p:spPr>
        <p:txBody>
          <a:bodyPr anchor="ctr"/>
          <a:lstStyle/>
          <a:p>
            <a:pPr algn="ctr">
              <a:spcBef>
                <a:spcPct val="50000"/>
              </a:spcBef>
              <a:defRPr/>
            </a:pPr>
            <a:r>
              <a:rPr lang="en-GB" sz="4400" dirty="0" smtClean="0">
                <a:solidFill>
                  <a:schemeClr val="bg1"/>
                </a:solidFill>
                <a:latin typeface="+mj-lt"/>
                <a:ea typeface="+mj-ea"/>
                <a:cs typeface="+mj-cs"/>
              </a:rPr>
              <a:t>Stimulus questions</a:t>
            </a:r>
            <a:endParaRPr lang="en-GB" sz="4100" dirty="0">
              <a:solidFill>
                <a:schemeClr val="bg1"/>
              </a:solidFill>
              <a:latin typeface="+mj-lt"/>
              <a:ea typeface="+mj-ea"/>
              <a:cs typeface="+mj-cs"/>
            </a:endParaRPr>
          </a:p>
        </p:txBody>
      </p:sp>
      <p:sp>
        <p:nvSpPr>
          <p:cNvPr id="6" name="Text Box 7"/>
          <p:cNvSpPr txBox="1">
            <a:spLocks noChangeArrowheads="1"/>
          </p:cNvSpPr>
          <p:nvPr/>
        </p:nvSpPr>
        <p:spPr bwMode="auto">
          <a:xfrm>
            <a:off x="468313" y="1916113"/>
            <a:ext cx="8207375" cy="2123658"/>
          </a:xfrm>
          <a:prstGeom prst="rect">
            <a:avLst/>
          </a:prstGeom>
          <a:solidFill>
            <a:schemeClr val="accent3">
              <a:lumMod val="60000"/>
              <a:lumOff val="40000"/>
            </a:schemeClr>
          </a:solidFill>
          <a:ln w="38100">
            <a:solidFill>
              <a:schemeClr val="bg2">
                <a:lumMod val="75000"/>
              </a:schemeClr>
            </a:solidFill>
            <a:miter lim="800000"/>
            <a:headEnd/>
            <a:tailEnd/>
          </a:ln>
        </p:spPr>
        <p:txBody>
          <a:bodyPr>
            <a:spAutoFit/>
          </a:bodyPr>
          <a:lstStyle/>
          <a:p>
            <a:pPr>
              <a:spcBef>
                <a:spcPct val="50000"/>
              </a:spcBef>
              <a:defRPr/>
            </a:pPr>
            <a:r>
              <a:rPr lang="en-GB" sz="2400" b="1" dirty="0" smtClean="0">
                <a:latin typeface="+mn-lt"/>
              </a:rPr>
              <a:t>Recording information</a:t>
            </a:r>
          </a:p>
          <a:p>
            <a:pPr>
              <a:spcBef>
                <a:spcPct val="50000"/>
              </a:spcBef>
              <a:defRPr/>
            </a:pPr>
            <a:r>
              <a:rPr lang="en-GB" sz="2400" dirty="0" smtClean="0"/>
              <a:t>Using Twitter to get the immediate responses and questions from the learners is a good way to record information for this activity. Discussion around the questions can then be recorded on a podcast.</a:t>
            </a:r>
            <a:endParaRPr lang="en-GB" sz="2400"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2">
              <a:lumMod val="75000"/>
            </a:schemeClr>
          </a:solidFill>
          <a:ln>
            <a:solidFill>
              <a:schemeClr val="accent2">
                <a:lumMod val="75000"/>
              </a:schemeClr>
            </a:solidFill>
          </a:ln>
        </p:spPr>
        <p:txBody>
          <a:bodyPr anchor="ctr"/>
          <a:lstStyle/>
          <a:p>
            <a:pPr algn="ctr" fontAlgn="auto">
              <a:spcAft>
                <a:spcPts val="0"/>
              </a:spcAft>
              <a:defRPr/>
            </a:pPr>
            <a:r>
              <a:rPr lang="en-GB" sz="4100" dirty="0">
                <a:solidFill>
                  <a:schemeClr val="bg1"/>
                </a:solidFill>
                <a:latin typeface="+mj-lt"/>
                <a:ea typeface="+mj-ea"/>
                <a:cs typeface="+mj-cs"/>
              </a:rPr>
              <a:t>Revolving Circles</a:t>
            </a:r>
          </a:p>
        </p:txBody>
      </p:sp>
      <p:sp>
        <p:nvSpPr>
          <p:cNvPr id="4" name="Text Box 5"/>
          <p:cNvSpPr txBox="1">
            <a:spLocks noChangeArrowheads="1"/>
          </p:cNvSpPr>
          <p:nvPr/>
        </p:nvSpPr>
        <p:spPr bwMode="auto">
          <a:xfrm>
            <a:off x="468313" y="1844675"/>
            <a:ext cx="8207375" cy="3848100"/>
          </a:xfrm>
          <a:prstGeom prst="rect">
            <a:avLst/>
          </a:prstGeom>
          <a:solidFill>
            <a:schemeClr val="accent3">
              <a:lumMod val="75000"/>
            </a:schemeClr>
          </a:solidFill>
          <a:ln w="38100">
            <a:solidFill>
              <a:schemeClr val="accent3">
                <a:lumMod val="75000"/>
              </a:schemeClr>
            </a:solidFill>
            <a:miter lim="800000"/>
            <a:headEnd/>
            <a:tailEnd/>
          </a:ln>
        </p:spPr>
        <p:txBody>
          <a:bodyPr>
            <a:spAutoFit/>
          </a:bodyPr>
          <a:lstStyle/>
          <a:p>
            <a:pPr marL="342900" indent="-342900">
              <a:defRPr/>
            </a:pPr>
            <a:r>
              <a:rPr lang="en-GB" sz="2800" b="1" dirty="0">
                <a:latin typeface="+mn-lt"/>
              </a:rPr>
              <a:t>Overview</a:t>
            </a:r>
          </a:p>
          <a:p>
            <a:pPr marL="342900" indent="-342900">
              <a:defRPr/>
            </a:pPr>
            <a:endParaRPr lang="en-GB" b="1" dirty="0">
              <a:latin typeface="+mn-lt"/>
            </a:endParaRPr>
          </a:p>
          <a:p>
            <a:pPr marL="342900" indent="-342900">
              <a:defRPr/>
            </a:pPr>
            <a:r>
              <a:rPr lang="en-GB" dirty="0">
                <a:latin typeface="+mn-lt"/>
              </a:rPr>
              <a:t>	</a:t>
            </a:r>
            <a:r>
              <a:rPr lang="en-GB" sz="2400" dirty="0">
                <a:latin typeface="+mn-lt"/>
              </a:rPr>
              <a:t>This method builds learner confidence in communication techniques as they engage in short discussions. It also allows learners to consider a wide range of views without holding a whole-class discussion. Learners may, as a result, refine their ideas or opinions on a particular issue.</a:t>
            </a:r>
          </a:p>
          <a:p>
            <a:pPr marL="342900" indent="-342900">
              <a:defRPr/>
            </a:pPr>
            <a:endParaRPr lang="en-GB" sz="2400" dirty="0">
              <a:latin typeface="+mn-lt"/>
            </a:endParaRPr>
          </a:p>
          <a:p>
            <a:pPr marL="342900" indent="-342900">
              <a:defRPr/>
            </a:pPr>
            <a:r>
              <a:rPr lang="en-GB" sz="2800" b="1" dirty="0">
                <a:latin typeface="+mn-lt"/>
              </a:rPr>
              <a:t>Skills</a:t>
            </a:r>
          </a:p>
          <a:p>
            <a:pPr marL="342900" indent="-342900" algn="ctr">
              <a:defRPr/>
            </a:pPr>
            <a:r>
              <a:rPr lang="en-GB" sz="2400" dirty="0">
                <a:latin typeface="+mn-lt"/>
              </a:rPr>
              <a:t>Applying        Analysing        </a:t>
            </a:r>
            <a:r>
              <a:rPr lang="en-GB" sz="2400" dirty="0" smtClean="0">
                <a:latin typeface="+mn-lt"/>
              </a:rPr>
              <a:t>Evaluating</a:t>
            </a:r>
            <a:endParaRPr lang="en-GB" sz="2400" dirty="0">
              <a:latin typeface="+mn-lt"/>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3">
              <a:lumMod val="50000"/>
            </a:schemeClr>
          </a:solidFill>
        </p:spPr>
        <p:txBody>
          <a:bodyPr anchor="ctr"/>
          <a:lstStyle/>
          <a:p>
            <a:pPr algn="ctr" fontAlgn="auto">
              <a:spcAft>
                <a:spcPts val="0"/>
              </a:spcAft>
              <a:defRPr/>
            </a:pPr>
            <a:r>
              <a:rPr lang="en-GB" sz="4100" dirty="0">
                <a:solidFill>
                  <a:schemeClr val="bg1"/>
                </a:solidFill>
                <a:latin typeface="+mj-lt"/>
                <a:ea typeface="+mj-ea"/>
                <a:cs typeface="+mj-cs"/>
              </a:rPr>
              <a:t>Revolving Circles</a:t>
            </a:r>
          </a:p>
        </p:txBody>
      </p:sp>
      <p:sp>
        <p:nvSpPr>
          <p:cNvPr id="4" name="Rectangle 1"/>
          <p:cNvSpPr>
            <a:spLocks noChangeArrowheads="1"/>
          </p:cNvSpPr>
          <p:nvPr/>
        </p:nvSpPr>
        <p:spPr bwMode="auto">
          <a:xfrm>
            <a:off x="468313" y="1484313"/>
            <a:ext cx="8207375" cy="4262705"/>
          </a:xfrm>
          <a:prstGeom prst="rect">
            <a:avLst/>
          </a:prstGeom>
          <a:solidFill>
            <a:schemeClr val="accent3">
              <a:lumMod val="60000"/>
              <a:lumOff val="40000"/>
            </a:schemeClr>
          </a:solidFill>
          <a:ln w="38100">
            <a:solidFill>
              <a:schemeClr val="bg2">
                <a:lumMod val="75000"/>
              </a:schemeClr>
            </a:solidFill>
            <a:miter lim="800000"/>
            <a:headEnd/>
            <a:tailEnd/>
          </a:ln>
        </p:spPr>
        <p:txBody>
          <a:bodyPr wrap="square">
            <a:spAutoFit/>
          </a:bodyPr>
          <a:lstStyle/>
          <a:p>
            <a:pPr marL="342900" indent="-342900">
              <a:defRPr/>
            </a:pPr>
            <a:r>
              <a:rPr lang="en-GB" sz="2800" b="1" dirty="0">
                <a:latin typeface="+mn-lt"/>
              </a:rPr>
              <a:t>How it works</a:t>
            </a:r>
          </a:p>
          <a:p>
            <a:pPr marL="342900" indent="-342900">
              <a:defRPr/>
            </a:pPr>
            <a:endParaRPr lang="en-GB" sz="900" b="1" dirty="0">
              <a:latin typeface="+mn-lt"/>
            </a:endParaRPr>
          </a:p>
          <a:p>
            <a:pPr marL="342900" indent="-342900">
              <a:buFontTx/>
              <a:buAutoNum type="arabicPeriod"/>
              <a:defRPr/>
            </a:pPr>
            <a:r>
              <a:rPr lang="en-GB" dirty="0">
                <a:latin typeface="+mn-lt"/>
              </a:rPr>
              <a:t>Learners are divided into two groups.</a:t>
            </a:r>
          </a:p>
          <a:p>
            <a:pPr marL="342900" indent="-342900">
              <a:buFontTx/>
              <a:buAutoNum type="arabicPeriod"/>
              <a:defRPr/>
            </a:pPr>
            <a:r>
              <a:rPr lang="en-GB" dirty="0">
                <a:latin typeface="+mn-lt"/>
              </a:rPr>
              <a:t>One group forms an inner circle, facing outwards, and the other group forms an outer circle, facing inwards.</a:t>
            </a:r>
          </a:p>
          <a:p>
            <a:pPr marL="342900" indent="-342900">
              <a:buFontTx/>
              <a:buAutoNum type="arabicPeriod"/>
              <a:defRPr/>
            </a:pPr>
            <a:r>
              <a:rPr lang="en-GB" dirty="0">
                <a:latin typeface="+mn-lt"/>
              </a:rPr>
              <a:t>Learners face a partner in the other circle. </a:t>
            </a:r>
          </a:p>
          <a:p>
            <a:pPr marL="342900" indent="-342900">
              <a:buFontTx/>
              <a:buAutoNum type="arabicPeriod"/>
              <a:defRPr/>
            </a:pPr>
            <a:r>
              <a:rPr lang="en-GB" dirty="0">
                <a:latin typeface="+mn-lt"/>
              </a:rPr>
              <a:t>Learners are given a topic, question or task that they must answer or discuss. </a:t>
            </a:r>
          </a:p>
          <a:p>
            <a:pPr marL="342900" indent="-342900">
              <a:buFontTx/>
              <a:buAutoNum type="arabicPeriod"/>
              <a:defRPr/>
            </a:pPr>
            <a:r>
              <a:rPr lang="en-GB" dirty="0">
                <a:latin typeface="+mn-lt"/>
              </a:rPr>
              <a:t>Learners are given the chance to speak to the person facing them for a limited time (approximately 30 seconds to 1 minute). </a:t>
            </a:r>
          </a:p>
          <a:p>
            <a:pPr marL="342900" indent="-342900">
              <a:buFontTx/>
              <a:buAutoNum type="arabicPeriod"/>
              <a:defRPr/>
            </a:pPr>
            <a:r>
              <a:rPr lang="en-GB" dirty="0">
                <a:latin typeface="+mn-lt"/>
              </a:rPr>
              <a:t>The inner circle then rotates clockwise and the outer circle rotates anticlockwise.</a:t>
            </a:r>
          </a:p>
          <a:p>
            <a:pPr marL="342900" indent="-342900">
              <a:buFontTx/>
              <a:buAutoNum type="arabicPeriod"/>
              <a:defRPr/>
            </a:pPr>
            <a:r>
              <a:rPr lang="en-GB" dirty="0">
                <a:latin typeface="+mn-lt"/>
              </a:rPr>
              <a:t>The new pair considers the question.</a:t>
            </a:r>
          </a:p>
          <a:p>
            <a:pPr marL="342900" indent="-342900">
              <a:buFontTx/>
              <a:buAutoNum type="arabicPeriod"/>
              <a:defRPr/>
            </a:pPr>
            <a:r>
              <a:rPr lang="en-GB" dirty="0">
                <a:latin typeface="+mn-lt"/>
              </a:rPr>
              <a:t>The rotation continues until learners have had the opportunity to discuss the question with a wide range of partners.</a:t>
            </a:r>
          </a:p>
          <a:p>
            <a:pPr marL="342900" indent="-342900">
              <a:buFontTx/>
              <a:buAutoNum type="arabicPeriod"/>
              <a:defRPr/>
            </a:pPr>
            <a:r>
              <a:rPr lang="en-GB" dirty="0">
                <a:latin typeface="+mn-lt"/>
              </a:rPr>
              <a:t>Once the activity has finished, learners can share their ideas and interesting emerging points with the class.</a:t>
            </a: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extBox 6"/>
          <p:cNvSpPr txBox="1">
            <a:spLocks noChangeArrowheads="1"/>
          </p:cNvSpPr>
          <p:nvPr/>
        </p:nvSpPr>
        <p:spPr bwMode="auto">
          <a:xfrm>
            <a:off x="142844" y="214290"/>
            <a:ext cx="6593343" cy="461665"/>
          </a:xfrm>
          <a:prstGeom prst="rect">
            <a:avLst/>
          </a:prstGeom>
          <a:ln>
            <a:headEnd/>
            <a:tailEnd/>
          </a:ln>
        </p:spPr>
        <p:style>
          <a:lnRef idx="3">
            <a:schemeClr val="lt1"/>
          </a:lnRef>
          <a:fillRef idx="1">
            <a:schemeClr val="accent3"/>
          </a:fillRef>
          <a:effectRef idx="1">
            <a:schemeClr val="accent3"/>
          </a:effectRef>
          <a:fontRef idx="minor">
            <a:schemeClr val="lt1"/>
          </a:fontRef>
        </p:style>
        <p:txBody>
          <a:bodyPr wrap="none">
            <a:spAutoFit/>
          </a:bodyPr>
          <a:lstStyle/>
          <a:p>
            <a:r>
              <a:rPr lang="en-GB" sz="2400" b="1" dirty="0" smtClean="0"/>
              <a:t>What were the economic effects of the New Deal?</a:t>
            </a:r>
            <a:endParaRPr lang="en-GB" b="1" dirty="0"/>
          </a:p>
        </p:txBody>
      </p:sp>
      <p:sp>
        <p:nvSpPr>
          <p:cNvPr id="79875" name="TextBox 7"/>
          <p:cNvSpPr txBox="1">
            <a:spLocks noChangeArrowheads="1"/>
          </p:cNvSpPr>
          <p:nvPr/>
        </p:nvSpPr>
        <p:spPr bwMode="auto">
          <a:xfrm>
            <a:off x="2714612" y="2928934"/>
            <a:ext cx="4429156" cy="461665"/>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square">
            <a:spAutoFit/>
          </a:bodyPr>
          <a:lstStyle/>
          <a:p>
            <a:r>
              <a:rPr lang="en-GB" sz="2400" b="1" dirty="0" smtClean="0"/>
              <a:t>What was the Wall Street Crash?</a:t>
            </a:r>
            <a:endParaRPr lang="en-GB" sz="2400" b="1" dirty="0"/>
          </a:p>
        </p:txBody>
      </p:sp>
      <p:sp>
        <p:nvSpPr>
          <p:cNvPr id="79876" name="TextBox 8"/>
          <p:cNvSpPr txBox="1">
            <a:spLocks noChangeArrowheads="1"/>
          </p:cNvSpPr>
          <p:nvPr/>
        </p:nvSpPr>
        <p:spPr bwMode="auto">
          <a:xfrm>
            <a:off x="714348" y="6143644"/>
            <a:ext cx="7124643" cy="461665"/>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spAutoFit/>
          </a:bodyPr>
          <a:lstStyle/>
          <a:p>
            <a:r>
              <a:rPr lang="en-GB" sz="2400" b="1" dirty="0" smtClean="0"/>
              <a:t>What were the weaknesses of the US banking system?</a:t>
            </a:r>
            <a:endParaRPr lang="en-GB" sz="2400" b="1" dirty="0"/>
          </a:p>
        </p:txBody>
      </p:sp>
      <p:sp>
        <p:nvSpPr>
          <p:cNvPr id="79877" name="TextBox 9"/>
          <p:cNvSpPr txBox="1">
            <a:spLocks noChangeArrowheads="1"/>
          </p:cNvSpPr>
          <p:nvPr/>
        </p:nvSpPr>
        <p:spPr bwMode="auto">
          <a:xfrm>
            <a:off x="142844" y="3571876"/>
            <a:ext cx="4214874" cy="1200329"/>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square">
            <a:spAutoFit/>
          </a:bodyPr>
          <a:lstStyle/>
          <a:p>
            <a:r>
              <a:rPr lang="en-GB" sz="2400" b="1" dirty="0" smtClean="0"/>
              <a:t>What were the international economic problems faced in the 1920s?</a:t>
            </a:r>
            <a:endParaRPr lang="en-GB" sz="2400" b="1" dirty="0"/>
          </a:p>
        </p:txBody>
      </p:sp>
      <p:sp>
        <p:nvSpPr>
          <p:cNvPr id="79878" name="TextBox 11"/>
          <p:cNvSpPr txBox="1">
            <a:spLocks noChangeArrowheads="1"/>
          </p:cNvSpPr>
          <p:nvPr/>
        </p:nvSpPr>
        <p:spPr bwMode="auto">
          <a:xfrm>
            <a:off x="714348" y="1214422"/>
            <a:ext cx="5761037" cy="46166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r>
              <a:rPr lang="en-GB" sz="2400" b="1" dirty="0" smtClean="0"/>
              <a:t>How can you have ‘too many’ goods?</a:t>
            </a:r>
            <a:endParaRPr lang="en-GB" sz="2400" b="1" dirty="0"/>
          </a:p>
        </p:txBody>
      </p:sp>
      <p:sp>
        <p:nvSpPr>
          <p:cNvPr id="79888" name="Text Box 3"/>
          <p:cNvSpPr txBox="1">
            <a:spLocks noChangeArrowheads="1"/>
          </p:cNvSpPr>
          <p:nvPr/>
        </p:nvSpPr>
        <p:spPr bwMode="auto">
          <a:xfrm>
            <a:off x="7451725" y="163513"/>
            <a:ext cx="1511300" cy="457200"/>
          </a:xfrm>
          <a:prstGeom prst="rect">
            <a:avLst/>
          </a:prstGeom>
          <a:noFill/>
          <a:ln w="9525">
            <a:noFill/>
            <a:miter lim="800000"/>
            <a:headEnd/>
            <a:tailEnd/>
          </a:ln>
        </p:spPr>
        <p:txBody>
          <a:bodyPr>
            <a:spAutoFit/>
          </a:bodyPr>
          <a:lstStyle/>
          <a:p>
            <a:pPr>
              <a:spcBef>
                <a:spcPct val="50000"/>
              </a:spcBef>
            </a:pPr>
            <a:r>
              <a:rPr lang="en-GB" sz="2400" b="1">
                <a:solidFill>
                  <a:schemeClr val="bg1"/>
                </a:solidFill>
              </a:rPr>
              <a:t>Example</a:t>
            </a:r>
          </a:p>
        </p:txBody>
      </p:sp>
      <p:sp>
        <p:nvSpPr>
          <p:cNvPr id="17" name="TextBox 11"/>
          <p:cNvSpPr txBox="1">
            <a:spLocks noChangeArrowheads="1"/>
          </p:cNvSpPr>
          <p:nvPr/>
        </p:nvSpPr>
        <p:spPr bwMode="auto">
          <a:xfrm>
            <a:off x="3786183" y="1928802"/>
            <a:ext cx="5143536" cy="830997"/>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a:spAutoFit/>
          </a:bodyPr>
          <a:lstStyle/>
          <a:p>
            <a:r>
              <a:rPr lang="en-GB" sz="2400" b="1" dirty="0" smtClean="0"/>
              <a:t>What were the Republican government policies in the 1920s?</a:t>
            </a:r>
            <a:endParaRPr lang="en-GB" sz="2400" b="1" dirty="0"/>
          </a:p>
        </p:txBody>
      </p:sp>
      <p:sp>
        <p:nvSpPr>
          <p:cNvPr id="19" name="TextBox 9"/>
          <p:cNvSpPr txBox="1">
            <a:spLocks noChangeArrowheads="1"/>
          </p:cNvSpPr>
          <p:nvPr/>
        </p:nvSpPr>
        <p:spPr bwMode="auto">
          <a:xfrm>
            <a:off x="3643306" y="4929198"/>
            <a:ext cx="5000660" cy="830997"/>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wrap="square">
            <a:spAutoFit/>
          </a:bodyPr>
          <a:lstStyle/>
          <a:p>
            <a:r>
              <a:rPr lang="en-GB" sz="2400" b="1" dirty="0" smtClean="0"/>
              <a:t>How did the US market become saturated?</a:t>
            </a:r>
            <a:endParaRPr lang="en-GB" sz="2400" b="1" dirty="0"/>
          </a:p>
        </p:txBody>
      </p:sp>
      <p:grpSp>
        <p:nvGrpSpPr>
          <p:cNvPr id="20" name="Group 9"/>
          <p:cNvGrpSpPr/>
          <p:nvPr/>
        </p:nvGrpSpPr>
        <p:grpSpPr>
          <a:xfrm rot="1139649">
            <a:off x="7360307" y="-246879"/>
            <a:ext cx="1829775" cy="1636716"/>
            <a:chOff x="4500562" y="1071546"/>
            <a:chExt cx="2643206" cy="1714512"/>
          </a:xfrm>
          <a:solidFill>
            <a:srgbClr val="FFC000"/>
          </a:solidFill>
        </p:grpSpPr>
        <p:sp>
          <p:nvSpPr>
            <p:cNvPr id="21" name="5-Point Star 20"/>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1143000"/>
          </a:xfrm>
          <a:prstGeom prst="rect">
            <a:avLst/>
          </a:prstGeom>
          <a:solidFill>
            <a:schemeClr val="accent3">
              <a:lumMod val="50000"/>
            </a:schemeClr>
          </a:solidFill>
        </p:spPr>
        <p:txBody>
          <a:bodyPr anchor="ctr"/>
          <a:lstStyle/>
          <a:p>
            <a:pPr algn="ctr">
              <a:spcBef>
                <a:spcPct val="50000"/>
              </a:spcBef>
              <a:defRPr/>
            </a:pPr>
            <a:r>
              <a:rPr lang="en-GB" sz="4400" dirty="0" smtClean="0">
                <a:solidFill>
                  <a:schemeClr val="bg1"/>
                </a:solidFill>
                <a:latin typeface="+mj-lt"/>
                <a:ea typeface="+mj-ea"/>
                <a:cs typeface="+mj-cs"/>
              </a:rPr>
              <a:t>Revolving Circles</a:t>
            </a:r>
            <a:endParaRPr lang="en-GB" sz="4100" dirty="0">
              <a:solidFill>
                <a:schemeClr val="bg1"/>
              </a:solidFill>
              <a:latin typeface="+mj-lt"/>
              <a:ea typeface="+mj-ea"/>
              <a:cs typeface="+mj-cs"/>
            </a:endParaRPr>
          </a:p>
        </p:txBody>
      </p:sp>
      <p:sp>
        <p:nvSpPr>
          <p:cNvPr id="6" name="Text Box 7"/>
          <p:cNvSpPr txBox="1">
            <a:spLocks noChangeArrowheads="1"/>
          </p:cNvSpPr>
          <p:nvPr/>
        </p:nvSpPr>
        <p:spPr bwMode="auto">
          <a:xfrm>
            <a:off x="468313" y="1916113"/>
            <a:ext cx="8207375" cy="1754326"/>
          </a:xfrm>
          <a:prstGeom prst="rect">
            <a:avLst/>
          </a:prstGeom>
          <a:solidFill>
            <a:schemeClr val="accent3">
              <a:lumMod val="60000"/>
              <a:lumOff val="40000"/>
            </a:schemeClr>
          </a:solidFill>
          <a:ln w="38100">
            <a:solidFill>
              <a:schemeClr val="bg2">
                <a:lumMod val="75000"/>
              </a:schemeClr>
            </a:solidFill>
            <a:miter lim="800000"/>
            <a:headEnd/>
            <a:tailEnd/>
          </a:ln>
        </p:spPr>
        <p:txBody>
          <a:bodyPr>
            <a:spAutoFit/>
          </a:bodyPr>
          <a:lstStyle/>
          <a:p>
            <a:pPr>
              <a:spcBef>
                <a:spcPct val="50000"/>
              </a:spcBef>
              <a:defRPr/>
            </a:pPr>
            <a:r>
              <a:rPr lang="en-GB" sz="2400" b="1" dirty="0" smtClean="0">
                <a:latin typeface="+mn-lt"/>
              </a:rPr>
              <a:t>Recording information</a:t>
            </a:r>
          </a:p>
          <a:p>
            <a:pPr>
              <a:spcBef>
                <a:spcPct val="50000"/>
              </a:spcBef>
              <a:defRPr/>
            </a:pPr>
            <a:r>
              <a:rPr lang="en-GB" sz="2400" dirty="0" smtClean="0"/>
              <a:t>Learners could tweet a summary after each revolution, or the circle could be recorded on video. A poster or blog post could also be used to highlight all the different responses.</a:t>
            </a:r>
            <a:endParaRPr lang="en-GB" sz="2400"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2">
              <a:lumMod val="75000"/>
            </a:schemeClr>
          </a:solidFill>
          <a:ln>
            <a:solidFill>
              <a:schemeClr val="accent2">
                <a:lumMod val="75000"/>
              </a:schemeClr>
            </a:solidFill>
          </a:ln>
        </p:spPr>
        <p:txBody>
          <a:bodyPr anchor="ctr"/>
          <a:lstStyle/>
          <a:p>
            <a:pPr algn="ctr" fontAlgn="auto">
              <a:spcAft>
                <a:spcPts val="0"/>
              </a:spcAft>
              <a:defRPr/>
            </a:pPr>
            <a:r>
              <a:rPr lang="en-GB" sz="4100" dirty="0" smtClean="0">
                <a:solidFill>
                  <a:schemeClr val="bg1"/>
                </a:solidFill>
                <a:latin typeface="+mj-lt"/>
                <a:ea typeface="+mj-ea"/>
                <a:cs typeface="+mj-cs"/>
              </a:rPr>
              <a:t>Then and Now</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844675"/>
            <a:ext cx="8207375" cy="3077766"/>
          </a:xfrm>
          <a:prstGeom prst="rect">
            <a:avLst/>
          </a:prstGeom>
          <a:solidFill>
            <a:schemeClr val="accent3">
              <a:lumMod val="75000"/>
            </a:schemeClr>
          </a:solidFill>
          <a:ln w="38100">
            <a:solidFill>
              <a:schemeClr val="accent3">
                <a:lumMod val="75000"/>
              </a:schemeClr>
            </a:solidFill>
            <a:miter lim="800000"/>
            <a:headEnd/>
            <a:tailEnd/>
          </a:ln>
        </p:spPr>
        <p:txBody>
          <a:bodyPr>
            <a:spAutoFit/>
          </a:bodyPr>
          <a:lstStyle/>
          <a:p>
            <a:pPr marL="342900" indent="-342900">
              <a:defRPr/>
            </a:pPr>
            <a:r>
              <a:rPr lang="en-GB" sz="2800" b="1" dirty="0">
                <a:latin typeface="+mn-lt"/>
              </a:rPr>
              <a:t>Overview</a:t>
            </a:r>
          </a:p>
          <a:p>
            <a:pPr marL="342900" indent="-342900">
              <a:defRPr/>
            </a:pPr>
            <a:endParaRPr lang="en-GB" b="1" dirty="0">
              <a:latin typeface="+mn-lt"/>
            </a:endParaRPr>
          </a:p>
          <a:p>
            <a:pPr marL="342900" indent="-342900">
              <a:defRPr/>
            </a:pPr>
            <a:r>
              <a:rPr lang="en-GB" dirty="0">
                <a:latin typeface="+mn-lt"/>
              </a:rPr>
              <a:t>	</a:t>
            </a:r>
            <a:r>
              <a:rPr lang="en-GB" sz="2400" dirty="0">
                <a:latin typeface="+mn-lt"/>
              </a:rPr>
              <a:t>This </a:t>
            </a:r>
            <a:r>
              <a:rPr lang="en-GB" sz="2400" dirty="0" smtClean="0">
                <a:latin typeface="+mn-lt"/>
              </a:rPr>
              <a:t>method helps the learner chart their knowledge and understanding of a topic, highlighting how sometimes little information can significantly change opinions.</a:t>
            </a:r>
            <a:endParaRPr lang="en-GB" sz="2400" dirty="0">
              <a:latin typeface="+mn-lt"/>
            </a:endParaRPr>
          </a:p>
          <a:p>
            <a:pPr marL="342900" indent="-342900">
              <a:defRPr/>
            </a:pPr>
            <a:endParaRPr lang="en-GB" sz="2400" dirty="0">
              <a:latin typeface="+mn-lt"/>
            </a:endParaRPr>
          </a:p>
          <a:p>
            <a:pPr marL="342900" indent="-342900">
              <a:defRPr/>
            </a:pPr>
            <a:r>
              <a:rPr lang="en-GB" sz="2800" b="1" dirty="0">
                <a:latin typeface="+mn-lt"/>
              </a:rPr>
              <a:t>Skills</a:t>
            </a:r>
          </a:p>
          <a:p>
            <a:pPr marL="342900" indent="-342900" algn="ctr">
              <a:defRPr/>
            </a:pPr>
            <a:r>
              <a:rPr lang="en-GB" sz="2400" dirty="0" smtClean="0">
                <a:latin typeface="+mn-lt"/>
              </a:rPr>
              <a:t>Understanding 	Analysing        Evaluating</a:t>
            </a:r>
            <a:endParaRPr lang="en-GB" sz="2400" dirty="0">
              <a:latin typeface="+mn-lt"/>
            </a:endParaRP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3">
              <a:lumMod val="50000"/>
            </a:schemeClr>
          </a:solidFill>
        </p:spPr>
        <p:txBody>
          <a:bodyPr anchor="ctr"/>
          <a:lstStyle/>
          <a:p>
            <a:pPr algn="ctr" fontAlgn="auto">
              <a:spcAft>
                <a:spcPts val="0"/>
              </a:spcAft>
              <a:defRPr/>
            </a:pPr>
            <a:r>
              <a:rPr lang="en-GB" sz="4100" dirty="0" smtClean="0">
                <a:solidFill>
                  <a:schemeClr val="bg1"/>
                </a:solidFill>
                <a:latin typeface="+mj-lt"/>
                <a:ea typeface="+mj-ea"/>
                <a:cs typeface="+mj-cs"/>
              </a:rPr>
              <a:t>Then and Now</a:t>
            </a:r>
            <a:endParaRPr lang="en-GB" sz="4100" dirty="0">
              <a:solidFill>
                <a:schemeClr val="bg1"/>
              </a:solidFill>
              <a:latin typeface="+mj-lt"/>
              <a:ea typeface="+mj-ea"/>
              <a:cs typeface="+mj-cs"/>
            </a:endParaRPr>
          </a:p>
        </p:txBody>
      </p:sp>
      <p:sp>
        <p:nvSpPr>
          <p:cNvPr id="4" name="Rectangle 1"/>
          <p:cNvSpPr>
            <a:spLocks noChangeArrowheads="1"/>
          </p:cNvSpPr>
          <p:nvPr/>
        </p:nvSpPr>
        <p:spPr bwMode="auto">
          <a:xfrm>
            <a:off x="468313" y="1484313"/>
            <a:ext cx="8207375" cy="3616375"/>
          </a:xfrm>
          <a:prstGeom prst="rect">
            <a:avLst/>
          </a:prstGeom>
          <a:solidFill>
            <a:schemeClr val="accent3">
              <a:lumMod val="60000"/>
              <a:lumOff val="40000"/>
            </a:schemeClr>
          </a:solidFill>
          <a:ln w="38100">
            <a:solidFill>
              <a:schemeClr val="bg2">
                <a:lumMod val="75000"/>
              </a:schemeClr>
            </a:solidFill>
            <a:miter lim="800000"/>
            <a:headEnd/>
            <a:tailEnd/>
          </a:ln>
        </p:spPr>
        <p:txBody>
          <a:bodyPr wrap="square">
            <a:spAutoFit/>
          </a:bodyPr>
          <a:lstStyle/>
          <a:p>
            <a:pPr marL="342900" indent="-342900">
              <a:defRPr/>
            </a:pPr>
            <a:r>
              <a:rPr lang="en-GB" sz="2800" b="1" dirty="0">
                <a:latin typeface="+mn-lt"/>
              </a:rPr>
              <a:t>How it works</a:t>
            </a:r>
          </a:p>
          <a:p>
            <a:pPr marL="342900" indent="-342900">
              <a:defRPr/>
            </a:pPr>
            <a:endParaRPr lang="en-GB" sz="900" b="1" dirty="0">
              <a:latin typeface="+mn-lt"/>
            </a:endParaRPr>
          </a:p>
          <a:p>
            <a:pPr marL="342900" indent="-342900">
              <a:buFontTx/>
              <a:buAutoNum type="arabicPeriod"/>
              <a:defRPr/>
            </a:pPr>
            <a:r>
              <a:rPr lang="en-GB" sz="2400" dirty="0" smtClean="0">
                <a:latin typeface="+mn-lt"/>
              </a:rPr>
              <a:t>At the beginning of a new topic, the learner rights down a few sentences/paragraphs on their knowledge and ideas about the topic.</a:t>
            </a:r>
            <a:endParaRPr lang="en-GB" sz="2400" dirty="0">
              <a:latin typeface="+mn-lt"/>
            </a:endParaRPr>
          </a:p>
          <a:p>
            <a:pPr marL="342900" indent="-342900">
              <a:buFontTx/>
              <a:buAutoNum type="arabicPeriod"/>
              <a:defRPr/>
            </a:pPr>
            <a:r>
              <a:rPr lang="en-GB" sz="2400" dirty="0" smtClean="0">
                <a:latin typeface="+mn-lt"/>
              </a:rPr>
              <a:t>At the end of the lesson(s), the learner fills in the “Now” box with the information they have learned.</a:t>
            </a:r>
            <a:endParaRPr lang="en-GB" sz="2400" dirty="0">
              <a:latin typeface="+mn-lt"/>
            </a:endParaRPr>
          </a:p>
          <a:p>
            <a:pPr marL="342900" indent="-342900">
              <a:buFontTx/>
              <a:buAutoNum type="arabicPeriod"/>
              <a:defRPr/>
            </a:pPr>
            <a:r>
              <a:rPr lang="en-GB" sz="2400" dirty="0" smtClean="0">
                <a:latin typeface="+mn-lt"/>
              </a:rPr>
              <a:t>They then compare the two boxes to understand how their knowledge has developed, which can then be discussed with partners or the class.</a:t>
            </a:r>
            <a:endParaRPr lang="en-GB" sz="2400" dirty="0">
              <a:latin typeface="+mn-lt"/>
            </a:endParaRP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3">
              <a:lumMod val="50000"/>
            </a:schemeClr>
          </a:solidFill>
        </p:spPr>
        <p:txBody>
          <a:bodyPr anchor="ctr"/>
          <a:lstStyle/>
          <a:p>
            <a:pPr algn="ctr" fontAlgn="auto">
              <a:spcAft>
                <a:spcPts val="0"/>
              </a:spcAft>
              <a:defRPr/>
            </a:pPr>
            <a:r>
              <a:rPr lang="en-GB" sz="4100" dirty="0" smtClean="0">
                <a:solidFill>
                  <a:schemeClr val="bg1"/>
                </a:solidFill>
                <a:latin typeface="+mj-lt"/>
                <a:ea typeface="+mj-ea"/>
                <a:cs typeface="+mj-cs"/>
              </a:rPr>
              <a:t>Then and Now</a:t>
            </a:r>
            <a:endParaRPr lang="en-GB" sz="4100" dirty="0">
              <a:solidFill>
                <a:schemeClr val="bg1"/>
              </a:solidFill>
              <a:latin typeface="+mj-lt"/>
              <a:ea typeface="+mj-ea"/>
              <a:cs typeface="+mj-cs"/>
            </a:endParaRPr>
          </a:p>
        </p:txBody>
      </p:sp>
      <p:sp>
        <p:nvSpPr>
          <p:cNvPr id="4" name="Rectangle 1"/>
          <p:cNvSpPr>
            <a:spLocks noChangeArrowheads="1"/>
          </p:cNvSpPr>
          <p:nvPr/>
        </p:nvSpPr>
        <p:spPr bwMode="auto">
          <a:xfrm>
            <a:off x="468313" y="1484313"/>
            <a:ext cx="2889241" cy="5016758"/>
          </a:xfrm>
          <a:prstGeom prst="rect">
            <a:avLst/>
          </a:prstGeom>
          <a:solidFill>
            <a:schemeClr val="accent3">
              <a:lumMod val="60000"/>
              <a:lumOff val="40000"/>
            </a:schemeClr>
          </a:solidFill>
          <a:ln w="38100">
            <a:solidFill>
              <a:schemeClr val="bg2">
                <a:lumMod val="75000"/>
              </a:schemeClr>
            </a:solidFill>
            <a:miter lim="800000"/>
            <a:headEnd/>
            <a:tailEnd/>
          </a:ln>
        </p:spPr>
        <p:txBody>
          <a:bodyPr wrap="square">
            <a:spAutoFit/>
          </a:bodyPr>
          <a:lstStyle/>
          <a:p>
            <a:pPr marL="342900" indent="-342900">
              <a:defRPr/>
            </a:pPr>
            <a:r>
              <a:rPr lang="en-GB" sz="2800" b="1" dirty="0" smtClean="0">
                <a:latin typeface="+mn-lt"/>
              </a:rPr>
              <a:t>Then </a:t>
            </a:r>
            <a:r>
              <a:rPr lang="en-GB" sz="1400" b="1" dirty="0" smtClean="0">
                <a:latin typeface="+mn-lt"/>
              </a:rPr>
              <a:t>18.01.12</a:t>
            </a:r>
            <a:r>
              <a:rPr lang="en-GB" sz="2800" b="1" dirty="0" smtClean="0">
                <a:latin typeface="+mn-lt"/>
              </a:rPr>
              <a:t> </a:t>
            </a:r>
          </a:p>
          <a:p>
            <a:pPr marL="342900" indent="-342900">
              <a:defRPr/>
            </a:pPr>
            <a:endParaRPr lang="en-GB" sz="2800" b="1" dirty="0" smtClean="0"/>
          </a:p>
          <a:p>
            <a:pPr marL="342900" indent="-342900">
              <a:defRPr/>
            </a:pPr>
            <a:r>
              <a:rPr lang="en-GB" sz="1600" dirty="0" smtClean="0"/>
              <a:t>	Black men were treated awfully during WWII and hated it all; they were used on the front lines as cannon fodder and...</a:t>
            </a:r>
          </a:p>
          <a:p>
            <a:pPr marL="342900" indent="-342900">
              <a:defRPr/>
            </a:pPr>
            <a:endParaRPr lang="en-GB" sz="1600" dirty="0" smtClean="0">
              <a:latin typeface="+mn-lt"/>
            </a:endParaRPr>
          </a:p>
          <a:p>
            <a:pPr marL="342900" indent="-342900">
              <a:defRPr/>
            </a:pPr>
            <a:endParaRPr lang="en-GB" sz="1600" dirty="0" smtClean="0"/>
          </a:p>
          <a:p>
            <a:pPr marL="342900" indent="-342900">
              <a:defRPr/>
            </a:pPr>
            <a:endParaRPr lang="en-GB" sz="1600" dirty="0" smtClean="0">
              <a:latin typeface="+mn-lt"/>
            </a:endParaRPr>
          </a:p>
          <a:p>
            <a:pPr marL="342900" indent="-342900">
              <a:defRPr/>
            </a:pPr>
            <a:endParaRPr lang="en-GB" sz="1600" dirty="0" smtClean="0"/>
          </a:p>
          <a:p>
            <a:pPr marL="342900" indent="-342900">
              <a:defRPr/>
            </a:pPr>
            <a:endParaRPr lang="en-GB" sz="1600" dirty="0" smtClean="0">
              <a:latin typeface="+mn-lt"/>
            </a:endParaRPr>
          </a:p>
          <a:p>
            <a:pPr marL="342900" indent="-342900">
              <a:defRPr/>
            </a:pPr>
            <a:endParaRPr lang="en-GB" sz="1600" dirty="0" smtClean="0"/>
          </a:p>
          <a:p>
            <a:pPr marL="342900" indent="-342900">
              <a:defRPr/>
            </a:pPr>
            <a:endParaRPr lang="en-GB" sz="1600" dirty="0" smtClean="0">
              <a:latin typeface="+mn-lt"/>
            </a:endParaRPr>
          </a:p>
          <a:p>
            <a:pPr marL="342900" indent="-342900">
              <a:defRPr/>
            </a:pPr>
            <a:endParaRPr lang="en-GB" sz="1600" dirty="0" smtClean="0"/>
          </a:p>
          <a:p>
            <a:pPr marL="342900" indent="-342900">
              <a:defRPr/>
            </a:pPr>
            <a:endParaRPr lang="en-GB" sz="1600" dirty="0" smtClean="0">
              <a:latin typeface="+mn-lt"/>
            </a:endParaRPr>
          </a:p>
          <a:p>
            <a:pPr marL="342900" indent="-342900">
              <a:defRPr/>
            </a:pPr>
            <a:endParaRPr lang="en-GB" sz="1600" dirty="0" smtClean="0"/>
          </a:p>
          <a:p>
            <a:pPr marL="342900" indent="-342900">
              <a:defRPr/>
            </a:pPr>
            <a:endParaRPr lang="en-GB" sz="2400" dirty="0">
              <a:latin typeface="+mn-lt"/>
            </a:endParaRPr>
          </a:p>
        </p:txBody>
      </p:sp>
      <p:grpSp>
        <p:nvGrpSpPr>
          <p:cNvPr id="11" name="Group 9"/>
          <p:cNvGrpSpPr/>
          <p:nvPr/>
        </p:nvGrpSpPr>
        <p:grpSpPr>
          <a:xfrm rot="1139649">
            <a:off x="7360307" y="-246879"/>
            <a:ext cx="1829775" cy="1636716"/>
            <a:chOff x="4500562" y="1071546"/>
            <a:chExt cx="2643206" cy="1714512"/>
          </a:xfrm>
          <a:solidFill>
            <a:srgbClr val="FFC000"/>
          </a:solidFill>
        </p:grpSpPr>
        <p:sp>
          <p:nvSpPr>
            <p:cNvPr id="12" name="5-Point Star 11"/>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
        <p:nvSpPr>
          <p:cNvPr id="8" name="Rectangle 1"/>
          <p:cNvSpPr>
            <a:spLocks noChangeArrowheads="1"/>
          </p:cNvSpPr>
          <p:nvPr/>
        </p:nvSpPr>
        <p:spPr bwMode="auto">
          <a:xfrm>
            <a:off x="5576309" y="1482524"/>
            <a:ext cx="2889241" cy="5016758"/>
          </a:xfrm>
          <a:prstGeom prst="rect">
            <a:avLst/>
          </a:prstGeom>
          <a:solidFill>
            <a:schemeClr val="accent3">
              <a:lumMod val="60000"/>
              <a:lumOff val="40000"/>
            </a:schemeClr>
          </a:solidFill>
          <a:ln w="38100">
            <a:solidFill>
              <a:schemeClr val="bg2">
                <a:lumMod val="75000"/>
              </a:schemeClr>
            </a:solidFill>
            <a:miter lim="800000"/>
            <a:headEnd/>
            <a:tailEnd/>
          </a:ln>
        </p:spPr>
        <p:txBody>
          <a:bodyPr wrap="square">
            <a:spAutoFit/>
          </a:bodyPr>
          <a:lstStyle/>
          <a:p>
            <a:pPr marL="342900" indent="-342900">
              <a:defRPr/>
            </a:pPr>
            <a:r>
              <a:rPr lang="en-GB" sz="2800" b="1" dirty="0" smtClean="0">
                <a:latin typeface="+mn-lt"/>
              </a:rPr>
              <a:t>Now </a:t>
            </a:r>
            <a:r>
              <a:rPr lang="en-GB" sz="1400" b="1" dirty="0" smtClean="0"/>
              <a:t>24</a:t>
            </a:r>
            <a:r>
              <a:rPr lang="en-GB" sz="1400" b="1" dirty="0" smtClean="0">
                <a:latin typeface="+mn-lt"/>
              </a:rPr>
              <a:t>.01.12</a:t>
            </a:r>
            <a:r>
              <a:rPr lang="en-GB" sz="2800" b="1" dirty="0" smtClean="0">
                <a:latin typeface="+mn-lt"/>
              </a:rPr>
              <a:t> </a:t>
            </a:r>
          </a:p>
          <a:p>
            <a:pPr marL="342900" indent="-342900">
              <a:defRPr/>
            </a:pPr>
            <a:endParaRPr lang="en-GB" sz="2800" b="1" dirty="0" smtClean="0"/>
          </a:p>
          <a:p>
            <a:pPr marL="342900" indent="-342900">
              <a:defRPr/>
            </a:pPr>
            <a:r>
              <a:rPr lang="en-GB" sz="1600" dirty="0" smtClean="0"/>
              <a:t>	Many black men found in WWII an escape from the crushing poverty they suffered from at home. Though they were subject to discrimination and segregation...</a:t>
            </a:r>
          </a:p>
          <a:p>
            <a:pPr marL="342900" indent="-342900">
              <a:defRPr/>
            </a:pPr>
            <a:endParaRPr lang="en-GB" sz="1600" dirty="0" smtClean="0">
              <a:latin typeface="+mn-lt"/>
            </a:endParaRPr>
          </a:p>
          <a:p>
            <a:pPr marL="342900" indent="-342900">
              <a:defRPr/>
            </a:pPr>
            <a:endParaRPr lang="en-GB" sz="1600" dirty="0" smtClean="0"/>
          </a:p>
          <a:p>
            <a:pPr marL="342900" indent="-342900">
              <a:defRPr/>
            </a:pPr>
            <a:endParaRPr lang="en-GB" sz="1600" dirty="0" smtClean="0">
              <a:latin typeface="+mn-lt"/>
            </a:endParaRPr>
          </a:p>
          <a:p>
            <a:pPr marL="342900" indent="-342900">
              <a:defRPr/>
            </a:pPr>
            <a:endParaRPr lang="en-GB" sz="1600" dirty="0" smtClean="0"/>
          </a:p>
          <a:p>
            <a:pPr marL="342900" indent="-342900">
              <a:defRPr/>
            </a:pPr>
            <a:endParaRPr lang="en-GB" sz="1600" dirty="0" smtClean="0">
              <a:latin typeface="+mn-lt"/>
            </a:endParaRPr>
          </a:p>
          <a:p>
            <a:pPr marL="342900" indent="-342900">
              <a:defRPr/>
            </a:pPr>
            <a:endParaRPr lang="en-GB" sz="1600" dirty="0" smtClean="0"/>
          </a:p>
          <a:p>
            <a:pPr marL="342900" indent="-342900">
              <a:defRPr/>
            </a:pPr>
            <a:endParaRPr lang="en-GB" sz="1600" dirty="0" smtClean="0">
              <a:latin typeface="+mn-lt"/>
            </a:endParaRPr>
          </a:p>
          <a:p>
            <a:pPr marL="342900" indent="-342900">
              <a:defRPr/>
            </a:pPr>
            <a:endParaRPr lang="en-GB" sz="1600" dirty="0" smtClean="0"/>
          </a:p>
          <a:p>
            <a:pPr marL="342900" indent="-342900">
              <a:defRPr/>
            </a:pPr>
            <a:endParaRPr lang="en-GB" sz="2400" dirty="0">
              <a:latin typeface="+mn-lt"/>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1143000"/>
          </a:xfrm>
          <a:prstGeom prst="rect">
            <a:avLst/>
          </a:prstGeom>
          <a:solidFill>
            <a:schemeClr val="accent3">
              <a:lumMod val="50000"/>
            </a:schemeClr>
          </a:solidFill>
        </p:spPr>
        <p:txBody>
          <a:bodyPr anchor="ctr"/>
          <a:lstStyle/>
          <a:p>
            <a:pPr algn="ctr">
              <a:spcBef>
                <a:spcPct val="50000"/>
              </a:spcBef>
              <a:defRPr/>
            </a:pPr>
            <a:r>
              <a:rPr lang="en-GB" sz="4400" dirty="0" smtClean="0">
                <a:solidFill>
                  <a:schemeClr val="bg1"/>
                </a:solidFill>
                <a:latin typeface="+mj-lt"/>
                <a:ea typeface="+mj-ea"/>
                <a:cs typeface="+mj-cs"/>
              </a:rPr>
              <a:t>Then and Now</a:t>
            </a:r>
            <a:endParaRPr lang="en-GB" sz="4100" dirty="0">
              <a:solidFill>
                <a:schemeClr val="bg1"/>
              </a:solidFill>
              <a:latin typeface="+mj-lt"/>
              <a:ea typeface="+mj-ea"/>
              <a:cs typeface="+mj-cs"/>
            </a:endParaRPr>
          </a:p>
        </p:txBody>
      </p:sp>
      <p:sp>
        <p:nvSpPr>
          <p:cNvPr id="6" name="Text Box 7"/>
          <p:cNvSpPr txBox="1">
            <a:spLocks noChangeArrowheads="1"/>
          </p:cNvSpPr>
          <p:nvPr/>
        </p:nvSpPr>
        <p:spPr bwMode="auto">
          <a:xfrm>
            <a:off x="468313" y="1916113"/>
            <a:ext cx="8207375" cy="1754326"/>
          </a:xfrm>
          <a:prstGeom prst="rect">
            <a:avLst/>
          </a:prstGeom>
          <a:solidFill>
            <a:schemeClr val="accent3">
              <a:lumMod val="60000"/>
              <a:lumOff val="40000"/>
            </a:schemeClr>
          </a:solidFill>
          <a:ln w="38100">
            <a:solidFill>
              <a:schemeClr val="bg2">
                <a:lumMod val="75000"/>
              </a:schemeClr>
            </a:solidFill>
            <a:miter lim="800000"/>
            <a:headEnd/>
            <a:tailEnd/>
          </a:ln>
        </p:spPr>
        <p:txBody>
          <a:bodyPr>
            <a:spAutoFit/>
          </a:bodyPr>
          <a:lstStyle/>
          <a:p>
            <a:pPr>
              <a:spcBef>
                <a:spcPct val="50000"/>
              </a:spcBef>
              <a:defRPr/>
            </a:pPr>
            <a:r>
              <a:rPr lang="en-GB" sz="2400" b="1" dirty="0" smtClean="0">
                <a:latin typeface="+mn-lt"/>
              </a:rPr>
              <a:t>Recording information</a:t>
            </a:r>
          </a:p>
          <a:p>
            <a:pPr>
              <a:spcBef>
                <a:spcPct val="50000"/>
              </a:spcBef>
              <a:defRPr/>
            </a:pPr>
            <a:r>
              <a:rPr lang="en-GB" sz="2400" dirty="0" smtClean="0"/>
              <a:t>This can be quite a personal experience, admitting you know nothing about a topic, so it is advised that this is done in learners’ jotters.</a:t>
            </a:r>
            <a:endParaRPr lang="en-GB"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0" y="0"/>
            <a:ext cx="9144000" cy="1143000"/>
          </a:xfrm>
          <a:prstGeom prst="rect">
            <a:avLst/>
          </a:prstGeom>
          <a:solidFill>
            <a:schemeClr val="accent3">
              <a:lumMod val="50000"/>
            </a:schemeClr>
          </a:solidFill>
        </p:spPr>
        <p:txBody>
          <a:bodyPr anchor="ctr"/>
          <a:lstStyle/>
          <a:p>
            <a:pPr algn="ctr">
              <a:spcBef>
                <a:spcPct val="50000"/>
              </a:spcBef>
              <a:defRPr/>
            </a:pPr>
            <a:r>
              <a:rPr lang="en-GB" sz="4400" dirty="0" smtClean="0">
                <a:solidFill>
                  <a:schemeClr val="bg1"/>
                </a:solidFill>
                <a:latin typeface="+mj-lt"/>
                <a:ea typeface="+mj-ea"/>
                <a:cs typeface="+mj-cs"/>
              </a:rPr>
              <a:t>List of activities</a:t>
            </a:r>
            <a:endParaRPr lang="en-GB" sz="4100" dirty="0">
              <a:solidFill>
                <a:schemeClr val="bg1"/>
              </a:solidFill>
              <a:latin typeface="+mj-lt"/>
              <a:ea typeface="+mj-ea"/>
              <a:cs typeface="+mj-cs"/>
            </a:endParaRPr>
          </a:p>
        </p:txBody>
      </p:sp>
      <p:sp>
        <p:nvSpPr>
          <p:cNvPr id="3" name="Text Box 6"/>
          <p:cNvSpPr txBox="1">
            <a:spLocks noChangeArrowheads="1"/>
          </p:cNvSpPr>
          <p:nvPr/>
        </p:nvSpPr>
        <p:spPr bwMode="auto">
          <a:xfrm>
            <a:off x="285720" y="1357299"/>
            <a:ext cx="8643998" cy="4832092"/>
          </a:xfrm>
          <a:prstGeom prst="rect">
            <a:avLst/>
          </a:prstGeom>
          <a:solidFill>
            <a:schemeClr val="accent3">
              <a:lumMod val="75000"/>
            </a:schemeClr>
          </a:solidFill>
          <a:ln w="38100">
            <a:solidFill>
              <a:schemeClr val="bg2">
                <a:lumMod val="75000"/>
              </a:schemeClr>
            </a:solidFill>
            <a:miter lim="800000"/>
            <a:headEnd/>
            <a:tailEnd/>
          </a:ln>
        </p:spPr>
        <p:txBody>
          <a:bodyPr wrap="square" numCol="2">
            <a:spAutoFit/>
          </a:bodyPr>
          <a:lstStyle/>
          <a:p>
            <a:pPr marL="514350" indent="-514350">
              <a:buAutoNum type="arabicPeriod"/>
            </a:pPr>
            <a:r>
              <a:rPr lang="en-GB" sz="2800" dirty="0" smtClean="0"/>
              <a:t>Think pair share</a:t>
            </a:r>
          </a:p>
          <a:p>
            <a:pPr marL="514350" indent="-514350">
              <a:buAutoNum type="arabicPeriod"/>
            </a:pPr>
            <a:r>
              <a:rPr lang="en-GB" sz="2800" dirty="0" smtClean="0"/>
              <a:t>Plus minus interesting</a:t>
            </a:r>
          </a:p>
          <a:p>
            <a:pPr marL="514350" indent="-514350">
              <a:buAutoNum type="arabicPeriod"/>
            </a:pPr>
            <a:r>
              <a:rPr lang="en-GB" sz="2800" dirty="0" smtClean="0"/>
              <a:t>Carousel</a:t>
            </a:r>
          </a:p>
          <a:p>
            <a:pPr marL="514350" indent="-514350">
              <a:buAutoNum type="arabicPeriod"/>
            </a:pPr>
            <a:r>
              <a:rPr lang="en-GB" sz="2800" dirty="0" smtClean="0"/>
              <a:t>Priority pyramid</a:t>
            </a:r>
          </a:p>
          <a:p>
            <a:pPr marL="514350" indent="-514350">
              <a:buAutoNum type="arabicPeriod"/>
            </a:pPr>
            <a:r>
              <a:rPr lang="en-GB" sz="2800" dirty="0" smtClean="0"/>
              <a:t>Zone of relevance</a:t>
            </a:r>
          </a:p>
          <a:p>
            <a:pPr marL="514350" indent="-514350">
              <a:buAutoNum type="arabicPeriod"/>
            </a:pPr>
            <a:r>
              <a:rPr lang="en-GB" sz="2800" dirty="0" smtClean="0"/>
              <a:t>What if</a:t>
            </a:r>
          </a:p>
          <a:p>
            <a:pPr marL="514350" indent="-514350">
              <a:buAutoNum type="arabicPeriod"/>
            </a:pPr>
            <a:r>
              <a:rPr lang="en-GB" sz="2800" dirty="0" smtClean="0"/>
              <a:t>Points of view</a:t>
            </a:r>
          </a:p>
          <a:p>
            <a:pPr marL="514350" indent="-514350">
              <a:buAutoNum type="arabicPeriod"/>
            </a:pPr>
            <a:r>
              <a:rPr lang="en-GB" sz="2800" dirty="0" smtClean="0"/>
              <a:t>Evaluation sharing</a:t>
            </a:r>
          </a:p>
          <a:p>
            <a:pPr marL="514350" indent="-514350">
              <a:buAutoNum type="arabicPeriod"/>
            </a:pPr>
            <a:r>
              <a:rPr lang="en-GB" sz="2800" dirty="0" smtClean="0"/>
              <a:t>Evaluation placemat</a:t>
            </a:r>
          </a:p>
          <a:p>
            <a:pPr marL="514350" indent="-514350">
              <a:buFont typeface="+mj-lt"/>
              <a:buAutoNum type="arabicPeriod"/>
            </a:pPr>
            <a:r>
              <a:rPr lang="en-GB" sz="2800" dirty="0" smtClean="0"/>
              <a:t>Distillation</a:t>
            </a:r>
          </a:p>
          <a:p>
            <a:pPr marL="514350" indent="-514350">
              <a:buFont typeface="+mj-lt"/>
              <a:buAutoNum type="arabicPeriod"/>
            </a:pPr>
            <a:r>
              <a:rPr lang="en-GB" sz="2800" dirty="0" smtClean="0"/>
              <a:t>Washing lines</a:t>
            </a:r>
          </a:p>
          <a:p>
            <a:pPr marL="514350" indent="-514350">
              <a:buFont typeface="+mj-lt"/>
              <a:buAutoNum type="arabicPeriod"/>
            </a:pPr>
            <a:r>
              <a:rPr lang="en-GB" sz="2800" dirty="0" smtClean="0"/>
              <a:t>Stimulus questions</a:t>
            </a:r>
            <a:endParaRPr lang="en-GB" sz="2800" dirty="0" smtClean="0"/>
          </a:p>
          <a:p>
            <a:pPr marL="514350" indent="-514350">
              <a:buFont typeface="+mj-lt"/>
              <a:buAutoNum type="arabicPeriod"/>
            </a:pPr>
            <a:r>
              <a:rPr lang="en-GB" sz="2800" dirty="0" smtClean="0"/>
              <a:t>Revolving </a:t>
            </a:r>
            <a:r>
              <a:rPr lang="en-GB" sz="2800" dirty="0" smtClean="0"/>
              <a:t>circle</a:t>
            </a:r>
          </a:p>
          <a:p>
            <a:pPr marL="514350" indent="-514350">
              <a:buFont typeface="+mj-lt"/>
              <a:buAutoNum type="arabicPeriod"/>
            </a:pPr>
            <a:r>
              <a:rPr lang="en-GB" sz="2800" dirty="0" smtClean="0"/>
              <a:t>Then and now</a:t>
            </a:r>
            <a:endParaRPr lang="en-GB" sz="28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0" y="0"/>
            <a:ext cx="9144000" cy="1143000"/>
          </a:xfrm>
          <a:prstGeom prst="rect">
            <a:avLst/>
          </a:prstGeom>
          <a:solidFill>
            <a:schemeClr val="accent2">
              <a:lumMod val="75000"/>
            </a:schemeClr>
          </a:solidFill>
        </p:spPr>
        <p:txBody>
          <a:bodyPr anchor="ctr"/>
          <a:lstStyle/>
          <a:p>
            <a:pPr algn="ctr">
              <a:spcBef>
                <a:spcPct val="50000"/>
              </a:spcBef>
              <a:defRPr/>
            </a:pPr>
            <a:r>
              <a:rPr lang="en-GB" sz="4400" dirty="0">
                <a:solidFill>
                  <a:schemeClr val="bg1"/>
                </a:solidFill>
                <a:latin typeface="+mj-lt"/>
                <a:ea typeface="+mj-ea"/>
                <a:cs typeface="+mj-cs"/>
              </a:rPr>
              <a:t>Think, pair, share</a:t>
            </a:r>
            <a:endParaRPr lang="en-GB" sz="4100" dirty="0">
              <a:solidFill>
                <a:schemeClr val="bg1"/>
              </a:solidFill>
              <a:latin typeface="+mj-lt"/>
              <a:ea typeface="+mj-ea"/>
              <a:cs typeface="+mj-cs"/>
            </a:endParaRPr>
          </a:p>
        </p:txBody>
      </p:sp>
      <p:sp>
        <p:nvSpPr>
          <p:cNvPr id="3" name="Text Box 6"/>
          <p:cNvSpPr txBox="1">
            <a:spLocks noChangeArrowheads="1"/>
          </p:cNvSpPr>
          <p:nvPr/>
        </p:nvSpPr>
        <p:spPr bwMode="auto">
          <a:xfrm>
            <a:off x="468313" y="1919288"/>
            <a:ext cx="8207375" cy="4708525"/>
          </a:xfrm>
          <a:prstGeom prst="rect">
            <a:avLst/>
          </a:prstGeom>
          <a:solidFill>
            <a:schemeClr val="accent3">
              <a:lumMod val="75000"/>
            </a:schemeClr>
          </a:solidFill>
          <a:ln w="38100">
            <a:solidFill>
              <a:schemeClr val="bg2">
                <a:lumMod val="75000"/>
              </a:schemeClr>
            </a:solidFill>
            <a:miter lim="800000"/>
            <a:headEnd/>
            <a:tailEnd/>
          </a:ln>
        </p:spPr>
        <p:txBody>
          <a:bodyPr>
            <a:spAutoFit/>
          </a:bodyPr>
          <a:lstStyle/>
          <a:p>
            <a:pPr marL="342900" indent="-342900">
              <a:defRPr/>
            </a:pPr>
            <a:r>
              <a:rPr lang="en-GB" sz="2800" b="1" dirty="0">
                <a:latin typeface="+mn-lt"/>
              </a:rPr>
              <a:t>Overview</a:t>
            </a:r>
          </a:p>
          <a:p>
            <a:pPr marL="342900" indent="-342900">
              <a:defRPr/>
            </a:pPr>
            <a:endParaRPr lang="en-GB" b="1" dirty="0">
              <a:latin typeface="+mn-lt"/>
            </a:endParaRPr>
          </a:p>
          <a:p>
            <a:pPr marL="342900" indent="-342900">
              <a:defRPr/>
            </a:pPr>
            <a:r>
              <a:rPr lang="en-GB" dirty="0">
                <a:latin typeface="+mn-lt"/>
              </a:rPr>
              <a:t>	</a:t>
            </a:r>
            <a:r>
              <a:rPr lang="en-GB" sz="2200" dirty="0">
                <a:latin typeface="+mn-lt"/>
              </a:rPr>
              <a:t>This activity encourages learners to independently think about questions that may lead to a particular answer and share them with their peers and ultimately to the whole group. It has the potential to challenge learners, who may think creatively about possible alternative questions, and encourages thinking about different interpretations and understandings within the support of a peer and large group. This has the potential to lead to research to develop the learning.</a:t>
            </a:r>
          </a:p>
          <a:p>
            <a:pPr marL="342900" indent="-342900">
              <a:defRPr/>
            </a:pPr>
            <a:endParaRPr lang="en-GB" dirty="0">
              <a:latin typeface="+mn-lt"/>
            </a:endParaRPr>
          </a:p>
          <a:p>
            <a:pPr marL="342900" indent="-342900">
              <a:defRPr/>
            </a:pPr>
            <a:r>
              <a:rPr lang="en-GB" sz="2800" b="1" dirty="0">
                <a:latin typeface="+mn-lt"/>
              </a:rPr>
              <a:t>Skills</a:t>
            </a:r>
          </a:p>
          <a:p>
            <a:pPr marL="342900" indent="-342900">
              <a:defRPr/>
            </a:pPr>
            <a:r>
              <a:rPr lang="en-GB" sz="2800" b="1" dirty="0">
                <a:latin typeface="+mn-lt"/>
              </a:rPr>
              <a:t>		</a:t>
            </a:r>
            <a:r>
              <a:rPr lang="en-GB" sz="2400" dirty="0"/>
              <a:t>Understanding   	Analysing          Evaluating</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1570</TotalTime>
  <Words>4779</Words>
  <Application>Microsoft Office PowerPoint</Application>
  <PresentationFormat>On-screen Show (4:3)</PresentationFormat>
  <Paragraphs>644</Paragraphs>
  <Slides>78</Slides>
  <Notes>8</Notes>
  <HiddenSlides>0</HiddenSlides>
  <MMClips>0</MMClips>
  <ScaleCrop>false</ScaleCrop>
  <HeadingPairs>
    <vt:vector size="4" baseType="variant">
      <vt:variant>
        <vt:lpstr>Theme</vt:lpstr>
      </vt:variant>
      <vt:variant>
        <vt:i4>1</vt:i4>
      </vt:variant>
      <vt:variant>
        <vt:lpstr>Slide Titles</vt:lpstr>
      </vt:variant>
      <vt:variant>
        <vt:i4>78</vt:i4>
      </vt:variant>
    </vt:vector>
  </HeadingPairs>
  <TitlesOfParts>
    <vt:vector size="79" baseType="lpstr">
      <vt:lpstr>Office Theme</vt:lpstr>
      <vt:lpstr>Skills development in the study of history</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Nelson Chris Mundell</dc:creator>
  <cp:lastModifiedBy>Nelson Chris Mundell</cp:lastModifiedBy>
  <cp:revision>113</cp:revision>
  <dcterms:created xsi:type="dcterms:W3CDTF">2012-06-12T12:35:55Z</dcterms:created>
  <dcterms:modified xsi:type="dcterms:W3CDTF">2012-08-05T23:49:11Z</dcterms:modified>
</cp:coreProperties>
</file>