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54" r:id="rId2"/>
    <p:sldId id="455" r:id="rId3"/>
    <p:sldId id="467" r:id="rId4"/>
    <p:sldId id="459" r:id="rId5"/>
    <p:sldId id="458" r:id="rId6"/>
    <p:sldId id="463" r:id="rId7"/>
    <p:sldId id="461" r:id="rId8"/>
    <p:sldId id="468" r:id="rId9"/>
    <p:sldId id="464" r:id="rId10"/>
    <p:sldId id="457" r:id="rId11"/>
    <p:sldId id="471" r:id="rId12"/>
    <p:sldId id="472" r:id="rId13"/>
    <p:sldId id="469" r:id="rId14"/>
    <p:sldId id="460" r:id="rId15"/>
    <p:sldId id="299" r:id="rId16"/>
    <p:sldId id="474" r:id="rId17"/>
    <p:sldId id="470" r:id="rId18"/>
    <p:sldId id="283" r:id="rId19"/>
    <p:sldId id="284" r:id="rId20"/>
    <p:sldId id="297" r:id="rId21"/>
    <p:sldId id="298" r:id="rId22"/>
    <p:sldId id="4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E83F-6C4F-1A24-437C-E3080F55EF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DBA4EA-AED3-519D-A69D-0677809B7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8EC89C-335E-A732-185C-2D9A26E7DA94}"/>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5" name="Footer Placeholder 4">
            <a:extLst>
              <a:ext uri="{FF2B5EF4-FFF2-40B4-BE49-F238E27FC236}">
                <a16:creationId xmlns:a16="http://schemas.microsoft.com/office/drawing/2014/main" id="{0D41336C-2D35-CE93-4904-EB57573A2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4E3046-876C-3644-CDD5-FC4EF20C0AE7}"/>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10445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2812-466A-6655-D1DE-C5916569F0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B65C81-B38D-EBF4-724D-877D23EF6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4D07B0-CF52-0B17-3D08-2592DD84F0DC}"/>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5" name="Footer Placeholder 4">
            <a:extLst>
              <a:ext uri="{FF2B5EF4-FFF2-40B4-BE49-F238E27FC236}">
                <a16:creationId xmlns:a16="http://schemas.microsoft.com/office/drawing/2014/main" id="{4A722786-DB24-4408-6BFB-A06EC04687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71DFA-A3B3-82A9-5BAB-C943DFAB1826}"/>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48000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406E97-A0DF-D8D1-0FEF-C55EF5257A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640427-BAA3-0E6C-4CD7-2D1DB6CE19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15F699-9E76-82C6-0F77-502AB8324D5A}"/>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5" name="Footer Placeholder 4">
            <a:extLst>
              <a:ext uri="{FF2B5EF4-FFF2-40B4-BE49-F238E27FC236}">
                <a16:creationId xmlns:a16="http://schemas.microsoft.com/office/drawing/2014/main" id="{3C2C894F-DF5C-A516-7EBC-57BB2B0AE2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E529CC-CCD6-7C59-9143-3BE33A504E76}"/>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1529949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Z_Gllan's Letter Logo Slide">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0EDDBB1D-856A-3B54-B9F1-A3A86615E16A}"/>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42484" y="-13"/>
            <a:ext cx="12334452" cy="6858013"/>
          </a:xfrm>
          <a:prstGeom prst="rect">
            <a:avLst/>
          </a:prstGeom>
        </p:spPr>
      </p:pic>
      <p:sp>
        <p:nvSpPr>
          <p:cNvPr id="7" name="Text Placeholder 14">
            <a:extLst>
              <a:ext uri="{FF2B5EF4-FFF2-40B4-BE49-F238E27FC236}">
                <a16:creationId xmlns:a16="http://schemas.microsoft.com/office/drawing/2014/main" id="{4315AD3B-7A79-A42C-CB26-0C88C3AB4F5C}"/>
              </a:ext>
            </a:extLst>
          </p:cNvPr>
          <p:cNvSpPr>
            <a:spLocks noGrp="1"/>
          </p:cNvSpPr>
          <p:nvPr>
            <p:ph type="body" sz="quarter" idx="10" hasCustomPrompt="1"/>
          </p:nvPr>
        </p:nvSpPr>
        <p:spPr>
          <a:xfrm>
            <a:off x="10213" y="6109049"/>
            <a:ext cx="12181787"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pic>
        <p:nvPicPr>
          <p:cNvPr id="12" name="Picture 11">
            <a:extLst>
              <a:ext uri="{FF2B5EF4-FFF2-40B4-BE49-F238E27FC236}">
                <a16:creationId xmlns:a16="http://schemas.microsoft.com/office/drawing/2014/main" id="{376D59AE-E2C7-5D40-E14F-6C7B2293048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722598" y="748090"/>
            <a:ext cx="6053640" cy="4898882"/>
          </a:xfrm>
          <a:prstGeom prst="rect">
            <a:avLst/>
          </a:prstGeom>
        </p:spPr>
      </p:pic>
    </p:spTree>
    <p:extLst>
      <p:ext uri="{BB962C8B-B14F-4D97-AF65-F5344CB8AC3E}">
        <p14:creationId xmlns:p14="http://schemas.microsoft.com/office/powerpoint/2010/main" val="193833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Z_Gllan's Letter Title Slide">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930F4B62-F629-F239-3A74-69DA49C8AD37}"/>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142484" y="-13"/>
            <a:ext cx="12334452" cy="6858013"/>
          </a:xfrm>
          <a:prstGeom prst="rect">
            <a:avLst/>
          </a:prstGeom>
        </p:spPr>
      </p:pic>
      <p:sp>
        <p:nvSpPr>
          <p:cNvPr id="3" name="Text Placeholder 14">
            <a:extLst>
              <a:ext uri="{FF2B5EF4-FFF2-40B4-BE49-F238E27FC236}">
                <a16:creationId xmlns:a16="http://schemas.microsoft.com/office/drawing/2014/main" id="{9C389128-DD3D-9745-6280-D61EEDB2E8C1}"/>
              </a:ext>
            </a:extLst>
          </p:cNvPr>
          <p:cNvSpPr>
            <a:spLocks noGrp="1"/>
          </p:cNvSpPr>
          <p:nvPr>
            <p:ph type="body" sz="quarter" idx="11" hasCustomPrompt="1"/>
          </p:nvPr>
        </p:nvSpPr>
        <p:spPr>
          <a:xfrm>
            <a:off x="0" y="1802347"/>
            <a:ext cx="12175048" cy="4399117"/>
          </a:xfrm>
        </p:spPr>
        <p:txBody>
          <a:bodyPr anchor="ctr">
            <a:noAutofit/>
          </a:bodyPr>
          <a:lstStyle>
            <a:lvl1pPr marL="0" indent="0" algn="ctr">
              <a:lnSpc>
                <a:spcPct val="90000"/>
              </a:lnSpc>
              <a:buNone/>
              <a:defRPr sz="21163">
                <a:solidFill>
                  <a:srgbClr val="FFD6F0"/>
                </a:solidFill>
                <a:latin typeface="Hacksaw" panose="02000500000000000000"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EDIT TITLE</a:t>
            </a:r>
          </a:p>
        </p:txBody>
      </p:sp>
      <p:pic>
        <p:nvPicPr>
          <p:cNvPr id="7" name="Picture 11">
            <a:extLst>
              <a:ext uri="{FF2B5EF4-FFF2-40B4-BE49-F238E27FC236}">
                <a16:creationId xmlns:a16="http://schemas.microsoft.com/office/drawing/2014/main" id="{9E8B2049-D33E-43E8-C482-C39FDF06F5E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168142" y="331813"/>
            <a:ext cx="1855716" cy="1248877"/>
          </a:xfrm>
          <a:prstGeom prst="rect">
            <a:avLst/>
          </a:prstGeom>
        </p:spPr>
      </p:pic>
      <p:sp>
        <p:nvSpPr>
          <p:cNvPr id="8" name="Text Placeholder 14">
            <a:extLst>
              <a:ext uri="{FF2B5EF4-FFF2-40B4-BE49-F238E27FC236}">
                <a16:creationId xmlns:a16="http://schemas.microsoft.com/office/drawing/2014/main" id="{1FE2F748-869E-743D-868D-E158DFB42CDB}"/>
              </a:ext>
            </a:extLst>
          </p:cNvPr>
          <p:cNvSpPr>
            <a:spLocks noGrp="1"/>
          </p:cNvSpPr>
          <p:nvPr>
            <p:ph type="body" sz="quarter" idx="12" hasCustomPrompt="1"/>
          </p:nvPr>
        </p:nvSpPr>
        <p:spPr>
          <a:xfrm>
            <a:off x="10214" y="6109049"/>
            <a:ext cx="12164835"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spTree>
    <p:extLst>
      <p:ext uri="{BB962C8B-B14F-4D97-AF65-F5344CB8AC3E}">
        <p14:creationId xmlns:p14="http://schemas.microsoft.com/office/powerpoint/2010/main" val="2964826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Z_ M&amp;E 2 col info slide ">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8470"/>
            <a:ext cx="12192000" cy="684953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11" name="Rectangle 10">
            <a:extLst>
              <a:ext uri="{FF2B5EF4-FFF2-40B4-BE49-F238E27FC236}">
                <a16:creationId xmlns:a16="http://schemas.microsoft.com/office/drawing/2014/main" id="{577B06C4-5282-6E77-186A-8587F6FC128E}"/>
              </a:ext>
            </a:extLst>
          </p:cNvPr>
          <p:cNvSpPr/>
          <p:nvPr userDrawn="1"/>
        </p:nvSpPr>
        <p:spPr>
          <a:xfrm>
            <a:off x="-22043" y="-11005"/>
            <a:ext cx="12214043" cy="779431"/>
          </a:xfrm>
          <a:prstGeom prst="rect">
            <a:avLst/>
          </a:prstGeom>
          <a:solidFill>
            <a:srgbClr val="FFE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dirty="0">
              <a:solidFill>
                <a:srgbClr val="E6DFFC"/>
              </a:solidFill>
            </a:endParaRPr>
          </a:p>
        </p:txBody>
      </p:sp>
      <p:sp>
        <p:nvSpPr>
          <p:cNvPr id="15" name="Text Placeholder 14">
            <a:extLst>
              <a:ext uri="{FF2B5EF4-FFF2-40B4-BE49-F238E27FC236}">
                <a16:creationId xmlns:a16="http://schemas.microsoft.com/office/drawing/2014/main" id="{F1C1FFE7-AE04-45A6-B180-66E2CE1EB085}"/>
              </a:ext>
            </a:extLst>
          </p:cNvPr>
          <p:cNvSpPr>
            <a:spLocks noGrp="1"/>
          </p:cNvSpPr>
          <p:nvPr>
            <p:ph type="body" sz="quarter" idx="10" hasCustomPrompt="1"/>
          </p:nvPr>
        </p:nvSpPr>
        <p:spPr>
          <a:xfrm>
            <a:off x="412048" y="348197"/>
            <a:ext cx="10397473" cy="369662"/>
          </a:xfrm>
        </p:spPr>
        <p:txBody>
          <a:bodyPr>
            <a:normAutofit/>
          </a:bodyPr>
          <a:lstStyle>
            <a:lvl1pPr marL="0" indent="0">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6" name="Text Placeholder 14">
            <a:extLst>
              <a:ext uri="{FF2B5EF4-FFF2-40B4-BE49-F238E27FC236}">
                <a16:creationId xmlns:a16="http://schemas.microsoft.com/office/drawing/2014/main" id="{BBFA75C9-6352-1CC1-9392-027F96981547}"/>
              </a:ext>
            </a:extLst>
          </p:cNvPr>
          <p:cNvSpPr>
            <a:spLocks noGrp="1"/>
          </p:cNvSpPr>
          <p:nvPr>
            <p:ph type="body" sz="quarter" idx="11" hasCustomPrompt="1"/>
          </p:nvPr>
        </p:nvSpPr>
        <p:spPr>
          <a:xfrm>
            <a:off x="417926" y="194458"/>
            <a:ext cx="10397473" cy="138623"/>
          </a:xfrm>
        </p:spPr>
        <p:txBody>
          <a:bodyPr>
            <a:noAutofit/>
          </a:bodyPr>
          <a:lstStyle>
            <a:lvl1pPr marL="0" indent="0">
              <a:buNone/>
              <a:defRPr sz="637" b="0" i="0" spc="91" baseline="0">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8" name="Text Placeholder 17">
            <a:extLst>
              <a:ext uri="{FF2B5EF4-FFF2-40B4-BE49-F238E27FC236}">
                <a16:creationId xmlns:a16="http://schemas.microsoft.com/office/drawing/2014/main" id="{B1735FD1-E9BB-8F5B-111D-5B91B2C4887E}"/>
              </a:ext>
            </a:extLst>
          </p:cNvPr>
          <p:cNvSpPr>
            <a:spLocks noGrp="1"/>
          </p:cNvSpPr>
          <p:nvPr>
            <p:ph type="body" sz="quarter" idx="12"/>
          </p:nvPr>
        </p:nvSpPr>
        <p:spPr>
          <a:xfrm>
            <a:off x="417926" y="2504845"/>
            <a:ext cx="6931649" cy="3738733"/>
          </a:xfrm>
        </p:spPr>
        <p:txBody>
          <a:bodyPr/>
          <a:lstStyle>
            <a:lvl1pPr marL="0" indent="0">
              <a:buNone/>
              <a:defRPr/>
            </a:lvl1pPr>
            <a:lvl2pPr marL="277246" indent="0">
              <a:buNone/>
              <a:defRPr/>
            </a:lvl2pPr>
            <a:lvl3pPr marL="554492" indent="0">
              <a:buNone/>
              <a:defRPr/>
            </a:lvl3pPr>
            <a:lvl4pPr marL="831738" indent="0">
              <a:buNone/>
              <a:defRPr/>
            </a:lvl4pPr>
            <a:lvl5pPr marL="1108984"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ext Placeholder 17">
            <a:extLst>
              <a:ext uri="{FF2B5EF4-FFF2-40B4-BE49-F238E27FC236}">
                <a16:creationId xmlns:a16="http://schemas.microsoft.com/office/drawing/2014/main" id="{A1F3B59E-4B83-4E95-BAFC-1157BEE22573}"/>
              </a:ext>
            </a:extLst>
          </p:cNvPr>
          <p:cNvSpPr>
            <a:spLocks noGrp="1"/>
          </p:cNvSpPr>
          <p:nvPr>
            <p:ph type="body" sz="quarter" idx="13" hasCustomPrompt="1"/>
          </p:nvPr>
        </p:nvSpPr>
        <p:spPr>
          <a:xfrm>
            <a:off x="417926" y="1303444"/>
            <a:ext cx="6931649" cy="919290"/>
          </a:xfrm>
        </p:spPr>
        <p:txBody>
          <a:bodyPr>
            <a:normAutofit/>
          </a:bodyPr>
          <a:lstStyle>
            <a:lvl1pPr marL="0" indent="0">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21" name="Picture Placeholder 20">
            <a:extLst>
              <a:ext uri="{FF2B5EF4-FFF2-40B4-BE49-F238E27FC236}">
                <a16:creationId xmlns:a16="http://schemas.microsoft.com/office/drawing/2014/main" id="{3635A020-516C-451D-67A0-190B0E6F4C03}"/>
              </a:ext>
            </a:extLst>
          </p:cNvPr>
          <p:cNvSpPr>
            <a:spLocks noGrp="1"/>
          </p:cNvSpPr>
          <p:nvPr>
            <p:ph type="pic" sz="quarter" idx="14"/>
          </p:nvPr>
        </p:nvSpPr>
        <p:spPr>
          <a:xfrm>
            <a:off x="7990651" y="1303444"/>
            <a:ext cx="3419613" cy="4940133"/>
          </a:xfrm>
        </p:spPr>
        <p:txBody>
          <a:bodyPr/>
          <a:lstStyle/>
          <a:p>
            <a:endParaRPr lang="en-US" dirty="0"/>
          </a:p>
        </p:txBody>
      </p:sp>
      <p:pic>
        <p:nvPicPr>
          <p:cNvPr id="2" name="Graphic 1">
            <a:extLst>
              <a:ext uri="{FF2B5EF4-FFF2-40B4-BE49-F238E27FC236}">
                <a16:creationId xmlns:a16="http://schemas.microsoft.com/office/drawing/2014/main" id="{A46E8473-A6ED-BEB7-6C6E-4C814D4393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2199742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Z_ M&amp;E Editable title plus Flag Orange">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48A834A-8D5E-CB14-1AA1-0CDBE1204372}"/>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3C8AB"/>
          </a:solidFill>
        </p:spPr>
        <p:txBody>
          <a:bodyPr wrap="square" lIns="0" tIns="0" rIns="0" bIns="0" rtlCol="0"/>
          <a:lstStyle/>
          <a:p>
            <a:endParaRPr sz="1092"/>
          </a:p>
        </p:txBody>
      </p:sp>
      <p:pic>
        <p:nvPicPr>
          <p:cNvPr id="3" name="object 3">
            <a:extLst>
              <a:ext uri="{FF2B5EF4-FFF2-40B4-BE49-F238E27FC236}">
                <a16:creationId xmlns:a16="http://schemas.microsoft.com/office/drawing/2014/main" id="{345337B0-0C94-A6FD-8A96-463532D26ADE}"/>
              </a:ext>
            </a:extLst>
          </p:cNvPr>
          <p:cNvPicPr/>
          <p:nvPr userDrawn="1"/>
        </p:nvPicPr>
        <p:blipFill>
          <a:blip r:embed="rId2" cstate="email">
            <a:extLst>
              <a:ext uri="{28A0092B-C50C-407E-A947-70E740481C1C}">
                <a14:useLocalDpi xmlns:a14="http://schemas.microsoft.com/office/drawing/2010/main"/>
              </a:ext>
            </a:extLst>
          </a:blip>
          <a:srcRect/>
          <a:stretch/>
        </p:blipFill>
        <p:spPr>
          <a:xfrm>
            <a:off x="298075" y="442146"/>
            <a:ext cx="11653125" cy="6212900"/>
          </a:xfrm>
          <a:prstGeom prst="rect">
            <a:avLst/>
          </a:prstGeom>
        </p:spPr>
      </p:pic>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pic>
        <p:nvPicPr>
          <p:cNvPr id="4" name="Picture 11">
            <a:extLst>
              <a:ext uri="{FF2B5EF4-FFF2-40B4-BE49-F238E27FC236}">
                <a16:creationId xmlns:a16="http://schemas.microsoft.com/office/drawing/2014/main" id="{C672E316-F1DA-4F67-ECAF-3237C50D50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32485" y="333486"/>
            <a:ext cx="1527031" cy="1027675"/>
          </a:xfrm>
          <a:prstGeom prst="rect">
            <a:avLst/>
          </a:prstGeom>
        </p:spPr>
      </p:pic>
    </p:spTree>
    <p:extLst>
      <p:ext uri="{BB962C8B-B14F-4D97-AF65-F5344CB8AC3E}">
        <p14:creationId xmlns:p14="http://schemas.microsoft.com/office/powerpoint/2010/main" val="399201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Z_ M&amp;E Editable title plus 2 colour Empire etch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1A7736-44D1-5AE8-A30A-96F1FFFBC55B}"/>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200000"/>
                    </a14:imgEffect>
                    <a14:imgEffect>
                      <a14:brightnessContrast bright="10000"/>
                    </a14:imgEffect>
                  </a14:imgLayer>
                </a14:imgProps>
              </a:ext>
              <a:ext uri="{28A0092B-C50C-407E-A947-70E740481C1C}">
                <a14:useLocalDpi xmlns:a14="http://schemas.microsoft.com/office/drawing/2010/main"/>
              </a:ext>
            </a:extLst>
          </a:blip>
          <a:srcRect l="2085" t="2528" r="1170"/>
          <a:stretch/>
        </p:blipFill>
        <p:spPr>
          <a:xfrm>
            <a:off x="-59021" y="-91289"/>
            <a:ext cx="12473117" cy="7040578"/>
          </a:xfrm>
          <a:prstGeom prst="rect">
            <a:avLst/>
          </a:prstGeom>
        </p:spPr>
      </p:pic>
      <p:sp>
        <p:nvSpPr>
          <p:cNvPr id="4" name="Text Placeholder 14">
            <a:extLst>
              <a:ext uri="{FF2B5EF4-FFF2-40B4-BE49-F238E27FC236}">
                <a16:creationId xmlns:a16="http://schemas.microsoft.com/office/drawing/2014/main" id="{FEE23AB1-FD3B-9506-5B3C-51FD8AD6FCC2}"/>
              </a:ext>
            </a:extLst>
          </p:cNvPr>
          <p:cNvSpPr>
            <a:spLocks noGrp="1"/>
          </p:cNvSpPr>
          <p:nvPr>
            <p:ph type="body" sz="quarter" idx="10" hasCustomPrompt="1"/>
          </p:nvPr>
        </p:nvSpPr>
        <p:spPr>
          <a:xfrm>
            <a:off x="8477"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16" name="Text Placeholder 14">
            <a:extLst>
              <a:ext uri="{FF2B5EF4-FFF2-40B4-BE49-F238E27FC236}">
                <a16:creationId xmlns:a16="http://schemas.microsoft.com/office/drawing/2014/main" id="{AC3538C0-151F-0519-1A04-791078051542}"/>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17" name="object 7">
            <a:extLst>
              <a:ext uri="{FF2B5EF4-FFF2-40B4-BE49-F238E27FC236}">
                <a16:creationId xmlns:a16="http://schemas.microsoft.com/office/drawing/2014/main" id="{40CD7911-9D9D-0CE3-54CF-B032DA913B47}"/>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8" name="Graphic 17">
            <a:extLst>
              <a:ext uri="{FF2B5EF4-FFF2-40B4-BE49-F238E27FC236}">
                <a16:creationId xmlns:a16="http://schemas.microsoft.com/office/drawing/2014/main" id="{81E44DC8-AFD8-3CA7-E57F-9BA77B006B7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3116841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Z_ M&amp;E half page letter slide plus corner logo Orange">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F002E4BC-B101-6576-685B-3A5BCD76239F}"/>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3C8AB"/>
          </a:solidFill>
        </p:spPr>
        <p:txBody>
          <a:bodyPr wrap="square" lIns="0" tIns="0" rIns="0" bIns="0" rtlCol="0"/>
          <a:lstStyle/>
          <a:p>
            <a:endParaRPr sz="1092"/>
          </a:p>
        </p:txBody>
      </p:sp>
      <p:sp>
        <p:nvSpPr>
          <p:cNvPr id="5" name="Text Placeholder 14">
            <a:extLst>
              <a:ext uri="{FF2B5EF4-FFF2-40B4-BE49-F238E27FC236}">
                <a16:creationId xmlns:a16="http://schemas.microsoft.com/office/drawing/2014/main" id="{4C03870B-B359-291B-F6D0-B76AD04A9266}"/>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6" name="object 7">
            <a:extLst>
              <a:ext uri="{FF2B5EF4-FFF2-40B4-BE49-F238E27FC236}">
                <a16:creationId xmlns:a16="http://schemas.microsoft.com/office/drawing/2014/main" id="{0140DD56-A0EA-8C89-B75F-CBBE00795FB2}"/>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7" name="Graphic 6">
            <a:extLst>
              <a:ext uri="{FF2B5EF4-FFF2-40B4-BE49-F238E27FC236}">
                <a16:creationId xmlns:a16="http://schemas.microsoft.com/office/drawing/2014/main" id="{3D54BF81-096D-E00C-D6EC-D72B647D6E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pic>
        <p:nvPicPr>
          <p:cNvPr id="4" name="Picture 3">
            <a:extLst>
              <a:ext uri="{FF2B5EF4-FFF2-40B4-BE49-F238E27FC236}">
                <a16:creationId xmlns:a16="http://schemas.microsoft.com/office/drawing/2014/main" id="{B8F91D0D-599D-09C1-8B5D-43AC71FC411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flipV="1">
            <a:off x="-304926" y="148250"/>
            <a:ext cx="7177486" cy="6308547"/>
          </a:xfrm>
          <a:prstGeom prst="rect">
            <a:avLst/>
          </a:prstGeom>
          <a:effectLst>
            <a:outerShdw blurRad="345621" dist="38100" dir="2700000" algn="tl" rotWithShape="0">
              <a:prstClr val="black">
                <a:alpha val="13000"/>
              </a:prstClr>
            </a:outerShdw>
          </a:effectLst>
        </p:spPr>
      </p:pic>
      <p:sp>
        <p:nvSpPr>
          <p:cNvPr id="12" name="Text Placeholder 17">
            <a:extLst>
              <a:ext uri="{FF2B5EF4-FFF2-40B4-BE49-F238E27FC236}">
                <a16:creationId xmlns:a16="http://schemas.microsoft.com/office/drawing/2014/main" id="{10459DDD-206F-5914-569A-53EB22D3B851}"/>
              </a:ext>
            </a:extLst>
          </p:cNvPr>
          <p:cNvSpPr>
            <a:spLocks noGrp="1"/>
          </p:cNvSpPr>
          <p:nvPr>
            <p:ph type="body" sz="quarter" idx="15" hasCustomPrompt="1"/>
          </p:nvPr>
        </p:nvSpPr>
        <p:spPr>
          <a:xfrm>
            <a:off x="863272" y="5358190"/>
            <a:ext cx="4909251" cy="614942"/>
          </a:xfrm>
          <a:prstGeom prst="rect">
            <a:avLst/>
          </a:prstGeom>
        </p:spPr>
        <p:txBody>
          <a:bodyPr anchor="ctr">
            <a:normAutofit/>
          </a:bodyPr>
          <a:lstStyle>
            <a:lvl1pPr marL="0" indent="0" algn="ctr">
              <a:lnSpc>
                <a:spcPct val="125000"/>
              </a:lnSpc>
              <a:buNone/>
              <a:defRPr sz="1940" b="0" i="0" spc="0" baseline="0">
                <a:latin typeface="Meie Script" pitchFamily="2" charset="77"/>
              </a:defRPr>
            </a:lvl1pPr>
            <a:lvl2pPr marL="277246" indent="0" algn="ctr">
              <a:buNone/>
              <a:defRPr>
                <a:latin typeface="Meie Script" pitchFamily="2" charset="77"/>
              </a:defRPr>
            </a:lvl2pPr>
            <a:lvl3pPr marL="554492" indent="0" algn="ctr">
              <a:buNone/>
              <a:defRPr>
                <a:latin typeface="Meie Script" pitchFamily="2" charset="77"/>
              </a:defRPr>
            </a:lvl3pPr>
            <a:lvl4pPr marL="831738" indent="0" algn="ctr">
              <a:buNone/>
              <a:defRPr>
                <a:latin typeface="Meie Script" pitchFamily="2" charset="77"/>
              </a:defRPr>
            </a:lvl4pPr>
            <a:lvl5pPr marL="1108984" indent="0" algn="ctr">
              <a:buNone/>
              <a:defRPr>
                <a:latin typeface="Meie Script" pitchFamily="2" charset="77"/>
              </a:defRPr>
            </a:lvl5pPr>
          </a:lstStyle>
          <a:p>
            <a:pPr lvl="0"/>
            <a:r>
              <a:rPr lang="en-GB" dirty="0"/>
              <a:t>Click to edit master title</a:t>
            </a:r>
            <a:endParaRPr lang="en-US" dirty="0"/>
          </a:p>
        </p:txBody>
      </p:sp>
      <p:sp>
        <p:nvSpPr>
          <p:cNvPr id="13" name="Text Placeholder 17">
            <a:extLst>
              <a:ext uri="{FF2B5EF4-FFF2-40B4-BE49-F238E27FC236}">
                <a16:creationId xmlns:a16="http://schemas.microsoft.com/office/drawing/2014/main" id="{A39BEAE2-84F0-74CE-7438-61C89366CCF1}"/>
              </a:ext>
            </a:extLst>
          </p:cNvPr>
          <p:cNvSpPr>
            <a:spLocks noGrp="1"/>
          </p:cNvSpPr>
          <p:nvPr>
            <p:ph type="body" sz="quarter" idx="16"/>
          </p:nvPr>
        </p:nvSpPr>
        <p:spPr>
          <a:xfrm>
            <a:off x="863273" y="1442067"/>
            <a:ext cx="4909250" cy="3705842"/>
          </a:xfrm>
          <a:prstGeom prst="rect">
            <a:avLst/>
          </a:prstGeom>
        </p:spPr>
        <p:txBody>
          <a:bodyPr/>
          <a:lstStyle>
            <a:lvl1pPr marL="0" indent="0" algn="l">
              <a:buNone/>
              <a:defRPr/>
            </a:lvl1pPr>
            <a:lvl2pPr marL="277246" indent="0" algn="l">
              <a:buNone/>
              <a:defRPr/>
            </a:lvl2pPr>
            <a:lvl3pPr marL="554492" indent="0" algn="l">
              <a:buNone/>
              <a:defRPr/>
            </a:lvl3pPr>
            <a:lvl4pPr marL="831738" indent="0" algn="l">
              <a:buNone/>
              <a:defRPr/>
            </a:lvl4pPr>
            <a:lvl5pPr marL="1108984" indent="0" algn="l">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ext Placeholder 17">
            <a:extLst>
              <a:ext uri="{FF2B5EF4-FFF2-40B4-BE49-F238E27FC236}">
                <a16:creationId xmlns:a16="http://schemas.microsoft.com/office/drawing/2014/main" id="{83EB591C-9428-0A6E-CCBC-1C2D2D8737BD}"/>
              </a:ext>
            </a:extLst>
          </p:cNvPr>
          <p:cNvSpPr>
            <a:spLocks noGrp="1"/>
          </p:cNvSpPr>
          <p:nvPr>
            <p:ph type="body" sz="quarter" idx="14"/>
          </p:nvPr>
        </p:nvSpPr>
        <p:spPr>
          <a:xfrm>
            <a:off x="6639646" y="2504845"/>
            <a:ext cx="4909251" cy="3738733"/>
          </a:xfrm>
        </p:spPr>
        <p:txBody>
          <a:bodyPr/>
          <a:lstStyle>
            <a:lvl1pPr marL="0" indent="0">
              <a:buNone/>
              <a:defRPr/>
            </a:lvl1pPr>
            <a:lvl2pPr marL="277246" indent="0">
              <a:buNone/>
              <a:defRPr/>
            </a:lvl2pPr>
            <a:lvl3pPr marL="554492" indent="0">
              <a:buNone/>
              <a:defRPr/>
            </a:lvl3pPr>
            <a:lvl4pPr marL="831738" indent="0">
              <a:buNone/>
              <a:defRPr/>
            </a:lvl4pPr>
            <a:lvl5pPr marL="1108984"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17">
            <a:extLst>
              <a:ext uri="{FF2B5EF4-FFF2-40B4-BE49-F238E27FC236}">
                <a16:creationId xmlns:a16="http://schemas.microsoft.com/office/drawing/2014/main" id="{2062DD54-2725-1E6E-13C3-438412505F45}"/>
              </a:ext>
            </a:extLst>
          </p:cNvPr>
          <p:cNvSpPr>
            <a:spLocks noGrp="1"/>
          </p:cNvSpPr>
          <p:nvPr>
            <p:ph type="body" sz="quarter" idx="17" hasCustomPrompt="1"/>
          </p:nvPr>
        </p:nvSpPr>
        <p:spPr>
          <a:xfrm>
            <a:off x="6639646" y="1303444"/>
            <a:ext cx="4909251" cy="919290"/>
          </a:xfrm>
        </p:spPr>
        <p:txBody>
          <a:bodyPr>
            <a:normAutofit/>
          </a:bodyPr>
          <a:lstStyle>
            <a:lvl1pPr marL="0" indent="0">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Tree>
    <p:extLst>
      <p:ext uri="{BB962C8B-B14F-4D97-AF65-F5344CB8AC3E}">
        <p14:creationId xmlns:p14="http://schemas.microsoft.com/office/powerpoint/2010/main" val="2578141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Z_ M&amp;E 1 col centered info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2" name="Text Placeholder 17">
            <a:extLst>
              <a:ext uri="{FF2B5EF4-FFF2-40B4-BE49-F238E27FC236}">
                <a16:creationId xmlns:a16="http://schemas.microsoft.com/office/drawing/2014/main" id="{92135E51-0291-A2ED-1A12-BB9A48EB5F82}"/>
              </a:ext>
            </a:extLst>
          </p:cNvPr>
          <p:cNvSpPr>
            <a:spLocks noGrp="1"/>
          </p:cNvSpPr>
          <p:nvPr>
            <p:ph type="body" sz="quarter" idx="12"/>
          </p:nvPr>
        </p:nvSpPr>
        <p:spPr>
          <a:xfrm>
            <a:off x="1290057" y="3041099"/>
            <a:ext cx="9334620" cy="3188335"/>
          </a:xfrm>
        </p:spPr>
        <p:txBody>
          <a:bodyPr/>
          <a:lstStyle>
            <a:lvl1pPr marL="0" indent="0" algn="ctr">
              <a:buNone/>
              <a:defRPr/>
            </a:lvl1pPr>
            <a:lvl2pPr marL="277246" indent="0" algn="ctr">
              <a:buNone/>
              <a:defRPr/>
            </a:lvl2pPr>
            <a:lvl3pPr marL="554492" indent="0" algn="ctr">
              <a:buNone/>
              <a:defRPr/>
            </a:lvl3pPr>
            <a:lvl4pPr marL="831738" indent="0" algn="ctr">
              <a:buNone/>
              <a:defRPr/>
            </a:lvl4pPr>
            <a:lvl5pPr marL="1108984" indent="0" algn="ctr">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17">
            <a:extLst>
              <a:ext uri="{FF2B5EF4-FFF2-40B4-BE49-F238E27FC236}">
                <a16:creationId xmlns:a16="http://schemas.microsoft.com/office/drawing/2014/main" id="{DBADC646-9882-CFB5-9B28-622597A6395F}"/>
              </a:ext>
            </a:extLst>
          </p:cNvPr>
          <p:cNvSpPr>
            <a:spLocks noGrp="1"/>
          </p:cNvSpPr>
          <p:nvPr>
            <p:ph type="body" sz="quarter" idx="13" hasCustomPrompt="1"/>
          </p:nvPr>
        </p:nvSpPr>
        <p:spPr>
          <a:xfrm>
            <a:off x="1290057" y="1303444"/>
            <a:ext cx="9334620" cy="1558681"/>
          </a:xfrm>
        </p:spPr>
        <p:txBody>
          <a:bodyPr>
            <a:normAutofit/>
          </a:bodyPr>
          <a:lstStyle>
            <a:lvl1pPr marL="0" indent="0" algn="ctr">
              <a:lnSpc>
                <a:spcPct val="90000"/>
              </a:lnSpc>
              <a:buNone/>
              <a:defRPr sz="2668">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TITLE</a:t>
            </a:r>
          </a:p>
        </p:txBody>
      </p:sp>
      <p:sp>
        <p:nvSpPr>
          <p:cNvPr id="7" name="Text Placeholder 14">
            <a:extLst>
              <a:ext uri="{FF2B5EF4-FFF2-40B4-BE49-F238E27FC236}">
                <a16:creationId xmlns:a16="http://schemas.microsoft.com/office/drawing/2014/main" id="{EA2CA3B1-A06F-320B-6CF5-8A6A3533220E}"/>
              </a:ext>
            </a:extLst>
          </p:cNvPr>
          <p:cNvSpPr>
            <a:spLocks noGrp="1"/>
          </p:cNvSpPr>
          <p:nvPr>
            <p:ph type="body" sz="quarter" idx="18"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9" name="object 7">
            <a:extLst>
              <a:ext uri="{FF2B5EF4-FFF2-40B4-BE49-F238E27FC236}">
                <a16:creationId xmlns:a16="http://schemas.microsoft.com/office/drawing/2014/main" id="{14471DB2-F98B-A26B-7707-877BED9DE20A}"/>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0" name="Graphic 9">
            <a:extLst>
              <a:ext uri="{FF2B5EF4-FFF2-40B4-BE49-F238E27FC236}">
                <a16:creationId xmlns:a16="http://schemas.microsoft.com/office/drawing/2014/main" id="{2C20F3AC-B905-89D9-47D6-1142CF131E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516984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Z_ M&amp;E Editable title plus Empire etchin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7F81A146-2528-C6DE-4946-91B99636B102}"/>
              </a:ext>
            </a:extLst>
          </p:cNvPr>
          <p:cNvPicPr/>
          <p:nvPr userDrawn="1"/>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235" y="-6"/>
            <a:ext cx="12187765" cy="6858006"/>
          </a:xfrm>
          <a:prstGeom prst="rect">
            <a:avLst/>
          </a:prstGeom>
        </p:spPr>
      </p:pic>
      <p:sp>
        <p:nvSpPr>
          <p:cNvPr id="4" name="Text Placeholder 14">
            <a:extLst>
              <a:ext uri="{FF2B5EF4-FFF2-40B4-BE49-F238E27FC236}">
                <a16:creationId xmlns:a16="http://schemas.microsoft.com/office/drawing/2014/main" id="{05EC3C08-B367-8805-3784-18674BBFBD86}"/>
              </a:ext>
            </a:extLst>
          </p:cNvPr>
          <p:cNvSpPr>
            <a:spLocks noGrp="1"/>
          </p:cNvSpPr>
          <p:nvPr>
            <p:ph type="body" sz="quarter" idx="11" hasCustomPrompt="1"/>
          </p:nvPr>
        </p:nvSpPr>
        <p:spPr>
          <a:xfrm>
            <a:off x="10213" y="6109049"/>
            <a:ext cx="12181787"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pic>
        <p:nvPicPr>
          <p:cNvPr id="2" name="Picture 11">
            <a:extLst>
              <a:ext uri="{FF2B5EF4-FFF2-40B4-BE49-F238E27FC236}">
                <a16:creationId xmlns:a16="http://schemas.microsoft.com/office/drawing/2014/main" id="{CDD7FA6E-3537-A7E5-252F-8BC42D20EE5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332485" y="333487"/>
            <a:ext cx="1527031" cy="1027674"/>
          </a:xfrm>
          <a:prstGeom prst="rect">
            <a:avLst/>
          </a:prstGeom>
        </p:spPr>
      </p:pic>
      <p:sp>
        <p:nvSpPr>
          <p:cNvPr id="3" name="Text Placeholder 14">
            <a:extLst>
              <a:ext uri="{FF2B5EF4-FFF2-40B4-BE49-F238E27FC236}">
                <a16:creationId xmlns:a16="http://schemas.microsoft.com/office/drawing/2014/main" id="{F3D0B537-D109-51D2-9A70-B8FC37D29B40}"/>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chemeClr val="bg1"/>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Tree>
    <p:extLst>
      <p:ext uri="{BB962C8B-B14F-4D97-AF65-F5344CB8AC3E}">
        <p14:creationId xmlns:p14="http://schemas.microsoft.com/office/powerpoint/2010/main" val="54647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B5E00-7058-42BA-05CD-D762F14E95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F12829-5E7B-D9D7-7256-9A1A9CF3CF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B2A332-51EA-5EC9-8B36-CCC88DA45490}"/>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5" name="Footer Placeholder 4">
            <a:extLst>
              <a:ext uri="{FF2B5EF4-FFF2-40B4-BE49-F238E27FC236}">
                <a16:creationId xmlns:a16="http://schemas.microsoft.com/office/drawing/2014/main" id="{6E2C4DE7-C5AF-EEE3-00EB-4C09A65736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BB0220-67D6-CF8E-B82C-CA7746104634}"/>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4255069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Z_ M&amp;E Editable Title Logo Slide plus subhead and Settlers Med Brushscript Gre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96CC599-7BCA-AAFA-0BCB-4EBA7CBDCBD5}"/>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sp>
        <p:nvSpPr>
          <p:cNvPr id="3" name="object 3">
            <a:extLst>
              <a:ext uri="{FF2B5EF4-FFF2-40B4-BE49-F238E27FC236}">
                <a16:creationId xmlns:a16="http://schemas.microsoft.com/office/drawing/2014/main" id="{B37BE6D8-A139-B9AB-74CE-41B4302EF5F2}"/>
              </a:ext>
            </a:extLst>
          </p:cNvPr>
          <p:cNvSpPr txBox="1"/>
          <p:nvPr userDrawn="1"/>
        </p:nvSpPr>
        <p:spPr>
          <a:xfrm>
            <a:off x="-4180839" y="-267620"/>
            <a:ext cx="20563891" cy="16807661"/>
          </a:xfrm>
          <a:prstGeom prst="rect">
            <a:avLst/>
          </a:prstGeom>
        </p:spPr>
        <p:txBody>
          <a:bodyPr vert="horz" wrap="square" lIns="0" tIns="10397" rIns="0" bIns="0" rtlCol="0">
            <a:spAutoFit/>
          </a:bodyPr>
          <a:lstStyle/>
          <a:p>
            <a:pPr marL="7701" algn="ctr">
              <a:lnSpc>
                <a:spcPct val="100000"/>
              </a:lnSpc>
              <a:spcBef>
                <a:spcPts val="82"/>
              </a:spcBef>
            </a:pPr>
            <a:r>
              <a:rPr lang="en-GB" sz="54576" kern="600" spc="-3032" baseline="0" dirty="0">
                <a:solidFill>
                  <a:srgbClr val="F4E8DF"/>
                </a:solidFill>
                <a:latin typeface="Hacksaw"/>
                <a:cs typeface="Hacksaw"/>
              </a:rPr>
              <a:t>SETTLERS</a:t>
            </a:r>
            <a:endParaRPr sz="54576" kern="600" spc="-3032" baseline="0" dirty="0">
              <a:solidFill>
                <a:srgbClr val="F4E8DF"/>
              </a:solidFill>
              <a:latin typeface="Hacksaw"/>
              <a:cs typeface="Hacksaw"/>
            </a:endParaRPr>
          </a:p>
        </p:txBody>
      </p:sp>
      <p:sp>
        <p:nvSpPr>
          <p:cNvPr id="7" name="Text Placeholder 14">
            <a:extLst>
              <a:ext uri="{FF2B5EF4-FFF2-40B4-BE49-F238E27FC236}">
                <a16:creationId xmlns:a16="http://schemas.microsoft.com/office/drawing/2014/main" id="{5A537BB4-35AD-36D3-76A2-1354F66DF45A}"/>
              </a:ext>
            </a:extLst>
          </p:cNvPr>
          <p:cNvSpPr>
            <a:spLocks noGrp="1"/>
          </p:cNvSpPr>
          <p:nvPr>
            <p:ph type="body" sz="quarter" idx="10" hasCustomPrompt="1"/>
          </p:nvPr>
        </p:nvSpPr>
        <p:spPr>
          <a:xfrm>
            <a:off x="10213" y="6109049"/>
            <a:ext cx="12181787" cy="748951"/>
          </a:xfrm>
        </p:spPr>
        <p:txBody>
          <a:bodyPr>
            <a:normAutofit/>
          </a:bodyPr>
          <a:lstStyle>
            <a:lvl1pPr marL="0" indent="0" algn="ctr">
              <a:buNone/>
              <a:defRPr sz="1455" spc="364" baseline="0">
                <a:solidFill>
                  <a:srgbClr val="565565"/>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SUBTITLE</a:t>
            </a:r>
          </a:p>
        </p:txBody>
      </p:sp>
      <p:sp>
        <p:nvSpPr>
          <p:cNvPr id="9" name="Text Placeholder 14">
            <a:extLst>
              <a:ext uri="{FF2B5EF4-FFF2-40B4-BE49-F238E27FC236}">
                <a16:creationId xmlns:a16="http://schemas.microsoft.com/office/drawing/2014/main" id="{0A09BDD5-ABCF-D165-84E3-289036789413}"/>
              </a:ext>
            </a:extLst>
          </p:cNvPr>
          <p:cNvSpPr>
            <a:spLocks noGrp="1"/>
          </p:cNvSpPr>
          <p:nvPr>
            <p:ph type="body" sz="quarter" idx="11" hasCustomPrompt="1"/>
          </p:nvPr>
        </p:nvSpPr>
        <p:spPr>
          <a:xfrm>
            <a:off x="24948" y="3054525"/>
            <a:ext cx="12181787" cy="748951"/>
          </a:xfrm>
        </p:spPr>
        <p:txBody>
          <a:bodyPr>
            <a:normAutofit/>
          </a:bodyPr>
          <a:lstStyle>
            <a:lvl1pPr marL="0" indent="0" algn="ctr">
              <a:buNone/>
              <a:defRPr sz="2911" spc="788" baseline="0">
                <a:solidFill>
                  <a:srgbClr val="565565"/>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TITLE</a:t>
            </a:r>
          </a:p>
        </p:txBody>
      </p:sp>
      <p:pic>
        <p:nvPicPr>
          <p:cNvPr id="4" name="Picture 11">
            <a:extLst>
              <a:ext uri="{FF2B5EF4-FFF2-40B4-BE49-F238E27FC236}">
                <a16:creationId xmlns:a16="http://schemas.microsoft.com/office/drawing/2014/main" id="{B8CB0740-2893-B0B3-3D8A-39863417794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32485" y="333486"/>
            <a:ext cx="1527031" cy="1027675"/>
          </a:xfrm>
          <a:prstGeom prst="rect">
            <a:avLst/>
          </a:prstGeom>
        </p:spPr>
      </p:pic>
    </p:spTree>
    <p:extLst>
      <p:ext uri="{BB962C8B-B14F-4D97-AF65-F5344CB8AC3E}">
        <p14:creationId xmlns:p14="http://schemas.microsoft.com/office/powerpoint/2010/main" val="1041086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Z_ M&amp;E dark thistle TITLE plus corner logo Light">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DA8FBD70-5955-A23D-4F74-5740CF1962C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FF4E0"/>
          </a:solidFill>
        </p:spPr>
        <p:txBody>
          <a:bodyPr wrap="square" lIns="0" tIns="0" rIns="0" bIns="0" rtlCol="0"/>
          <a:lstStyle/>
          <a:p>
            <a:endParaRPr sz="1092"/>
          </a:p>
        </p:txBody>
      </p:sp>
      <p:sp>
        <p:nvSpPr>
          <p:cNvPr id="3" name="Text Placeholder 14">
            <a:extLst>
              <a:ext uri="{FF2B5EF4-FFF2-40B4-BE49-F238E27FC236}">
                <a16:creationId xmlns:a16="http://schemas.microsoft.com/office/drawing/2014/main" id="{D5BBE152-02BB-144F-EF1B-440A186764E7}"/>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C3BFFF19-506C-9FAD-98B1-9B946D92046D}"/>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sp>
        <p:nvSpPr>
          <p:cNvPr id="10" name="Text Placeholder 14">
            <a:extLst>
              <a:ext uri="{FF2B5EF4-FFF2-40B4-BE49-F238E27FC236}">
                <a16:creationId xmlns:a16="http://schemas.microsoft.com/office/drawing/2014/main" id="{FA5985A8-AD5C-382F-2F41-2DA4DADA2CD8}"/>
              </a:ext>
            </a:extLst>
          </p:cNvPr>
          <p:cNvSpPr>
            <a:spLocks noGrp="1"/>
          </p:cNvSpPr>
          <p:nvPr>
            <p:ph type="body" sz="quarter" idx="10" hasCustomPrompt="1"/>
          </p:nvPr>
        </p:nvSpPr>
        <p:spPr>
          <a:xfrm>
            <a:off x="2676386" y="1026197"/>
            <a:ext cx="6885438" cy="5082852"/>
          </a:xfrm>
        </p:spPr>
        <p:txBody>
          <a:bodyPr anchor="ctr">
            <a:normAutofit/>
          </a:bodyPr>
          <a:lstStyle>
            <a:lvl1pPr marL="0" indent="0" algn="ctr">
              <a:lnSpc>
                <a:spcPct val="90000"/>
              </a:lnSpc>
              <a:buNone/>
              <a:defRPr sz="2577">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2" name="Text Placeholder 14">
            <a:extLst>
              <a:ext uri="{FF2B5EF4-FFF2-40B4-BE49-F238E27FC236}">
                <a16:creationId xmlns:a16="http://schemas.microsoft.com/office/drawing/2014/main" id="{A2286D2C-54A5-C72B-5BC7-4121BF8540AB}"/>
              </a:ext>
            </a:extLst>
          </p:cNvPr>
          <p:cNvSpPr>
            <a:spLocks noGrp="1"/>
          </p:cNvSpPr>
          <p:nvPr>
            <p:ph type="body" sz="quarter" idx="12" hasCustomPrompt="1"/>
          </p:nvPr>
        </p:nvSpPr>
        <p:spPr>
          <a:xfrm>
            <a:off x="0" y="568933"/>
            <a:ext cx="12175048" cy="369662"/>
          </a:xfrm>
        </p:spPr>
        <p:txBody>
          <a:bodyPr>
            <a:normAutofit/>
          </a:bodyPr>
          <a:lstStyle>
            <a:lvl1pPr marL="0" indent="0" algn="ctr">
              <a:buNone/>
              <a:defRPr sz="1364">
                <a:latin typeface="Arsenica Antiqua DemiBold" pitchFamily="2" charset="0"/>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pic>
        <p:nvPicPr>
          <p:cNvPr id="9" name="Picture 8">
            <a:extLst>
              <a:ext uri="{FF2B5EF4-FFF2-40B4-BE49-F238E27FC236}">
                <a16:creationId xmlns:a16="http://schemas.microsoft.com/office/drawing/2014/main" id="{D0E611AA-3715-EDD6-CAD7-4225D44DC5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277179"/>
            <a:ext cx="2437734" cy="2907716"/>
          </a:xfrm>
          <a:prstGeom prst="rect">
            <a:avLst/>
          </a:prstGeom>
        </p:spPr>
      </p:pic>
      <p:pic>
        <p:nvPicPr>
          <p:cNvPr id="12" name="Picture 11">
            <a:extLst>
              <a:ext uri="{FF2B5EF4-FFF2-40B4-BE49-F238E27FC236}">
                <a16:creationId xmlns:a16="http://schemas.microsoft.com/office/drawing/2014/main" id="{20718C27-6DC9-6889-DAFE-79C6AC43F2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732150" y="2268615"/>
            <a:ext cx="2443912" cy="2923761"/>
          </a:xfrm>
          <a:prstGeom prst="rect">
            <a:avLst/>
          </a:prstGeom>
        </p:spPr>
      </p:pic>
      <p:pic>
        <p:nvPicPr>
          <p:cNvPr id="7" name="Graphic 6">
            <a:extLst>
              <a:ext uri="{FF2B5EF4-FFF2-40B4-BE49-F238E27FC236}">
                <a16:creationId xmlns:a16="http://schemas.microsoft.com/office/drawing/2014/main" id="{4CB804C9-345F-26DC-5324-17D5DB1E3F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4220166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Z_ M&amp;E Title plus flag and corner logo Orange">
    <p:bg>
      <p:bgPr>
        <a:solidFill>
          <a:srgbClr val="9FAA7F"/>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7D7C4AF-C3DC-4367-D1D6-9511A9F9BED8}"/>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3C8AB"/>
          </a:solidFill>
        </p:spPr>
        <p:txBody>
          <a:bodyPr wrap="square" lIns="0" tIns="0" rIns="0" bIns="0" rtlCol="0"/>
          <a:lstStyle/>
          <a:p>
            <a:endParaRPr sz="1092"/>
          </a:p>
        </p:txBody>
      </p:sp>
      <p:pic>
        <p:nvPicPr>
          <p:cNvPr id="4" name="object 3">
            <a:extLst>
              <a:ext uri="{FF2B5EF4-FFF2-40B4-BE49-F238E27FC236}">
                <a16:creationId xmlns:a16="http://schemas.microsoft.com/office/drawing/2014/main" id="{C9579DB8-2293-B9FB-F14C-776BAB9E08C4}"/>
              </a:ext>
            </a:extLst>
          </p:cNvPr>
          <p:cNvPicPr/>
          <p:nvPr userDrawn="1"/>
        </p:nvPicPr>
        <p:blipFill>
          <a:blip r:embed="rId2" cstate="email">
            <a:extLst>
              <a:ext uri="{28A0092B-C50C-407E-A947-70E740481C1C}">
                <a14:useLocalDpi xmlns:a14="http://schemas.microsoft.com/office/drawing/2010/main"/>
              </a:ext>
            </a:extLst>
          </a:blip>
          <a:srcRect/>
          <a:stretch/>
        </p:blipFill>
        <p:spPr>
          <a:xfrm>
            <a:off x="298075" y="442146"/>
            <a:ext cx="11653125" cy="6212900"/>
          </a:xfrm>
          <a:prstGeom prst="rect">
            <a:avLst/>
          </a:prstGeom>
        </p:spPr>
      </p:pic>
      <p:sp>
        <p:nvSpPr>
          <p:cNvPr id="7" name="Text Placeholder 14">
            <a:extLst>
              <a:ext uri="{FF2B5EF4-FFF2-40B4-BE49-F238E27FC236}">
                <a16:creationId xmlns:a16="http://schemas.microsoft.com/office/drawing/2014/main" id="{0256B696-CC84-C6D1-8BEA-2DBE97FF37E9}"/>
              </a:ext>
            </a:extLst>
          </p:cNvPr>
          <p:cNvSpPr>
            <a:spLocks noGrp="1"/>
          </p:cNvSpPr>
          <p:nvPr>
            <p:ph type="body" sz="quarter" idx="10" hasCustomPrompt="1"/>
          </p:nvPr>
        </p:nvSpPr>
        <p:spPr>
          <a:xfrm>
            <a:off x="0" y="1072405"/>
            <a:ext cx="12175048" cy="5036644"/>
          </a:xfrm>
        </p:spPr>
        <p:txBody>
          <a:bodyPr anchor="ctr">
            <a:normAutofit/>
          </a:bodyPr>
          <a:lstStyle>
            <a:lvl1pPr marL="0" indent="0" algn="ctr">
              <a:lnSpc>
                <a:spcPct val="90000"/>
              </a:lnSpc>
              <a:buNone/>
              <a:defRPr sz="5154">
                <a:solidFill>
                  <a:srgbClr val="565565"/>
                </a:solidFill>
                <a:latin typeface="Arsenica Antiqua DemiBold"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TO EDIT MASTER TITLE</a:t>
            </a:r>
          </a:p>
        </p:txBody>
      </p:sp>
      <p:sp>
        <p:nvSpPr>
          <p:cNvPr id="6" name="Text Placeholder 14">
            <a:extLst>
              <a:ext uri="{FF2B5EF4-FFF2-40B4-BE49-F238E27FC236}">
                <a16:creationId xmlns:a16="http://schemas.microsoft.com/office/drawing/2014/main" id="{B150ED54-7EC6-7F4A-1B1E-4CB71D5F4F0E}"/>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9" name="object 7">
            <a:extLst>
              <a:ext uri="{FF2B5EF4-FFF2-40B4-BE49-F238E27FC236}">
                <a16:creationId xmlns:a16="http://schemas.microsoft.com/office/drawing/2014/main" id="{13E8CC40-9C4E-35ED-75B4-191E0FA4C230}"/>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pic>
        <p:nvPicPr>
          <p:cNvPr id="10" name="Graphic 9">
            <a:extLst>
              <a:ext uri="{FF2B5EF4-FFF2-40B4-BE49-F238E27FC236}">
                <a16:creationId xmlns:a16="http://schemas.microsoft.com/office/drawing/2014/main" id="{923F9C0F-8CAE-C2B3-113A-A91BD2215D9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3360647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Z_Scottish Viewpoints Title Slide">
    <p:spTree>
      <p:nvGrpSpPr>
        <p:cNvPr id="1" name=""/>
        <p:cNvGrpSpPr/>
        <p:nvPr/>
      </p:nvGrpSpPr>
      <p:grpSpPr>
        <a:xfrm>
          <a:off x="0" y="0"/>
          <a:ext cx="0" cy="0"/>
          <a:chOff x="0" y="0"/>
          <a:chExt cx="0" cy="0"/>
        </a:xfrm>
      </p:grpSpPr>
      <p:pic>
        <p:nvPicPr>
          <p:cNvPr id="12" name="object 2">
            <a:extLst>
              <a:ext uri="{FF2B5EF4-FFF2-40B4-BE49-F238E27FC236}">
                <a16:creationId xmlns:a16="http://schemas.microsoft.com/office/drawing/2014/main" id="{744F0F74-1813-D738-49C0-27FDA9FF6B8A}"/>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96273" y="0"/>
            <a:ext cx="12296309" cy="6940789"/>
          </a:xfrm>
          <a:prstGeom prst="rect">
            <a:avLst/>
          </a:prstGeom>
        </p:spPr>
      </p:pic>
      <p:sp>
        <p:nvSpPr>
          <p:cNvPr id="4" name="Title Placeholder 1">
            <a:extLst>
              <a:ext uri="{FF2B5EF4-FFF2-40B4-BE49-F238E27FC236}">
                <a16:creationId xmlns:a16="http://schemas.microsoft.com/office/drawing/2014/main" id="{6933EEAA-23E2-6188-BAC1-ABBD17C26F62}"/>
              </a:ext>
            </a:extLst>
          </p:cNvPr>
          <p:cNvSpPr>
            <a:spLocks noGrp="1"/>
          </p:cNvSpPr>
          <p:nvPr>
            <p:ph type="title" hasCustomPrompt="1"/>
          </p:nvPr>
        </p:nvSpPr>
        <p:spPr>
          <a:xfrm>
            <a:off x="0" y="1026197"/>
            <a:ext cx="12192000" cy="5082852"/>
          </a:xfrm>
          <a:prstGeom prst="rect">
            <a:avLst/>
          </a:prstGeom>
        </p:spPr>
        <p:txBody>
          <a:bodyPr vert="horz" lIns="91440" tIns="45720" rIns="91440" bIns="45720" rtlCol="0" anchor="ctr">
            <a:noAutofit/>
          </a:bodyPr>
          <a:lstStyle>
            <a:lvl1pPr algn="ctr">
              <a:lnSpc>
                <a:spcPct val="90000"/>
              </a:lnSpc>
              <a:defRPr sz="8095">
                <a:solidFill>
                  <a:srgbClr val="FFD6F0"/>
                </a:solidFill>
              </a:defRPr>
            </a:lvl1pPr>
          </a:lstStyle>
          <a:p>
            <a:r>
              <a:rPr lang="en-GB" dirty="0"/>
              <a:t>CLICK TO EDIT </a:t>
            </a:r>
            <a:br>
              <a:rPr lang="en-GB" dirty="0"/>
            </a:br>
            <a:r>
              <a:rPr lang="en-GB" dirty="0"/>
              <a:t>MAIN TITLE </a:t>
            </a:r>
            <a:endParaRPr lang="en-US" dirty="0"/>
          </a:p>
        </p:txBody>
      </p:sp>
      <p:pic>
        <p:nvPicPr>
          <p:cNvPr id="5" name="Picture 11">
            <a:extLst>
              <a:ext uri="{FF2B5EF4-FFF2-40B4-BE49-F238E27FC236}">
                <a16:creationId xmlns:a16="http://schemas.microsoft.com/office/drawing/2014/main" id="{57912B18-D667-CBC7-D561-4B4E5F63AC8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004402" y="333081"/>
            <a:ext cx="2183196" cy="1469266"/>
          </a:xfrm>
          <a:prstGeom prst="rect">
            <a:avLst/>
          </a:prstGeom>
        </p:spPr>
      </p:pic>
      <p:sp>
        <p:nvSpPr>
          <p:cNvPr id="6" name="Text Placeholder 14">
            <a:extLst>
              <a:ext uri="{FF2B5EF4-FFF2-40B4-BE49-F238E27FC236}">
                <a16:creationId xmlns:a16="http://schemas.microsoft.com/office/drawing/2014/main" id="{C477A9EA-1218-E685-9477-D6F755C97139}"/>
              </a:ext>
            </a:extLst>
          </p:cNvPr>
          <p:cNvSpPr>
            <a:spLocks noGrp="1"/>
          </p:cNvSpPr>
          <p:nvPr>
            <p:ph type="body" sz="quarter" idx="10" hasCustomPrompt="1"/>
          </p:nvPr>
        </p:nvSpPr>
        <p:spPr>
          <a:xfrm>
            <a:off x="10213" y="6109049"/>
            <a:ext cx="12181787" cy="748951"/>
          </a:xfrm>
        </p:spPr>
        <p:txBody>
          <a:bodyPr>
            <a:normAutofit/>
          </a:bodyPr>
          <a:lstStyle>
            <a:lvl1pPr marL="0" indent="0" algn="ctr">
              <a:buNone/>
              <a:defRPr sz="1455" spc="364" baseline="0">
                <a:solidFill>
                  <a:schemeClr val="bg1"/>
                </a:solidFill>
                <a:latin typeface="Boldoa Mat" pitchFamily="2" charset="77"/>
              </a:defRPr>
            </a:lvl1pPr>
            <a:lvl2pPr marL="277246" indent="0">
              <a:buNone/>
              <a:defRPr>
                <a:solidFill>
                  <a:schemeClr val="bg1"/>
                </a:solidFill>
                <a:latin typeface="Boldoa Mat" pitchFamily="2" charset="77"/>
              </a:defRPr>
            </a:lvl2pPr>
            <a:lvl3pPr marL="554492" indent="0">
              <a:buNone/>
              <a:defRPr>
                <a:solidFill>
                  <a:schemeClr val="bg1"/>
                </a:solidFill>
                <a:latin typeface="Boldoa Mat" pitchFamily="2" charset="77"/>
              </a:defRPr>
            </a:lvl3pPr>
            <a:lvl4pPr marL="831738" indent="0">
              <a:buNone/>
              <a:defRPr>
                <a:solidFill>
                  <a:schemeClr val="bg1"/>
                </a:solidFill>
                <a:latin typeface="Boldoa Mat" pitchFamily="2" charset="77"/>
              </a:defRPr>
            </a:lvl4pPr>
            <a:lvl5pPr marL="1108984" indent="0">
              <a:buNone/>
              <a:defRPr>
                <a:solidFill>
                  <a:schemeClr val="bg1"/>
                </a:solidFill>
                <a:latin typeface="Boldoa Mat" pitchFamily="2" charset="77"/>
              </a:defRPr>
            </a:lvl5pPr>
          </a:lstStyle>
          <a:p>
            <a:pPr lvl="0"/>
            <a:r>
              <a:rPr lang="en-GB" dirty="0"/>
              <a:t>CLICK TO ADD OPTIONAL </a:t>
            </a:r>
            <a:r>
              <a:rPr lang="en-GB" dirty="0" err="1"/>
              <a:t>SUBTITLEc</a:t>
            </a:r>
            <a:endParaRPr lang="en-GB" dirty="0"/>
          </a:p>
        </p:txBody>
      </p:sp>
    </p:spTree>
    <p:extLst>
      <p:ext uri="{BB962C8B-B14F-4D97-AF65-F5344CB8AC3E}">
        <p14:creationId xmlns:p14="http://schemas.microsoft.com/office/powerpoint/2010/main" val="4077295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Z_ M&amp;E Light Brush Title plus flag and corner logo Me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DC50576-E789-83EC-2704-BD7AA25A7976}"/>
              </a:ext>
            </a:extLst>
          </p:cNvPr>
          <p:cNvSpPr/>
          <p:nvPr userDrawn="1"/>
        </p:nvSpPr>
        <p:spPr>
          <a:xfrm>
            <a:off x="0" y="0"/>
            <a:ext cx="12192000" cy="6858000"/>
          </a:xfrm>
          <a:custGeom>
            <a:avLst/>
            <a:gdLst/>
            <a:ahLst/>
            <a:cxnLst/>
            <a:rect l="l" t="t" r="r" b="b"/>
            <a:pathLst>
              <a:path w="20104100" h="11280775">
                <a:moveTo>
                  <a:pt x="20104058" y="0"/>
                </a:moveTo>
                <a:lnTo>
                  <a:pt x="0" y="0"/>
                </a:lnTo>
                <a:lnTo>
                  <a:pt x="0" y="11280609"/>
                </a:lnTo>
                <a:lnTo>
                  <a:pt x="20104058" y="11280609"/>
                </a:lnTo>
                <a:lnTo>
                  <a:pt x="20104058" y="0"/>
                </a:lnTo>
                <a:close/>
              </a:path>
            </a:pathLst>
          </a:custGeom>
          <a:solidFill>
            <a:srgbClr val="F0DFAD"/>
          </a:solidFill>
        </p:spPr>
        <p:txBody>
          <a:bodyPr wrap="square" lIns="0" tIns="0" rIns="0" bIns="0" rtlCol="0"/>
          <a:lstStyle/>
          <a:p>
            <a:endParaRPr sz="1092"/>
          </a:p>
        </p:txBody>
      </p:sp>
      <p:sp>
        <p:nvSpPr>
          <p:cNvPr id="3" name="Text Placeholder 14">
            <a:extLst>
              <a:ext uri="{FF2B5EF4-FFF2-40B4-BE49-F238E27FC236}">
                <a16:creationId xmlns:a16="http://schemas.microsoft.com/office/drawing/2014/main" id="{E6552D62-8AB1-BC19-A6FD-B93CC6848FCC}"/>
              </a:ext>
            </a:extLst>
          </p:cNvPr>
          <p:cNvSpPr>
            <a:spLocks noGrp="1"/>
          </p:cNvSpPr>
          <p:nvPr>
            <p:ph type="body" sz="quarter" idx="11" hasCustomPrompt="1"/>
          </p:nvPr>
        </p:nvSpPr>
        <p:spPr>
          <a:xfrm>
            <a:off x="4272592" y="401203"/>
            <a:ext cx="3646817" cy="162917"/>
          </a:xfrm>
        </p:spPr>
        <p:txBody>
          <a:bodyPr>
            <a:noAutofit/>
          </a:bodyPr>
          <a:lstStyle>
            <a:lvl1pPr marL="0" indent="0" algn="ctr">
              <a:buNone/>
              <a:defRPr sz="637" b="0" i="0" spc="91" baseline="0">
                <a:solidFill>
                  <a:srgbClr val="565565"/>
                </a:solidFill>
                <a:latin typeface="Gabarito SemiBold" pitchFamily="2" charset="77"/>
              </a:defRPr>
            </a:lvl1pPr>
            <a:lvl2pPr marL="277246" indent="0">
              <a:buNone/>
              <a:defRPr>
                <a:latin typeface="Arsenica Antiqua DemiBold" pitchFamily="2" charset="0"/>
              </a:defRPr>
            </a:lvl2pPr>
            <a:lvl3pPr marL="554492" indent="0">
              <a:buNone/>
              <a:defRPr>
                <a:latin typeface="Arsenica Antiqua DemiBold" pitchFamily="2" charset="0"/>
              </a:defRPr>
            </a:lvl3pPr>
            <a:lvl4pPr marL="831738" indent="0">
              <a:buNone/>
              <a:defRPr>
                <a:latin typeface="Arsenica Antiqua DemiBold" pitchFamily="2" charset="0"/>
              </a:defRPr>
            </a:lvl4pPr>
            <a:lvl5pPr marL="1108984" indent="0">
              <a:buNone/>
              <a:defRPr>
                <a:latin typeface="Arsenica Antiqua DemiBold" pitchFamily="2" charset="0"/>
              </a:defRPr>
            </a:lvl5pPr>
          </a:lstStyle>
          <a:p>
            <a:pPr lvl="0"/>
            <a:r>
              <a:rPr lang="en-GB" dirty="0"/>
              <a:t>CLICK TO EDIT SECTION TITLE</a:t>
            </a:r>
            <a:endParaRPr lang="en-US" dirty="0"/>
          </a:p>
        </p:txBody>
      </p:sp>
      <p:sp>
        <p:nvSpPr>
          <p:cNvPr id="5" name="object 7">
            <a:extLst>
              <a:ext uri="{FF2B5EF4-FFF2-40B4-BE49-F238E27FC236}">
                <a16:creationId xmlns:a16="http://schemas.microsoft.com/office/drawing/2014/main" id="{E68ED8AE-2E21-0475-7E16-9F0C544DA297}"/>
              </a:ext>
            </a:extLst>
          </p:cNvPr>
          <p:cNvSpPr/>
          <p:nvPr userDrawn="1"/>
        </p:nvSpPr>
        <p:spPr>
          <a:xfrm>
            <a:off x="6014464" y="194458"/>
            <a:ext cx="163074" cy="159381"/>
          </a:xfrm>
          <a:custGeom>
            <a:avLst/>
            <a:gdLst/>
            <a:ahLst/>
            <a:cxnLst/>
            <a:rect l="l" t="t" r="r" b="b"/>
            <a:pathLst>
              <a:path w="393700" h="384809">
                <a:moveTo>
                  <a:pt x="6450" y="0"/>
                </a:moveTo>
                <a:lnTo>
                  <a:pt x="3361" y="0"/>
                </a:lnTo>
                <a:lnTo>
                  <a:pt x="670" y="2540"/>
                </a:lnTo>
                <a:lnTo>
                  <a:pt x="0" y="2540"/>
                </a:lnTo>
                <a:lnTo>
                  <a:pt x="0" y="3810"/>
                </a:lnTo>
                <a:lnTo>
                  <a:pt x="3826" y="10160"/>
                </a:lnTo>
                <a:lnTo>
                  <a:pt x="15305" y="21590"/>
                </a:lnTo>
                <a:lnTo>
                  <a:pt x="34438" y="39370"/>
                </a:lnTo>
                <a:lnTo>
                  <a:pt x="106033" y="101600"/>
                </a:lnTo>
                <a:lnTo>
                  <a:pt x="127307" y="121920"/>
                </a:lnTo>
                <a:lnTo>
                  <a:pt x="147827" y="142240"/>
                </a:lnTo>
                <a:lnTo>
                  <a:pt x="156612" y="151130"/>
                </a:lnTo>
                <a:lnTo>
                  <a:pt x="164840" y="158750"/>
                </a:lnTo>
                <a:lnTo>
                  <a:pt x="172515" y="167640"/>
                </a:lnTo>
                <a:lnTo>
                  <a:pt x="179638" y="175260"/>
                </a:lnTo>
                <a:lnTo>
                  <a:pt x="178497" y="176530"/>
                </a:lnTo>
                <a:lnTo>
                  <a:pt x="173931" y="182880"/>
                </a:lnTo>
                <a:lnTo>
                  <a:pt x="172801" y="185420"/>
                </a:lnTo>
                <a:lnTo>
                  <a:pt x="172801" y="190500"/>
                </a:lnTo>
                <a:lnTo>
                  <a:pt x="173732" y="193040"/>
                </a:lnTo>
                <a:lnTo>
                  <a:pt x="175617" y="195580"/>
                </a:lnTo>
                <a:lnTo>
                  <a:pt x="178036" y="198120"/>
                </a:lnTo>
                <a:lnTo>
                  <a:pt x="179376" y="200660"/>
                </a:lnTo>
                <a:lnTo>
                  <a:pt x="179638" y="200660"/>
                </a:lnTo>
                <a:lnTo>
                  <a:pt x="164159" y="219710"/>
                </a:lnTo>
                <a:lnTo>
                  <a:pt x="145508" y="240030"/>
                </a:lnTo>
                <a:lnTo>
                  <a:pt x="123684" y="264160"/>
                </a:lnTo>
                <a:lnTo>
                  <a:pt x="98688" y="289560"/>
                </a:lnTo>
                <a:lnTo>
                  <a:pt x="70161" y="320040"/>
                </a:lnTo>
                <a:lnTo>
                  <a:pt x="46621" y="344170"/>
                </a:lnTo>
                <a:lnTo>
                  <a:pt x="28068" y="364490"/>
                </a:lnTo>
                <a:lnTo>
                  <a:pt x="14502" y="378460"/>
                </a:lnTo>
                <a:lnTo>
                  <a:pt x="15308" y="383540"/>
                </a:lnTo>
                <a:lnTo>
                  <a:pt x="16920" y="384810"/>
                </a:lnTo>
                <a:lnTo>
                  <a:pt x="19339" y="384810"/>
                </a:lnTo>
                <a:lnTo>
                  <a:pt x="23943" y="382270"/>
                </a:lnTo>
                <a:lnTo>
                  <a:pt x="34943" y="370840"/>
                </a:lnTo>
                <a:lnTo>
                  <a:pt x="52340" y="353060"/>
                </a:lnTo>
                <a:lnTo>
                  <a:pt x="76133" y="327660"/>
                </a:lnTo>
                <a:lnTo>
                  <a:pt x="85416" y="318770"/>
                </a:lnTo>
                <a:lnTo>
                  <a:pt x="157094" y="241300"/>
                </a:lnTo>
                <a:lnTo>
                  <a:pt x="169853" y="227330"/>
                </a:lnTo>
                <a:lnTo>
                  <a:pt x="179544" y="217170"/>
                </a:lnTo>
                <a:lnTo>
                  <a:pt x="186164" y="212090"/>
                </a:lnTo>
                <a:lnTo>
                  <a:pt x="189711" y="209550"/>
                </a:lnTo>
                <a:lnTo>
                  <a:pt x="205951" y="209550"/>
                </a:lnTo>
                <a:lnTo>
                  <a:pt x="207438" y="208280"/>
                </a:lnTo>
                <a:lnTo>
                  <a:pt x="223978" y="208280"/>
                </a:lnTo>
                <a:lnTo>
                  <a:pt x="220851" y="204470"/>
                </a:lnTo>
                <a:lnTo>
                  <a:pt x="219113" y="200660"/>
                </a:lnTo>
                <a:lnTo>
                  <a:pt x="220317" y="198120"/>
                </a:lnTo>
                <a:lnTo>
                  <a:pt x="225155" y="194310"/>
                </a:lnTo>
                <a:lnTo>
                  <a:pt x="226370" y="193040"/>
                </a:lnTo>
                <a:lnTo>
                  <a:pt x="226370" y="190500"/>
                </a:lnTo>
                <a:lnTo>
                  <a:pt x="224883" y="187960"/>
                </a:lnTo>
                <a:lnTo>
                  <a:pt x="221940" y="184150"/>
                </a:lnTo>
                <a:lnTo>
                  <a:pt x="218977" y="181610"/>
                </a:lnTo>
                <a:lnTo>
                  <a:pt x="217501" y="179070"/>
                </a:lnTo>
                <a:lnTo>
                  <a:pt x="217501" y="177800"/>
                </a:lnTo>
                <a:lnTo>
                  <a:pt x="226273" y="167640"/>
                </a:lnTo>
                <a:lnTo>
                  <a:pt x="188905" y="167640"/>
                </a:lnTo>
                <a:lnTo>
                  <a:pt x="184676" y="163830"/>
                </a:lnTo>
                <a:lnTo>
                  <a:pt x="175210" y="156210"/>
                </a:lnTo>
                <a:lnTo>
                  <a:pt x="140571" y="123190"/>
                </a:lnTo>
                <a:lnTo>
                  <a:pt x="72804" y="59690"/>
                </a:lnTo>
                <a:lnTo>
                  <a:pt x="39451" y="29210"/>
                </a:lnTo>
                <a:lnTo>
                  <a:pt x="6450" y="0"/>
                </a:lnTo>
                <a:close/>
              </a:path>
              <a:path w="393700" h="384809">
                <a:moveTo>
                  <a:pt x="223978" y="208280"/>
                </a:moveTo>
                <a:lnTo>
                  <a:pt x="208244" y="208280"/>
                </a:lnTo>
                <a:lnTo>
                  <a:pt x="213351" y="212090"/>
                </a:lnTo>
                <a:lnTo>
                  <a:pt x="225860" y="223520"/>
                </a:lnTo>
                <a:lnTo>
                  <a:pt x="245773" y="242570"/>
                </a:lnTo>
                <a:lnTo>
                  <a:pt x="273091" y="270510"/>
                </a:lnTo>
                <a:lnTo>
                  <a:pt x="321374" y="318770"/>
                </a:lnTo>
                <a:lnTo>
                  <a:pt x="356264" y="353060"/>
                </a:lnTo>
                <a:lnTo>
                  <a:pt x="377760" y="373380"/>
                </a:lnTo>
                <a:lnTo>
                  <a:pt x="385862" y="379730"/>
                </a:lnTo>
                <a:lnTo>
                  <a:pt x="390700" y="379730"/>
                </a:lnTo>
                <a:lnTo>
                  <a:pt x="393118" y="378460"/>
                </a:lnTo>
                <a:lnTo>
                  <a:pt x="393118" y="373380"/>
                </a:lnTo>
                <a:lnTo>
                  <a:pt x="391430" y="368300"/>
                </a:lnTo>
                <a:lnTo>
                  <a:pt x="386367" y="361950"/>
                </a:lnTo>
                <a:lnTo>
                  <a:pt x="377931" y="353060"/>
                </a:lnTo>
                <a:lnTo>
                  <a:pt x="366124" y="342900"/>
                </a:lnTo>
                <a:lnTo>
                  <a:pt x="331792" y="312420"/>
                </a:lnTo>
                <a:lnTo>
                  <a:pt x="319081" y="299720"/>
                </a:lnTo>
                <a:lnTo>
                  <a:pt x="309341" y="290830"/>
                </a:lnTo>
                <a:lnTo>
                  <a:pt x="297429" y="278130"/>
                </a:lnTo>
                <a:lnTo>
                  <a:pt x="266217" y="247650"/>
                </a:lnTo>
                <a:lnTo>
                  <a:pt x="234751" y="219710"/>
                </a:lnTo>
                <a:lnTo>
                  <a:pt x="226063" y="210820"/>
                </a:lnTo>
                <a:lnTo>
                  <a:pt x="223978" y="208280"/>
                </a:lnTo>
                <a:close/>
              </a:path>
              <a:path w="393700" h="384809">
                <a:moveTo>
                  <a:pt x="160445" y="311150"/>
                </a:moveTo>
                <a:lnTo>
                  <a:pt x="155607" y="311150"/>
                </a:lnTo>
                <a:lnTo>
                  <a:pt x="152990" y="314960"/>
                </a:lnTo>
                <a:lnTo>
                  <a:pt x="147890" y="326390"/>
                </a:lnTo>
                <a:lnTo>
                  <a:pt x="146613" y="332740"/>
                </a:lnTo>
                <a:lnTo>
                  <a:pt x="146613" y="346710"/>
                </a:lnTo>
                <a:lnTo>
                  <a:pt x="148623" y="350520"/>
                </a:lnTo>
                <a:lnTo>
                  <a:pt x="154801" y="350520"/>
                </a:lnTo>
                <a:lnTo>
                  <a:pt x="157827" y="346710"/>
                </a:lnTo>
                <a:lnTo>
                  <a:pt x="165607" y="332740"/>
                </a:lnTo>
                <a:lnTo>
                  <a:pt x="167565" y="327660"/>
                </a:lnTo>
                <a:lnTo>
                  <a:pt x="167565" y="321310"/>
                </a:lnTo>
                <a:lnTo>
                  <a:pt x="166549" y="318770"/>
                </a:lnTo>
                <a:lnTo>
                  <a:pt x="162529" y="313690"/>
                </a:lnTo>
                <a:lnTo>
                  <a:pt x="160445" y="311150"/>
                </a:lnTo>
                <a:close/>
              </a:path>
              <a:path w="393700" h="384809">
                <a:moveTo>
                  <a:pt x="242882" y="313690"/>
                </a:moveTo>
                <a:lnTo>
                  <a:pt x="238851" y="313690"/>
                </a:lnTo>
                <a:lnTo>
                  <a:pt x="236840" y="317500"/>
                </a:lnTo>
                <a:lnTo>
                  <a:pt x="236840" y="331470"/>
                </a:lnTo>
                <a:lnTo>
                  <a:pt x="238045" y="335280"/>
                </a:lnTo>
                <a:lnTo>
                  <a:pt x="242882" y="344170"/>
                </a:lnTo>
                <a:lnTo>
                  <a:pt x="245563" y="345440"/>
                </a:lnTo>
                <a:lnTo>
                  <a:pt x="252809" y="345440"/>
                </a:lnTo>
                <a:lnTo>
                  <a:pt x="255636" y="342900"/>
                </a:lnTo>
                <a:lnTo>
                  <a:pt x="256976" y="336550"/>
                </a:lnTo>
                <a:lnTo>
                  <a:pt x="253378" y="326390"/>
                </a:lnTo>
                <a:lnTo>
                  <a:pt x="249827" y="320040"/>
                </a:lnTo>
                <a:lnTo>
                  <a:pt x="246327" y="314960"/>
                </a:lnTo>
                <a:lnTo>
                  <a:pt x="242882" y="313690"/>
                </a:lnTo>
                <a:close/>
              </a:path>
              <a:path w="393700" h="384809">
                <a:moveTo>
                  <a:pt x="193264" y="300990"/>
                </a:moveTo>
                <a:lnTo>
                  <a:pt x="155880" y="300990"/>
                </a:lnTo>
                <a:lnTo>
                  <a:pt x="163932" y="302260"/>
                </a:lnTo>
                <a:lnTo>
                  <a:pt x="171450" y="304800"/>
                </a:lnTo>
                <a:lnTo>
                  <a:pt x="185418" y="316230"/>
                </a:lnTo>
                <a:lnTo>
                  <a:pt x="188632" y="320040"/>
                </a:lnTo>
                <a:lnTo>
                  <a:pt x="189177" y="320040"/>
                </a:lnTo>
                <a:lnTo>
                  <a:pt x="190381" y="316230"/>
                </a:lnTo>
                <a:lnTo>
                  <a:pt x="193072" y="303530"/>
                </a:lnTo>
                <a:lnTo>
                  <a:pt x="193168" y="302260"/>
                </a:lnTo>
                <a:lnTo>
                  <a:pt x="193264" y="300990"/>
                </a:lnTo>
                <a:close/>
              </a:path>
              <a:path w="393700" h="384809">
                <a:moveTo>
                  <a:pt x="211459" y="234950"/>
                </a:moveTo>
                <a:lnTo>
                  <a:pt x="205019" y="234950"/>
                </a:lnTo>
                <a:lnTo>
                  <a:pt x="203407" y="236220"/>
                </a:lnTo>
                <a:lnTo>
                  <a:pt x="203407" y="243840"/>
                </a:lnTo>
                <a:lnTo>
                  <a:pt x="204611" y="251460"/>
                </a:lnTo>
                <a:lnTo>
                  <a:pt x="207030" y="264160"/>
                </a:lnTo>
                <a:lnTo>
                  <a:pt x="208618" y="274320"/>
                </a:lnTo>
                <a:lnTo>
                  <a:pt x="209754" y="283210"/>
                </a:lnTo>
                <a:lnTo>
                  <a:pt x="210095" y="288290"/>
                </a:lnTo>
                <a:lnTo>
                  <a:pt x="210180" y="289560"/>
                </a:lnTo>
                <a:lnTo>
                  <a:pt x="210265" y="290830"/>
                </a:lnTo>
                <a:lnTo>
                  <a:pt x="210350" y="292100"/>
                </a:lnTo>
                <a:lnTo>
                  <a:pt x="210468" y="294640"/>
                </a:lnTo>
                <a:lnTo>
                  <a:pt x="210566" y="298450"/>
                </a:lnTo>
                <a:lnTo>
                  <a:pt x="210663" y="302260"/>
                </a:lnTo>
                <a:lnTo>
                  <a:pt x="212810" y="308610"/>
                </a:lnTo>
                <a:lnTo>
                  <a:pt x="214810" y="312420"/>
                </a:lnTo>
                <a:lnTo>
                  <a:pt x="217228" y="312420"/>
                </a:lnTo>
                <a:lnTo>
                  <a:pt x="227574" y="300990"/>
                </a:lnTo>
                <a:lnTo>
                  <a:pt x="232139" y="299720"/>
                </a:lnTo>
                <a:lnTo>
                  <a:pt x="259803" y="299720"/>
                </a:lnTo>
                <a:lnTo>
                  <a:pt x="259803" y="295910"/>
                </a:lnTo>
                <a:lnTo>
                  <a:pt x="249730" y="284480"/>
                </a:lnTo>
                <a:lnTo>
                  <a:pt x="243361" y="276860"/>
                </a:lnTo>
                <a:lnTo>
                  <a:pt x="237949" y="270510"/>
                </a:lnTo>
                <a:lnTo>
                  <a:pt x="233493" y="264160"/>
                </a:lnTo>
                <a:lnTo>
                  <a:pt x="229992" y="260350"/>
                </a:lnTo>
                <a:lnTo>
                  <a:pt x="225961" y="254000"/>
                </a:lnTo>
                <a:lnTo>
                  <a:pt x="222139" y="247650"/>
                </a:lnTo>
                <a:lnTo>
                  <a:pt x="214883" y="237490"/>
                </a:lnTo>
                <a:lnTo>
                  <a:pt x="211459" y="234950"/>
                </a:lnTo>
                <a:close/>
              </a:path>
              <a:path w="393700" h="384809">
                <a:moveTo>
                  <a:pt x="186622" y="238760"/>
                </a:moveTo>
                <a:lnTo>
                  <a:pt x="181795" y="238760"/>
                </a:lnTo>
                <a:lnTo>
                  <a:pt x="177628" y="242570"/>
                </a:lnTo>
                <a:lnTo>
                  <a:pt x="171984" y="251460"/>
                </a:lnTo>
                <a:lnTo>
                  <a:pt x="165969" y="260350"/>
                </a:lnTo>
                <a:lnTo>
                  <a:pt x="161212" y="266700"/>
                </a:lnTo>
                <a:lnTo>
                  <a:pt x="157716" y="271780"/>
                </a:lnTo>
                <a:lnTo>
                  <a:pt x="155482" y="274320"/>
                </a:lnTo>
                <a:lnTo>
                  <a:pt x="151712" y="278130"/>
                </a:lnTo>
                <a:lnTo>
                  <a:pt x="139765" y="288290"/>
                </a:lnTo>
                <a:lnTo>
                  <a:pt x="137754" y="292100"/>
                </a:lnTo>
                <a:lnTo>
                  <a:pt x="137754" y="300990"/>
                </a:lnTo>
                <a:lnTo>
                  <a:pt x="139367" y="302260"/>
                </a:lnTo>
                <a:lnTo>
                  <a:pt x="150508" y="302260"/>
                </a:lnTo>
                <a:lnTo>
                  <a:pt x="155880" y="300990"/>
                </a:lnTo>
                <a:lnTo>
                  <a:pt x="193264" y="300990"/>
                </a:lnTo>
                <a:lnTo>
                  <a:pt x="193647" y="295910"/>
                </a:lnTo>
                <a:lnTo>
                  <a:pt x="193540" y="276860"/>
                </a:lnTo>
                <a:lnTo>
                  <a:pt x="192935" y="267970"/>
                </a:lnTo>
                <a:lnTo>
                  <a:pt x="191927" y="259080"/>
                </a:lnTo>
                <a:lnTo>
                  <a:pt x="190517" y="252730"/>
                </a:lnTo>
                <a:lnTo>
                  <a:pt x="188632" y="243840"/>
                </a:lnTo>
                <a:lnTo>
                  <a:pt x="186622" y="238760"/>
                </a:lnTo>
                <a:close/>
              </a:path>
              <a:path w="393700" h="384809">
                <a:moveTo>
                  <a:pt x="259803" y="299720"/>
                </a:moveTo>
                <a:lnTo>
                  <a:pt x="246505" y="299720"/>
                </a:lnTo>
                <a:lnTo>
                  <a:pt x="252945" y="302260"/>
                </a:lnTo>
                <a:lnTo>
                  <a:pt x="257918" y="302260"/>
                </a:lnTo>
                <a:lnTo>
                  <a:pt x="259803" y="300990"/>
                </a:lnTo>
                <a:lnTo>
                  <a:pt x="259803" y="299720"/>
                </a:lnTo>
                <a:close/>
              </a:path>
              <a:path w="393700" h="384809">
                <a:moveTo>
                  <a:pt x="162330" y="193040"/>
                </a:moveTo>
                <a:lnTo>
                  <a:pt x="138561" y="193040"/>
                </a:lnTo>
                <a:lnTo>
                  <a:pt x="122450" y="194310"/>
                </a:lnTo>
                <a:lnTo>
                  <a:pt x="102311" y="196850"/>
                </a:lnTo>
                <a:lnTo>
                  <a:pt x="89149" y="198120"/>
                </a:lnTo>
                <a:lnTo>
                  <a:pt x="81369" y="198120"/>
                </a:lnTo>
                <a:lnTo>
                  <a:pt x="76259" y="199390"/>
                </a:lnTo>
                <a:lnTo>
                  <a:pt x="73715" y="201930"/>
                </a:lnTo>
                <a:lnTo>
                  <a:pt x="73715" y="208280"/>
                </a:lnTo>
                <a:lnTo>
                  <a:pt x="76594" y="213360"/>
                </a:lnTo>
                <a:lnTo>
                  <a:pt x="88143" y="224790"/>
                </a:lnTo>
                <a:lnTo>
                  <a:pt x="91033" y="229870"/>
                </a:lnTo>
                <a:lnTo>
                  <a:pt x="91033" y="236220"/>
                </a:lnTo>
                <a:lnTo>
                  <a:pt x="90363" y="238760"/>
                </a:lnTo>
                <a:lnTo>
                  <a:pt x="87672" y="246380"/>
                </a:lnTo>
                <a:lnTo>
                  <a:pt x="87002" y="250190"/>
                </a:lnTo>
                <a:lnTo>
                  <a:pt x="87002" y="254000"/>
                </a:lnTo>
                <a:lnTo>
                  <a:pt x="88342" y="255270"/>
                </a:lnTo>
                <a:lnTo>
                  <a:pt x="91033" y="255270"/>
                </a:lnTo>
                <a:lnTo>
                  <a:pt x="95386" y="254000"/>
                </a:lnTo>
                <a:lnTo>
                  <a:pt x="103214" y="248920"/>
                </a:lnTo>
                <a:lnTo>
                  <a:pt x="114516" y="241300"/>
                </a:lnTo>
                <a:lnTo>
                  <a:pt x="129294" y="228600"/>
                </a:lnTo>
                <a:lnTo>
                  <a:pt x="143746" y="217170"/>
                </a:lnTo>
                <a:lnTo>
                  <a:pt x="154069" y="207010"/>
                </a:lnTo>
                <a:lnTo>
                  <a:pt x="160264" y="200660"/>
                </a:lnTo>
                <a:lnTo>
                  <a:pt x="162330" y="195580"/>
                </a:lnTo>
                <a:lnTo>
                  <a:pt x="162330" y="193040"/>
                </a:lnTo>
                <a:close/>
              </a:path>
              <a:path w="393700" h="384809">
                <a:moveTo>
                  <a:pt x="269059" y="194310"/>
                </a:moveTo>
                <a:lnTo>
                  <a:pt x="253217" y="194310"/>
                </a:lnTo>
                <a:lnTo>
                  <a:pt x="247311" y="198120"/>
                </a:lnTo>
                <a:lnTo>
                  <a:pt x="247311" y="205740"/>
                </a:lnTo>
                <a:lnTo>
                  <a:pt x="249730" y="209550"/>
                </a:lnTo>
                <a:lnTo>
                  <a:pt x="254557" y="213360"/>
                </a:lnTo>
                <a:lnTo>
                  <a:pt x="256242" y="214630"/>
                </a:lnTo>
                <a:lnTo>
                  <a:pt x="260495" y="217170"/>
                </a:lnTo>
                <a:lnTo>
                  <a:pt x="267319" y="222250"/>
                </a:lnTo>
                <a:lnTo>
                  <a:pt x="276714" y="229870"/>
                </a:lnTo>
                <a:lnTo>
                  <a:pt x="290459" y="240030"/>
                </a:lnTo>
                <a:lnTo>
                  <a:pt x="301082" y="246380"/>
                </a:lnTo>
                <a:lnTo>
                  <a:pt x="308584" y="250190"/>
                </a:lnTo>
                <a:lnTo>
                  <a:pt x="312964" y="252730"/>
                </a:lnTo>
                <a:lnTo>
                  <a:pt x="316995" y="252730"/>
                </a:lnTo>
                <a:lnTo>
                  <a:pt x="319005" y="250190"/>
                </a:lnTo>
                <a:lnTo>
                  <a:pt x="319005" y="245110"/>
                </a:lnTo>
                <a:lnTo>
                  <a:pt x="317864" y="241300"/>
                </a:lnTo>
                <a:lnTo>
                  <a:pt x="313299" y="232410"/>
                </a:lnTo>
                <a:lnTo>
                  <a:pt x="312158" y="229870"/>
                </a:lnTo>
                <a:lnTo>
                  <a:pt x="312158" y="227330"/>
                </a:lnTo>
                <a:lnTo>
                  <a:pt x="314712" y="222250"/>
                </a:lnTo>
                <a:lnTo>
                  <a:pt x="324911" y="209550"/>
                </a:lnTo>
                <a:lnTo>
                  <a:pt x="327466" y="204470"/>
                </a:lnTo>
                <a:lnTo>
                  <a:pt x="327466" y="198120"/>
                </a:lnTo>
                <a:lnTo>
                  <a:pt x="293561" y="198120"/>
                </a:lnTo>
                <a:lnTo>
                  <a:pt x="275572" y="195580"/>
                </a:lnTo>
                <a:lnTo>
                  <a:pt x="269059" y="194310"/>
                </a:lnTo>
                <a:close/>
              </a:path>
              <a:path w="393700" h="384809">
                <a:moveTo>
                  <a:pt x="76929" y="224790"/>
                </a:moveTo>
                <a:lnTo>
                  <a:pt x="69683" y="224790"/>
                </a:lnTo>
                <a:lnTo>
                  <a:pt x="55233" y="226060"/>
                </a:lnTo>
                <a:lnTo>
                  <a:pt x="44913" y="228600"/>
                </a:lnTo>
                <a:lnTo>
                  <a:pt x="38722" y="232410"/>
                </a:lnTo>
                <a:lnTo>
                  <a:pt x="36658" y="237490"/>
                </a:lnTo>
                <a:lnTo>
                  <a:pt x="36658" y="240030"/>
                </a:lnTo>
                <a:lnTo>
                  <a:pt x="38532" y="242570"/>
                </a:lnTo>
                <a:lnTo>
                  <a:pt x="46050" y="247650"/>
                </a:lnTo>
                <a:lnTo>
                  <a:pt x="49401" y="248920"/>
                </a:lnTo>
                <a:lnTo>
                  <a:pt x="60417" y="248920"/>
                </a:lnTo>
                <a:lnTo>
                  <a:pt x="67128" y="246380"/>
                </a:lnTo>
                <a:lnTo>
                  <a:pt x="77871" y="240030"/>
                </a:lnTo>
                <a:lnTo>
                  <a:pt x="80562" y="234950"/>
                </a:lnTo>
                <a:lnTo>
                  <a:pt x="80562" y="226060"/>
                </a:lnTo>
                <a:lnTo>
                  <a:pt x="76929" y="224790"/>
                </a:lnTo>
                <a:close/>
              </a:path>
              <a:path w="393700" h="384809">
                <a:moveTo>
                  <a:pt x="355517" y="219710"/>
                </a:moveTo>
                <a:lnTo>
                  <a:pt x="342900" y="219710"/>
                </a:lnTo>
                <a:lnTo>
                  <a:pt x="335382" y="222250"/>
                </a:lnTo>
                <a:lnTo>
                  <a:pt x="324639" y="226060"/>
                </a:lnTo>
                <a:lnTo>
                  <a:pt x="324639" y="229870"/>
                </a:lnTo>
                <a:lnTo>
                  <a:pt x="333226" y="233680"/>
                </a:lnTo>
                <a:lnTo>
                  <a:pt x="340454" y="236220"/>
                </a:lnTo>
                <a:lnTo>
                  <a:pt x="346321" y="238760"/>
                </a:lnTo>
                <a:lnTo>
                  <a:pt x="357800" y="238760"/>
                </a:lnTo>
                <a:lnTo>
                  <a:pt x="361297" y="236220"/>
                </a:lnTo>
                <a:lnTo>
                  <a:pt x="361297" y="227330"/>
                </a:lnTo>
                <a:lnTo>
                  <a:pt x="360219" y="222250"/>
                </a:lnTo>
                <a:lnTo>
                  <a:pt x="355517" y="219710"/>
                </a:lnTo>
                <a:close/>
              </a:path>
              <a:path w="393700" h="384809">
                <a:moveTo>
                  <a:pt x="205951" y="209550"/>
                </a:moveTo>
                <a:lnTo>
                  <a:pt x="190517" y="209550"/>
                </a:lnTo>
                <a:lnTo>
                  <a:pt x="191784" y="210820"/>
                </a:lnTo>
                <a:lnTo>
                  <a:pt x="195282" y="213360"/>
                </a:lnTo>
                <a:lnTo>
                  <a:pt x="196695" y="214630"/>
                </a:lnTo>
                <a:lnTo>
                  <a:pt x="199648" y="214630"/>
                </a:lnTo>
                <a:lnTo>
                  <a:pt x="201658" y="213360"/>
                </a:lnTo>
                <a:lnTo>
                  <a:pt x="205951" y="209550"/>
                </a:lnTo>
                <a:close/>
              </a:path>
              <a:path w="393700" h="384809">
                <a:moveTo>
                  <a:pt x="323571" y="196850"/>
                </a:moveTo>
                <a:lnTo>
                  <a:pt x="312356" y="196850"/>
                </a:lnTo>
                <a:lnTo>
                  <a:pt x="308336" y="198120"/>
                </a:lnTo>
                <a:lnTo>
                  <a:pt x="327466" y="198120"/>
                </a:lnTo>
                <a:lnTo>
                  <a:pt x="323571" y="196850"/>
                </a:lnTo>
                <a:close/>
              </a:path>
              <a:path w="393700" h="384809">
                <a:moveTo>
                  <a:pt x="92635" y="125730"/>
                </a:moveTo>
                <a:lnTo>
                  <a:pt x="88342" y="125730"/>
                </a:lnTo>
                <a:lnTo>
                  <a:pt x="86196" y="128270"/>
                </a:lnTo>
                <a:lnTo>
                  <a:pt x="86196" y="135890"/>
                </a:lnTo>
                <a:lnTo>
                  <a:pt x="86740" y="138430"/>
                </a:lnTo>
                <a:lnTo>
                  <a:pt x="88876" y="143510"/>
                </a:lnTo>
                <a:lnTo>
                  <a:pt x="89421" y="146050"/>
                </a:lnTo>
                <a:lnTo>
                  <a:pt x="89421" y="153670"/>
                </a:lnTo>
                <a:lnTo>
                  <a:pt x="86332" y="160020"/>
                </a:lnTo>
                <a:lnTo>
                  <a:pt x="73976" y="173990"/>
                </a:lnTo>
                <a:lnTo>
                  <a:pt x="70898" y="177800"/>
                </a:lnTo>
                <a:lnTo>
                  <a:pt x="72961" y="180340"/>
                </a:lnTo>
                <a:lnTo>
                  <a:pt x="79153" y="182880"/>
                </a:lnTo>
                <a:lnTo>
                  <a:pt x="89473" y="184150"/>
                </a:lnTo>
                <a:lnTo>
                  <a:pt x="127761" y="184150"/>
                </a:lnTo>
                <a:lnTo>
                  <a:pt x="145307" y="182880"/>
                </a:lnTo>
                <a:lnTo>
                  <a:pt x="156558" y="181610"/>
                </a:lnTo>
                <a:lnTo>
                  <a:pt x="161513" y="179070"/>
                </a:lnTo>
                <a:lnTo>
                  <a:pt x="134250" y="156210"/>
                </a:lnTo>
                <a:lnTo>
                  <a:pt x="113685" y="139700"/>
                </a:lnTo>
                <a:lnTo>
                  <a:pt x="99814" y="129540"/>
                </a:lnTo>
                <a:lnTo>
                  <a:pt x="92635" y="125730"/>
                </a:lnTo>
                <a:close/>
              </a:path>
              <a:path w="393700" h="384809">
                <a:moveTo>
                  <a:pt x="305310" y="123190"/>
                </a:moveTo>
                <a:lnTo>
                  <a:pt x="277294" y="144780"/>
                </a:lnTo>
                <a:lnTo>
                  <a:pt x="257281" y="161290"/>
                </a:lnTo>
                <a:lnTo>
                  <a:pt x="245273" y="171450"/>
                </a:lnTo>
                <a:lnTo>
                  <a:pt x="241270" y="176530"/>
                </a:lnTo>
                <a:lnTo>
                  <a:pt x="241270" y="180340"/>
                </a:lnTo>
                <a:lnTo>
                  <a:pt x="244222" y="182880"/>
                </a:lnTo>
                <a:lnTo>
                  <a:pt x="270622" y="182880"/>
                </a:lnTo>
                <a:lnTo>
                  <a:pt x="289059" y="181610"/>
                </a:lnTo>
                <a:lnTo>
                  <a:pt x="314440" y="181610"/>
                </a:lnTo>
                <a:lnTo>
                  <a:pt x="325183" y="177800"/>
                </a:lnTo>
                <a:lnTo>
                  <a:pt x="327864" y="176530"/>
                </a:lnTo>
                <a:lnTo>
                  <a:pt x="327864" y="172720"/>
                </a:lnTo>
                <a:lnTo>
                  <a:pt x="325717" y="170180"/>
                </a:lnTo>
                <a:lnTo>
                  <a:pt x="321424" y="167640"/>
                </a:lnTo>
                <a:lnTo>
                  <a:pt x="316314" y="162560"/>
                </a:lnTo>
                <a:lnTo>
                  <a:pt x="313100" y="160020"/>
                </a:lnTo>
                <a:lnTo>
                  <a:pt x="311760" y="156210"/>
                </a:lnTo>
                <a:lnTo>
                  <a:pt x="309875" y="152400"/>
                </a:lnTo>
                <a:lnTo>
                  <a:pt x="308933" y="146050"/>
                </a:lnTo>
                <a:lnTo>
                  <a:pt x="308933" y="129540"/>
                </a:lnTo>
                <a:lnTo>
                  <a:pt x="307728" y="124460"/>
                </a:lnTo>
                <a:lnTo>
                  <a:pt x="305310" y="123190"/>
                </a:lnTo>
                <a:close/>
              </a:path>
              <a:path w="393700" h="384809">
                <a:moveTo>
                  <a:pt x="205553" y="160020"/>
                </a:moveTo>
                <a:lnTo>
                  <a:pt x="203407" y="160020"/>
                </a:lnTo>
                <a:lnTo>
                  <a:pt x="201187" y="161290"/>
                </a:lnTo>
                <a:lnTo>
                  <a:pt x="193941" y="166370"/>
                </a:lnTo>
                <a:lnTo>
                  <a:pt x="191051" y="167640"/>
                </a:lnTo>
                <a:lnTo>
                  <a:pt x="211867" y="167640"/>
                </a:lnTo>
                <a:lnTo>
                  <a:pt x="208098" y="162560"/>
                </a:lnTo>
                <a:lnTo>
                  <a:pt x="205553" y="160020"/>
                </a:lnTo>
                <a:close/>
              </a:path>
              <a:path w="393700" h="384809">
                <a:moveTo>
                  <a:pt x="371632" y="8890"/>
                </a:moveTo>
                <a:lnTo>
                  <a:pt x="368952" y="8890"/>
                </a:lnTo>
                <a:lnTo>
                  <a:pt x="365323" y="11430"/>
                </a:lnTo>
                <a:lnTo>
                  <a:pt x="357266" y="19050"/>
                </a:lnTo>
                <a:lnTo>
                  <a:pt x="344780" y="31750"/>
                </a:lnTo>
                <a:lnTo>
                  <a:pt x="299320" y="81280"/>
                </a:lnTo>
                <a:lnTo>
                  <a:pt x="270470" y="110490"/>
                </a:lnTo>
                <a:lnTo>
                  <a:pt x="241318" y="139700"/>
                </a:lnTo>
                <a:lnTo>
                  <a:pt x="211867" y="167640"/>
                </a:lnTo>
                <a:lnTo>
                  <a:pt x="226273" y="167640"/>
                </a:lnTo>
                <a:lnTo>
                  <a:pt x="227370" y="166370"/>
                </a:lnTo>
                <a:lnTo>
                  <a:pt x="256976" y="134620"/>
                </a:lnTo>
                <a:lnTo>
                  <a:pt x="375391" y="15240"/>
                </a:lnTo>
                <a:lnTo>
                  <a:pt x="373779" y="11430"/>
                </a:lnTo>
                <a:lnTo>
                  <a:pt x="371632" y="8890"/>
                </a:lnTo>
                <a:close/>
              </a:path>
              <a:path w="393700" h="384809">
                <a:moveTo>
                  <a:pt x="53705" y="137160"/>
                </a:moveTo>
                <a:lnTo>
                  <a:pt x="44574" y="137160"/>
                </a:lnTo>
                <a:lnTo>
                  <a:pt x="39611" y="139700"/>
                </a:lnTo>
                <a:lnTo>
                  <a:pt x="35046" y="143510"/>
                </a:lnTo>
                <a:lnTo>
                  <a:pt x="35046" y="147320"/>
                </a:lnTo>
                <a:lnTo>
                  <a:pt x="37925" y="149860"/>
                </a:lnTo>
                <a:lnTo>
                  <a:pt x="49474" y="156210"/>
                </a:lnTo>
                <a:lnTo>
                  <a:pt x="55181" y="158750"/>
                </a:lnTo>
                <a:lnTo>
                  <a:pt x="72762" y="158750"/>
                </a:lnTo>
                <a:lnTo>
                  <a:pt x="77337" y="156210"/>
                </a:lnTo>
                <a:lnTo>
                  <a:pt x="77337" y="149860"/>
                </a:lnTo>
                <a:lnTo>
                  <a:pt x="73715" y="146050"/>
                </a:lnTo>
                <a:lnTo>
                  <a:pt x="59212" y="139700"/>
                </a:lnTo>
                <a:lnTo>
                  <a:pt x="53705" y="137160"/>
                </a:lnTo>
                <a:close/>
              </a:path>
              <a:path w="393700" h="384809">
                <a:moveTo>
                  <a:pt x="354177" y="129540"/>
                </a:moveTo>
                <a:lnTo>
                  <a:pt x="344240" y="129540"/>
                </a:lnTo>
                <a:lnTo>
                  <a:pt x="339277" y="130810"/>
                </a:lnTo>
                <a:lnTo>
                  <a:pt x="328534" y="137160"/>
                </a:lnTo>
                <a:lnTo>
                  <a:pt x="325445" y="140970"/>
                </a:lnTo>
                <a:lnTo>
                  <a:pt x="324639" y="144780"/>
                </a:lnTo>
                <a:lnTo>
                  <a:pt x="325717" y="148590"/>
                </a:lnTo>
                <a:lnTo>
                  <a:pt x="327058" y="149860"/>
                </a:lnTo>
                <a:lnTo>
                  <a:pt x="335120" y="149860"/>
                </a:lnTo>
                <a:lnTo>
                  <a:pt x="353779" y="142240"/>
                </a:lnTo>
                <a:lnTo>
                  <a:pt x="356868" y="138430"/>
                </a:lnTo>
                <a:lnTo>
                  <a:pt x="356868" y="130810"/>
                </a:lnTo>
                <a:lnTo>
                  <a:pt x="354177" y="129540"/>
                </a:lnTo>
                <a:close/>
              </a:path>
              <a:path w="393700" h="384809">
                <a:moveTo>
                  <a:pt x="211867" y="52070"/>
                </a:moveTo>
                <a:lnTo>
                  <a:pt x="208739" y="67310"/>
                </a:lnTo>
                <a:lnTo>
                  <a:pt x="208618" y="68580"/>
                </a:lnTo>
                <a:lnTo>
                  <a:pt x="207789" y="91440"/>
                </a:lnTo>
                <a:lnTo>
                  <a:pt x="206831" y="104140"/>
                </a:lnTo>
                <a:lnTo>
                  <a:pt x="205370" y="116840"/>
                </a:lnTo>
                <a:lnTo>
                  <a:pt x="203407" y="128270"/>
                </a:lnTo>
                <a:lnTo>
                  <a:pt x="205553" y="138430"/>
                </a:lnTo>
                <a:lnTo>
                  <a:pt x="207574" y="143510"/>
                </a:lnTo>
                <a:lnTo>
                  <a:pt x="209449" y="143510"/>
                </a:lnTo>
                <a:lnTo>
                  <a:pt x="241678" y="107950"/>
                </a:lnTo>
                <a:lnTo>
                  <a:pt x="266592" y="72390"/>
                </a:lnTo>
                <a:lnTo>
                  <a:pt x="267423" y="69850"/>
                </a:lnTo>
                <a:lnTo>
                  <a:pt x="243678" y="69850"/>
                </a:lnTo>
                <a:lnTo>
                  <a:pt x="236406" y="68580"/>
                </a:lnTo>
                <a:lnTo>
                  <a:pt x="228680" y="64770"/>
                </a:lnTo>
                <a:lnTo>
                  <a:pt x="220500" y="59690"/>
                </a:lnTo>
                <a:lnTo>
                  <a:pt x="211867" y="52070"/>
                </a:lnTo>
                <a:close/>
              </a:path>
              <a:path w="393700" h="384809">
                <a:moveTo>
                  <a:pt x="150644" y="72390"/>
                </a:moveTo>
                <a:lnTo>
                  <a:pt x="136404" y="72390"/>
                </a:lnTo>
                <a:lnTo>
                  <a:pt x="134938" y="74930"/>
                </a:lnTo>
                <a:lnTo>
                  <a:pt x="134938" y="80010"/>
                </a:lnTo>
                <a:lnTo>
                  <a:pt x="136006" y="81280"/>
                </a:lnTo>
                <a:lnTo>
                  <a:pt x="138152" y="82550"/>
                </a:lnTo>
                <a:lnTo>
                  <a:pt x="141377" y="85090"/>
                </a:lnTo>
                <a:lnTo>
                  <a:pt x="143252" y="87630"/>
                </a:lnTo>
                <a:lnTo>
                  <a:pt x="143796" y="87630"/>
                </a:lnTo>
                <a:lnTo>
                  <a:pt x="159375" y="109220"/>
                </a:lnTo>
                <a:lnTo>
                  <a:pt x="171481" y="124460"/>
                </a:lnTo>
                <a:lnTo>
                  <a:pt x="180116" y="133350"/>
                </a:lnTo>
                <a:lnTo>
                  <a:pt x="185282" y="135890"/>
                </a:lnTo>
                <a:lnTo>
                  <a:pt x="187962" y="134620"/>
                </a:lnTo>
                <a:lnTo>
                  <a:pt x="189313" y="132080"/>
                </a:lnTo>
                <a:lnTo>
                  <a:pt x="189195" y="121920"/>
                </a:lnTo>
                <a:lnTo>
                  <a:pt x="189116" y="116840"/>
                </a:lnTo>
                <a:lnTo>
                  <a:pt x="188998" y="109220"/>
                </a:lnTo>
                <a:lnTo>
                  <a:pt x="188879" y="101600"/>
                </a:lnTo>
                <a:lnTo>
                  <a:pt x="188860" y="100330"/>
                </a:lnTo>
                <a:lnTo>
                  <a:pt x="187669" y="82550"/>
                </a:lnTo>
                <a:lnTo>
                  <a:pt x="187584" y="81280"/>
                </a:lnTo>
                <a:lnTo>
                  <a:pt x="187499" y="80010"/>
                </a:lnTo>
                <a:lnTo>
                  <a:pt x="186468" y="73660"/>
                </a:lnTo>
                <a:lnTo>
                  <a:pt x="155335" y="73660"/>
                </a:lnTo>
                <a:lnTo>
                  <a:pt x="150644" y="72390"/>
                </a:lnTo>
                <a:close/>
              </a:path>
              <a:path w="393700" h="384809">
                <a:moveTo>
                  <a:pt x="182057" y="59690"/>
                </a:moveTo>
                <a:lnTo>
                  <a:pt x="172488" y="66040"/>
                </a:lnTo>
                <a:lnTo>
                  <a:pt x="164734" y="69850"/>
                </a:lnTo>
                <a:lnTo>
                  <a:pt x="158796" y="72390"/>
                </a:lnTo>
                <a:lnTo>
                  <a:pt x="154675" y="73660"/>
                </a:lnTo>
                <a:lnTo>
                  <a:pt x="186468" y="73660"/>
                </a:lnTo>
                <a:lnTo>
                  <a:pt x="185231" y="66040"/>
                </a:lnTo>
                <a:lnTo>
                  <a:pt x="182057" y="59690"/>
                </a:lnTo>
                <a:close/>
              </a:path>
              <a:path w="393700" h="384809">
                <a:moveTo>
                  <a:pt x="267583" y="64770"/>
                </a:moveTo>
                <a:lnTo>
                  <a:pt x="266243" y="64770"/>
                </a:lnTo>
                <a:lnTo>
                  <a:pt x="254966" y="67310"/>
                </a:lnTo>
                <a:lnTo>
                  <a:pt x="247437" y="69850"/>
                </a:lnTo>
                <a:lnTo>
                  <a:pt x="267423" y="69850"/>
                </a:lnTo>
                <a:lnTo>
                  <a:pt x="268253" y="67310"/>
                </a:lnTo>
                <a:lnTo>
                  <a:pt x="268253" y="66040"/>
                </a:lnTo>
                <a:lnTo>
                  <a:pt x="267583" y="64770"/>
                </a:lnTo>
                <a:close/>
              </a:path>
              <a:path w="393700" h="384809">
                <a:moveTo>
                  <a:pt x="152257" y="25400"/>
                </a:moveTo>
                <a:lnTo>
                  <a:pt x="147147" y="25400"/>
                </a:lnTo>
                <a:lnTo>
                  <a:pt x="145199" y="26670"/>
                </a:lnTo>
                <a:lnTo>
                  <a:pt x="141178" y="30480"/>
                </a:lnTo>
                <a:lnTo>
                  <a:pt x="140173" y="33020"/>
                </a:lnTo>
                <a:lnTo>
                  <a:pt x="140173" y="38100"/>
                </a:lnTo>
                <a:lnTo>
                  <a:pt x="142718" y="43180"/>
                </a:lnTo>
                <a:lnTo>
                  <a:pt x="152927" y="58420"/>
                </a:lnTo>
                <a:lnTo>
                  <a:pt x="156550" y="62230"/>
                </a:lnTo>
                <a:lnTo>
                  <a:pt x="161649" y="62230"/>
                </a:lnTo>
                <a:lnTo>
                  <a:pt x="163125" y="59690"/>
                </a:lnTo>
                <a:lnTo>
                  <a:pt x="163125" y="48260"/>
                </a:lnTo>
                <a:lnTo>
                  <a:pt x="161586" y="41910"/>
                </a:lnTo>
                <a:lnTo>
                  <a:pt x="155408" y="27940"/>
                </a:lnTo>
                <a:lnTo>
                  <a:pt x="152257" y="25400"/>
                </a:lnTo>
                <a:close/>
              </a:path>
              <a:path w="393700" h="384809">
                <a:moveTo>
                  <a:pt x="247175" y="20320"/>
                </a:moveTo>
                <a:lnTo>
                  <a:pt x="242338" y="20320"/>
                </a:lnTo>
                <a:lnTo>
                  <a:pt x="239113" y="21590"/>
                </a:lnTo>
                <a:lnTo>
                  <a:pt x="233752" y="27940"/>
                </a:lnTo>
                <a:lnTo>
                  <a:pt x="232411" y="30480"/>
                </a:lnTo>
                <a:lnTo>
                  <a:pt x="232411" y="48260"/>
                </a:lnTo>
                <a:lnTo>
                  <a:pt x="234547" y="55880"/>
                </a:lnTo>
                <a:lnTo>
                  <a:pt x="241531" y="55880"/>
                </a:lnTo>
                <a:lnTo>
                  <a:pt x="244013" y="53340"/>
                </a:lnTo>
                <a:lnTo>
                  <a:pt x="248589" y="46990"/>
                </a:lnTo>
                <a:lnTo>
                  <a:pt x="249730" y="43180"/>
                </a:lnTo>
                <a:lnTo>
                  <a:pt x="249856" y="26670"/>
                </a:lnTo>
                <a:lnTo>
                  <a:pt x="250128" y="22860"/>
                </a:lnTo>
                <a:lnTo>
                  <a:pt x="248515" y="21590"/>
                </a:lnTo>
                <a:lnTo>
                  <a:pt x="247175" y="20320"/>
                </a:lnTo>
                <a:close/>
              </a:path>
            </a:pathLst>
          </a:custGeom>
          <a:solidFill>
            <a:srgbClr val="565565"/>
          </a:solidFill>
        </p:spPr>
        <p:txBody>
          <a:bodyPr wrap="square" lIns="0" tIns="0" rIns="0" bIns="0" rtlCol="0"/>
          <a:lstStyle/>
          <a:p>
            <a:endParaRPr sz="1092">
              <a:solidFill>
                <a:srgbClr val="565565"/>
              </a:solidFill>
            </a:endParaRPr>
          </a:p>
        </p:txBody>
      </p:sp>
      <p:sp>
        <p:nvSpPr>
          <p:cNvPr id="6" name="Text Placeholder 14">
            <a:extLst>
              <a:ext uri="{FF2B5EF4-FFF2-40B4-BE49-F238E27FC236}">
                <a16:creationId xmlns:a16="http://schemas.microsoft.com/office/drawing/2014/main" id="{8DB6BA66-DF91-9E9C-E2C7-E72568B44032}"/>
              </a:ext>
            </a:extLst>
          </p:cNvPr>
          <p:cNvSpPr>
            <a:spLocks noGrp="1"/>
          </p:cNvSpPr>
          <p:nvPr>
            <p:ph type="body" sz="quarter" idx="12" hasCustomPrompt="1"/>
          </p:nvPr>
        </p:nvSpPr>
        <p:spPr>
          <a:xfrm>
            <a:off x="0" y="1802347"/>
            <a:ext cx="12175048" cy="4399117"/>
          </a:xfrm>
        </p:spPr>
        <p:txBody>
          <a:bodyPr anchor="ctr">
            <a:noAutofit/>
          </a:bodyPr>
          <a:lstStyle>
            <a:lvl1pPr marL="0" indent="0" algn="ctr">
              <a:lnSpc>
                <a:spcPct val="90000"/>
              </a:lnSpc>
              <a:buNone/>
              <a:defRPr sz="21163">
                <a:solidFill>
                  <a:srgbClr val="FFF3F6"/>
                </a:solidFill>
                <a:latin typeface="Hacksaw" panose="02000500000000000000" pitchFamily="2" charset="0"/>
              </a:defRPr>
            </a:lvl1pPr>
            <a:lvl2pPr>
              <a:defRPr>
                <a:latin typeface="Arsenica Antiqua DemiBold" pitchFamily="2" charset="0"/>
              </a:defRPr>
            </a:lvl2pPr>
            <a:lvl3pPr>
              <a:defRPr>
                <a:latin typeface="Arsenica Antiqua DemiBold" pitchFamily="2" charset="0"/>
              </a:defRPr>
            </a:lvl3pPr>
            <a:lvl4pPr>
              <a:defRPr>
                <a:latin typeface="Arsenica Antiqua DemiBold" pitchFamily="2" charset="0"/>
              </a:defRPr>
            </a:lvl4pPr>
            <a:lvl5pPr>
              <a:defRPr>
                <a:latin typeface="Arsenica Antiqua DemiBold" pitchFamily="2" charset="0"/>
              </a:defRPr>
            </a:lvl5pPr>
          </a:lstStyle>
          <a:p>
            <a:pPr lvl="0"/>
            <a:r>
              <a:rPr lang="en-GB" dirty="0"/>
              <a:t>CLICK EDIT TITLE</a:t>
            </a:r>
          </a:p>
        </p:txBody>
      </p:sp>
      <p:pic>
        <p:nvPicPr>
          <p:cNvPr id="9" name="Graphic 8">
            <a:extLst>
              <a:ext uri="{FF2B5EF4-FFF2-40B4-BE49-F238E27FC236}">
                <a16:creationId xmlns:a16="http://schemas.microsoft.com/office/drawing/2014/main" id="{EBFA3563-F0F0-B738-E05D-7B145ED520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033" y="27946"/>
            <a:ext cx="913606" cy="740480"/>
          </a:xfrm>
          <a:prstGeom prst="rect">
            <a:avLst/>
          </a:prstGeom>
        </p:spPr>
      </p:pic>
    </p:spTree>
    <p:extLst>
      <p:ext uri="{BB962C8B-B14F-4D97-AF65-F5344CB8AC3E}">
        <p14:creationId xmlns:p14="http://schemas.microsoft.com/office/powerpoint/2010/main" val="2324378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8072-67B1-207D-E87A-CEBD387E41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7A146B-FA1C-A646-D128-9944CD43D0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B57571-EA49-A437-EF6B-ECE6B94254BB}"/>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5" name="Footer Placeholder 4">
            <a:extLst>
              <a:ext uri="{FF2B5EF4-FFF2-40B4-BE49-F238E27FC236}">
                <a16:creationId xmlns:a16="http://schemas.microsoft.com/office/drawing/2014/main" id="{4AC653FC-C89F-059D-1849-72620B33B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4FF51F-820E-A6FB-4330-E1CE84579B15}"/>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230714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D2F74-1600-C986-81F4-0882E74A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39FA10-2E9F-E9FB-213E-3D74F31225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C6009B-7D80-79BD-F505-19D6BC8CDE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F832BB-0354-43AD-C372-7B0778CAB056}"/>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6" name="Footer Placeholder 5">
            <a:extLst>
              <a:ext uri="{FF2B5EF4-FFF2-40B4-BE49-F238E27FC236}">
                <a16:creationId xmlns:a16="http://schemas.microsoft.com/office/drawing/2014/main" id="{E81B8DBA-258E-0795-2A69-4C7ED55005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FF226-8593-E2B9-2561-94D824740255}"/>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388405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6308-3D88-63DA-DEC2-2A26B269B8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9BBFCA-C284-D11E-5E3D-9F62ED12F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ED8202-38E4-8F31-2BD7-A628824856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5F9FF5-DF3A-E537-B7AD-6EE353C8C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206808-9E68-3C5D-A335-CC0773CE81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4EEA57-3905-5B3A-79FA-2A1F62AC2ECB}"/>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8" name="Footer Placeholder 7">
            <a:extLst>
              <a:ext uri="{FF2B5EF4-FFF2-40B4-BE49-F238E27FC236}">
                <a16:creationId xmlns:a16="http://schemas.microsoft.com/office/drawing/2014/main" id="{4FD46BCC-7E78-17F3-B67B-85AED5641A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A96303-6620-39E5-364C-474BEC355D11}"/>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2520257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DF6F-A16E-4D9B-6538-41B882577B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558F8A-10FD-872B-F97D-037FA8768A1F}"/>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4" name="Footer Placeholder 3">
            <a:extLst>
              <a:ext uri="{FF2B5EF4-FFF2-40B4-BE49-F238E27FC236}">
                <a16:creationId xmlns:a16="http://schemas.microsoft.com/office/drawing/2014/main" id="{D6E042B9-B3D8-97AE-20C0-09043AC1899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C936BC-C802-7866-945E-798957379ACC}"/>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202804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DBCA14-B99B-9600-6516-8D11A4BD9280}"/>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3" name="Footer Placeholder 2">
            <a:extLst>
              <a:ext uri="{FF2B5EF4-FFF2-40B4-BE49-F238E27FC236}">
                <a16:creationId xmlns:a16="http://schemas.microsoft.com/office/drawing/2014/main" id="{B2778E06-BE5A-0A48-002E-3189174F680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DF5CDB-3E10-C6EA-F870-7BBB28028CE0}"/>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390504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1407-B786-EC9F-F9A0-FF8286153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95D40F-34D6-EF5A-B355-3BF7742DD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B35493-1436-1413-90BD-C7D506CF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30D35-B08D-B1BF-3BBC-03418C0BE949}"/>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6" name="Footer Placeholder 5">
            <a:extLst>
              <a:ext uri="{FF2B5EF4-FFF2-40B4-BE49-F238E27FC236}">
                <a16:creationId xmlns:a16="http://schemas.microsoft.com/office/drawing/2014/main" id="{8E9AA086-08BF-F333-2791-0E89DEFD86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CFC991-91EF-0799-3CFD-8FE28462F17F}"/>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122674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BF37-8E76-39B5-415F-3552A6929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271B73-DFA6-CB41-02C5-868B33B908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46BBCE-4880-41B3-67F6-996271E46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D08A56-6F69-B292-21C1-A1F6E6DD7197}"/>
              </a:ext>
            </a:extLst>
          </p:cNvPr>
          <p:cNvSpPr>
            <a:spLocks noGrp="1"/>
          </p:cNvSpPr>
          <p:nvPr>
            <p:ph type="dt" sz="half" idx="10"/>
          </p:nvPr>
        </p:nvSpPr>
        <p:spPr/>
        <p:txBody>
          <a:bodyPr/>
          <a:lstStyle/>
          <a:p>
            <a:fld id="{C3C4B1F9-58DA-4A96-8021-D114B7CCD940}" type="datetimeFigureOut">
              <a:rPr lang="en-GB" smtClean="0"/>
              <a:t>18/08/2025</a:t>
            </a:fld>
            <a:endParaRPr lang="en-GB"/>
          </a:p>
        </p:txBody>
      </p:sp>
      <p:sp>
        <p:nvSpPr>
          <p:cNvPr id="6" name="Footer Placeholder 5">
            <a:extLst>
              <a:ext uri="{FF2B5EF4-FFF2-40B4-BE49-F238E27FC236}">
                <a16:creationId xmlns:a16="http://schemas.microsoft.com/office/drawing/2014/main" id="{04A1DC5F-1AC0-FD77-6193-C326E494F1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353DAB-DC3C-4D77-B121-2E4DAA14470E}"/>
              </a:ext>
            </a:extLst>
          </p:cNvPr>
          <p:cNvSpPr>
            <a:spLocks noGrp="1"/>
          </p:cNvSpPr>
          <p:nvPr>
            <p:ph type="sldNum" sz="quarter" idx="12"/>
          </p:nvPr>
        </p:nvSpPr>
        <p:spPr/>
        <p:txBody>
          <a:bodyPr/>
          <a:lstStyle/>
          <a:p>
            <a:fld id="{F96F9AFD-F185-4B81-89C1-0E9505D8C12C}" type="slidenum">
              <a:rPr lang="en-GB" smtClean="0"/>
              <a:t>‹#›</a:t>
            </a:fld>
            <a:endParaRPr lang="en-GB"/>
          </a:p>
        </p:txBody>
      </p:sp>
    </p:spTree>
    <p:extLst>
      <p:ext uri="{BB962C8B-B14F-4D97-AF65-F5344CB8AC3E}">
        <p14:creationId xmlns:p14="http://schemas.microsoft.com/office/powerpoint/2010/main" val="241515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EAF34-375D-863F-9F0B-A85BF77CB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77E6DD-0B66-976B-43A7-C346FD627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466DCB-C03D-BAB0-B2BB-AD91E22AC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4B1F9-58DA-4A96-8021-D114B7CCD940}" type="datetimeFigureOut">
              <a:rPr lang="en-GB" smtClean="0"/>
              <a:t>18/08/2025</a:t>
            </a:fld>
            <a:endParaRPr lang="en-GB"/>
          </a:p>
        </p:txBody>
      </p:sp>
      <p:sp>
        <p:nvSpPr>
          <p:cNvPr id="5" name="Footer Placeholder 4">
            <a:extLst>
              <a:ext uri="{FF2B5EF4-FFF2-40B4-BE49-F238E27FC236}">
                <a16:creationId xmlns:a16="http://schemas.microsoft.com/office/drawing/2014/main" id="{84756DAF-221C-C9BD-2458-CD65EBF6E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E3CCCD7-C4EC-C6BB-3C70-2961F44FBB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6F9AFD-F185-4B81-89C1-0E9505D8C12C}" type="slidenum">
              <a:rPr lang="en-GB" smtClean="0"/>
              <a:t>‹#›</a:t>
            </a:fld>
            <a:endParaRPr lang="en-GB"/>
          </a:p>
        </p:txBody>
      </p:sp>
    </p:spTree>
    <p:extLst>
      <p:ext uri="{BB962C8B-B14F-4D97-AF65-F5344CB8AC3E}">
        <p14:creationId xmlns:p14="http://schemas.microsoft.com/office/powerpoint/2010/main" val="4054433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hyperlink" Target="https://search.creativecommons.or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7A523-7F51-D520-693C-51F1555B857B}"/>
              </a:ext>
            </a:extLst>
          </p:cNvPr>
          <p:cNvSpPr txBox="1"/>
          <p:nvPr/>
        </p:nvSpPr>
        <p:spPr>
          <a:xfrm>
            <a:off x="1138086" y="6015400"/>
            <a:ext cx="10532640" cy="522594"/>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algn="l"/>
            <a:r>
              <a:rPr lang="en-US" sz="3032" dirty="0">
                <a:solidFill>
                  <a:schemeClr val="bg1"/>
                </a:solidFill>
              </a:rPr>
              <a:t>Donald Gollan's letters and the environment of New Zealand</a:t>
            </a:r>
          </a:p>
        </p:txBody>
      </p:sp>
    </p:spTree>
    <p:extLst>
      <p:ext uri="{BB962C8B-B14F-4D97-AF65-F5344CB8AC3E}">
        <p14:creationId xmlns:p14="http://schemas.microsoft.com/office/powerpoint/2010/main" val="1536611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D38A0C-2ABF-BFBD-F3B0-4F1195DDCC47}"/>
              </a:ext>
            </a:extLst>
          </p:cNvPr>
          <p:cNvSpPr>
            <a:spLocks noGrp="1"/>
          </p:cNvSpPr>
          <p:nvPr>
            <p:ph type="body" sz="quarter" idx="10"/>
          </p:nvPr>
        </p:nvSpPr>
        <p:spPr>
          <a:xfrm>
            <a:off x="366239" y="2366222"/>
            <a:ext cx="11690560" cy="2974320"/>
          </a:xfrm>
        </p:spPr>
        <p:txBody>
          <a:bodyPr>
            <a:normAutofit/>
          </a:bodyPr>
          <a:lstStyle/>
          <a:p>
            <a:endParaRPr lang="en-GB" sz="3517" dirty="0"/>
          </a:p>
          <a:p>
            <a:r>
              <a:rPr lang="en-GB" sz="3517" b="1" dirty="0"/>
              <a:t>What excited Donald Gollan about the environment he found in Australia and New Zealand?</a:t>
            </a:r>
          </a:p>
          <a:p>
            <a:endParaRPr lang="en-GB" dirty="0"/>
          </a:p>
        </p:txBody>
      </p:sp>
      <p:sp>
        <p:nvSpPr>
          <p:cNvPr id="3" name="Text Placeholder 2">
            <a:extLst>
              <a:ext uri="{FF2B5EF4-FFF2-40B4-BE49-F238E27FC236}">
                <a16:creationId xmlns:a16="http://schemas.microsoft.com/office/drawing/2014/main" id="{5A0FAED2-D4EA-027F-B381-B32A07194E74}"/>
              </a:ext>
            </a:extLst>
          </p:cNvPr>
          <p:cNvSpPr>
            <a:spLocks noGrp="1"/>
          </p:cNvSpPr>
          <p:nvPr>
            <p:ph type="body" sz="quarter" idx="11"/>
          </p:nvPr>
        </p:nvSpPr>
        <p:spPr>
          <a:xfrm>
            <a:off x="10641" y="1395859"/>
            <a:ext cx="12180932" cy="748951"/>
          </a:xfrm>
        </p:spPr>
        <p:txBody>
          <a:bodyPr/>
          <a:lstStyle/>
          <a:p>
            <a:r>
              <a:rPr lang="en-GB" dirty="0"/>
              <a:t>Lesson Enquiry Question</a:t>
            </a:r>
          </a:p>
        </p:txBody>
      </p:sp>
    </p:spTree>
    <p:extLst>
      <p:ext uri="{BB962C8B-B14F-4D97-AF65-F5344CB8AC3E}">
        <p14:creationId xmlns:p14="http://schemas.microsoft.com/office/powerpoint/2010/main" val="47463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9AD9-7CC2-310E-6BB3-886F7B47F46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24F8B6-28E3-3DAF-56DD-E20ECE75E213}"/>
              </a:ext>
            </a:extLst>
          </p:cNvPr>
          <p:cNvSpPr>
            <a:spLocks noGrp="1"/>
          </p:cNvSpPr>
          <p:nvPr>
            <p:ph type="body" sz="quarter" idx="10"/>
          </p:nvPr>
        </p:nvSpPr>
        <p:spPr>
          <a:xfrm>
            <a:off x="551070" y="2366222"/>
            <a:ext cx="11367106" cy="4389736"/>
          </a:xfrm>
        </p:spPr>
        <p:txBody>
          <a:bodyPr>
            <a:normAutofit fontScale="32500" lnSpcReduction="20000"/>
          </a:bodyPr>
          <a:lstStyle/>
          <a:p>
            <a:endParaRPr lang="en-GB" sz="3517" dirty="0"/>
          </a:p>
          <a:p>
            <a:pPr marL="519836" indent="-519836" algn="l">
              <a:buFont typeface="Arial" panose="020B0604020202020204" pitchFamily="34" charset="0"/>
              <a:buChar char="•"/>
            </a:pPr>
            <a:r>
              <a:rPr lang="en-GB" sz="7459" b="1" dirty="0">
                <a:latin typeface="Gabarito" panose="020B0604020202020204" charset="0"/>
              </a:rPr>
              <a:t>The reason Donald Gollan was excited by the environment he found in Australia and New Zealand was because …</a:t>
            </a:r>
          </a:p>
          <a:p>
            <a:pPr algn="l"/>
            <a:endParaRPr lang="en-GB" sz="7459" b="1" dirty="0">
              <a:latin typeface="Gabarito" panose="020B0604020202020204" charset="0"/>
            </a:endParaRPr>
          </a:p>
          <a:p>
            <a:pPr marL="519836" indent="-519836" algn="l">
              <a:buFont typeface="Arial" panose="020B0604020202020204" pitchFamily="34" charset="0"/>
              <a:buChar char="•"/>
            </a:pPr>
            <a:r>
              <a:rPr lang="en-GB" sz="7459" b="1" dirty="0">
                <a:latin typeface="Gabarito" panose="020B0604020202020204" charset="0"/>
              </a:rPr>
              <a:t>Evidence for this can be seen where he says …</a:t>
            </a:r>
          </a:p>
          <a:p>
            <a:pPr marL="519836" indent="-519836" algn="l">
              <a:buFont typeface="Arial" panose="020B0604020202020204" pitchFamily="34" charset="0"/>
              <a:buChar char="•"/>
            </a:pPr>
            <a:endParaRPr lang="en-GB" sz="7459" b="1" dirty="0">
              <a:latin typeface="Gabarito" panose="020B0604020202020204" charset="0"/>
            </a:endParaRPr>
          </a:p>
          <a:p>
            <a:pPr marL="519836" indent="-519836" algn="l">
              <a:buFont typeface="Arial" panose="020B0604020202020204" pitchFamily="34" charset="0"/>
              <a:buChar char="•"/>
            </a:pPr>
            <a:r>
              <a:rPr lang="en-GB" sz="7459" b="1" dirty="0">
                <a:latin typeface="Gabarito" panose="020B0604020202020204" charset="0"/>
              </a:rPr>
              <a:t>This is supported where he says … </a:t>
            </a:r>
          </a:p>
          <a:p>
            <a:pPr marL="519836" indent="-519836" algn="l">
              <a:buFont typeface="Arial" panose="020B0604020202020204" pitchFamily="34" charset="0"/>
              <a:buChar char="•"/>
            </a:pPr>
            <a:endParaRPr lang="en-GB" sz="7459" b="1" dirty="0">
              <a:latin typeface="Gabarito" panose="020B0604020202020204" charset="0"/>
            </a:endParaRPr>
          </a:p>
          <a:p>
            <a:pPr marL="519836" indent="-519836" algn="l">
              <a:buFont typeface="Arial" panose="020B0604020202020204" pitchFamily="34" charset="0"/>
              <a:buChar char="•"/>
            </a:pPr>
            <a:r>
              <a:rPr lang="en-GB" sz="7459" b="1" dirty="0">
                <a:latin typeface="Gabarito" panose="020B0604020202020204" charset="0"/>
              </a:rPr>
              <a:t>We can see more evidence of this when he says…</a:t>
            </a:r>
          </a:p>
          <a:p>
            <a:pPr marL="519836" indent="-519836" algn="l">
              <a:buFont typeface="Arial" panose="020B0604020202020204" pitchFamily="34" charset="0"/>
              <a:buChar char="•"/>
            </a:pPr>
            <a:endParaRPr lang="en-GB" sz="7459" b="1" dirty="0">
              <a:latin typeface="Gabarito" panose="020B0604020202020204" charset="0"/>
            </a:endParaRPr>
          </a:p>
          <a:p>
            <a:pPr marL="519836" indent="-519836" algn="l">
              <a:buFont typeface="Arial" panose="020B0604020202020204" pitchFamily="34" charset="0"/>
              <a:buChar char="•"/>
            </a:pPr>
            <a:r>
              <a:rPr lang="en-GB" sz="7459" b="1" dirty="0">
                <a:latin typeface="Gabarito" panose="020B0604020202020204" charset="0"/>
              </a:rPr>
              <a:t>This shows that …</a:t>
            </a:r>
          </a:p>
          <a:p>
            <a:endParaRPr lang="en-GB" dirty="0"/>
          </a:p>
        </p:txBody>
      </p:sp>
      <p:sp>
        <p:nvSpPr>
          <p:cNvPr id="3" name="Text Placeholder 2">
            <a:extLst>
              <a:ext uri="{FF2B5EF4-FFF2-40B4-BE49-F238E27FC236}">
                <a16:creationId xmlns:a16="http://schemas.microsoft.com/office/drawing/2014/main" id="{FFE30F95-C299-0E39-8F4D-BB9434550264}"/>
              </a:ext>
            </a:extLst>
          </p:cNvPr>
          <p:cNvSpPr>
            <a:spLocks noGrp="1"/>
          </p:cNvSpPr>
          <p:nvPr>
            <p:ph type="body" sz="quarter" idx="11"/>
          </p:nvPr>
        </p:nvSpPr>
        <p:spPr>
          <a:xfrm>
            <a:off x="10641" y="1349651"/>
            <a:ext cx="12180932" cy="748951"/>
          </a:xfrm>
        </p:spPr>
        <p:txBody>
          <a:bodyPr>
            <a:normAutofit/>
          </a:bodyPr>
          <a:lstStyle/>
          <a:p>
            <a:r>
              <a:rPr lang="en-GB" sz="2668" dirty="0"/>
              <a:t>Lesson Enquiry Question</a:t>
            </a:r>
          </a:p>
        </p:txBody>
      </p:sp>
    </p:spTree>
    <p:extLst>
      <p:ext uri="{BB962C8B-B14F-4D97-AF65-F5344CB8AC3E}">
        <p14:creationId xmlns:p14="http://schemas.microsoft.com/office/powerpoint/2010/main" val="77598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185D6D6-A941-BAFC-4341-88C747871091}"/>
              </a:ext>
            </a:extLst>
          </p:cNvPr>
          <p:cNvSpPr>
            <a:spLocks noGrp="1"/>
          </p:cNvSpPr>
          <p:nvPr>
            <p:ph type="body" sz="quarter" idx="10"/>
          </p:nvPr>
        </p:nvSpPr>
        <p:spPr>
          <a:xfrm>
            <a:off x="2075926" y="1488275"/>
            <a:ext cx="7901525" cy="5452514"/>
          </a:xfrm>
        </p:spPr>
        <p:txBody>
          <a:bodyPr>
            <a:normAutofit fontScale="92500" lnSpcReduction="20000"/>
          </a:bodyPr>
          <a:lstStyle/>
          <a:p>
            <a:pPr marL="346558" indent="-346558">
              <a:buFont typeface="Arial" panose="020B0604020202020204" pitchFamily="34" charset="0"/>
              <a:buChar char="•"/>
            </a:pPr>
            <a:r>
              <a:rPr lang="en-GB" sz="2668" dirty="0">
                <a:latin typeface="Gabarito" panose="020B0604020202020204" charset="0"/>
              </a:rPr>
              <a:t>Is this a useful source for studying settler colonialism in Australia and New Zealand? </a:t>
            </a:r>
          </a:p>
          <a:p>
            <a:r>
              <a:rPr lang="en-GB" sz="2668" dirty="0">
                <a:latin typeface="Gabarito" panose="020B0604020202020204" charset="0"/>
              </a:rPr>
              <a:t>Why / why not?</a:t>
            </a:r>
          </a:p>
          <a:p>
            <a:endParaRPr lang="en-GB" sz="2668" dirty="0">
              <a:latin typeface="Gabarito" panose="020B0604020202020204" charset="0"/>
            </a:endParaRPr>
          </a:p>
          <a:p>
            <a:pPr marL="346558" indent="-346558">
              <a:buFont typeface="Arial" panose="020B0604020202020204" pitchFamily="34" charset="0"/>
              <a:buChar char="•"/>
            </a:pPr>
            <a:r>
              <a:rPr lang="en-GB" sz="2668" dirty="0">
                <a:latin typeface="Gabarito" panose="020B0604020202020204" charset="0"/>
              </a:rPr>
              <a:t>What type of person do you think Donald Gollan was?</a:t>
            </a:r>
          </a:p>
          <a:p>
            <a:endParaRPr lang="en-GB" sz="2668" dirty="0">
              <a:latin typeface="Gabarito" panose="020B0604020202020204" charset="0"/>
            </a:endParaRPr>
          </a:p>
          <a:p>
            <a:pPr marL="346558" indent="-346558">
              <a:buFont typeface="Arial" panose="020B0604020202020204" pitchFamily="34" charset="0"/>
              <a:buChar char="•"/>
            </a:pPr>
            <a:r>
              <a:rPr lang="en-GB" sz="2668" dirty="0">
                <a:latin typeface="Gabarito" panose="020B0604020202020204" charset="0"/>
              </a:rPr>
              <a:t>How important do you think profit was to settler colonialism in Australia and New Zealand?</a:t>
            </a:r>
          </a:p>
          <a:p>
            <a:endParaRPr lang="en-GB" sz="2668" dirty="0">
              <a:latin typeface="Gabarito" panose="020B0604020202020204" charset="0"/>
            </a:endParaRPr>
          </a:p>
          <a:p>
            <a:pPr marL="346558" indent="-346558">
              <a:buFont typeface="Arial" panose="020B0604020202020204" pitchFamily="34" charset="0"/>
              <a:buChar char="•"/>
            </a:pPr>
            <a:r>
              <a:rPr lang="en-GB" sz="2668" dirty="0">
                <a:latin typeface="Gabarito" panose="020B0604020202020204" charset="0"/>
              </a:rPr>
              <a:t>What do you think happened to Donald Gollan?</a:t>
            </a:r>
          </a:p>
          <a:p>
            <a:endParaRPr lang="en-GB" sz="2668" dirty="0">
              <a:latin typeface="Gabarito" panose="020B0604020202020204" charset="0"/>
            </a:endParaRPr>
          </a:p>
          <a:p>
            <a:r>
              <a:rPr lang="en-GB" sz="2668" b="1" dirty="0">
                <a:latin typeface="Gabarito" panose="020B0604020202020204" charset="0"/>
              </a:rPr>
              <a:t>Be ready to share your thoughts. </a:t>
            </a:r>
          </a:p>
          <a:p>
            <a:r>
              <a:rPr lang="en-GB" sz="2668" b="1" dirty="0">
                <a:latin typeface="Gabarito" panose="020B0604020202020204" charset="0"/>
              </a:rPr>
              <a:t>Make sure to be able to justify your answers.</a:t>
            </a:r>
          </a:p>
          <a:p>
            <a:endParaRPr lang="en-GB" dirty="0"/>
          </a:p>
        </p:txBody>
      </p:sp>
      <p:sp>
        <p:nvSpPr>
          <p:cNvPr id="9" name="Text Placeholder 8">
            <a:extLst>
              <a:ext uri="{FF2B5EF4-FFF2-40B4-BE49-F238E27FC236}">
                <a16:creationId xmlns:a16="http://schemas.microsoft.com/office/drawing/2014/main" id="{038574C7-2EA5-D5BC-BD58-5012F5F4BC24}"/>
              </a:ext>
            </a:extLst>
          </p:cNvPr>
          <p:cNvSpPr>
            <a:spLocks noGrp="1"/>
          </p:cNvSpPr>
          <p:nvPr>
            <p:ph type="body" sz="quarter" idx="12"/>
          </p:nvPr>
        </p:nvSpPr>
        <p:spPr>
          <a:xfrm>
            <a:off x="88993" y="286873"/>
            <a:ext cx="12174194" cy="369662"/>
          </a:xfrm>
        </p:spPr>
        <p:txBody>
          <a:bodyPr>
            <a:noAutofit/>
          </a:bodyPr>
          <a:lstStyle/>
          <a:p>
            <a:r>
              <a:rPr lang="en-GB" sz="2911" dirty="0"/>
              <a:t>Pair Discussion</a:t>
            </a:r>
          </a:p>
        </p:txBody>
      </p:sp>
    </p:spTree>
    <p:extLst>
      <p:ext uri="{BB962C8B-B14F-4D97-AF65-F5344CB8AC3E}">
        <p14:creationId xmlns:p14="http://schemas.microsoft.com/office/powerpoint/2010/main" val="215247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F8A0D3F-D7C9-CC1D-274E-D56BEB2DDC55}"/>
              </a:ext>
            </a:extLst>
          </p:cNvPr>
          <p:cNvSpPr>
            <a:spLocks noGrp="1"/>
          </p:cNvSpPr>
          <p:nvPr>
            <p:ph type="body" sz="quarter" idx="10"/>
          </p:nvPr>
        </p:nvSpPr>
        <p:spPr>
          <a:xfrm>
            <a:off x="427" y="1598284"/>
            <a:ext cx="12174194" cy="5036644"/>
          </a:xfrm>
        </p:spPr>
        <p:txBody>
          <a:bodyPr/>
          <a:lstStyle/>
          <a:p>
            <a:r>
              <a:rPr lang="en-GB" sz="4851" dirty="0"/>
              <a:t>Tell me…</a:t>
            </a:r>
          </a:p>
          <a:p>
            <a:endParaRPr lang="en-GB" sz="4851" dirty="0"/>
          </a:p>
          <a:p>
            <a:r>
              <a:rPr lang="en-GB" sz="4851" u="sng" dirty="0"/>
              <a:t>3 ways</a:t>
            </a:r>
            <a:r>
              <a:rPr lang="en-GB" sz="4851" dirty="0"/>
              <a:t> Donald Gollan thought </a:t>
            </a:r>
          </a:p>
          <a:p>
            <a:r>
              <a:rPr lang="en-GB" sz="4851" u="sng" dirty="0"/>
              <a:t>money could be made</a:t>
            </a:r>
            <a:r>
              <a:rPr lang="en-GB" sz="4851" dirty="0"/>
              <a:t> in </a:t>
            </a:r>
          </a:p>
          <a:p>
            <a:r>
              <a:rPr lang="en-GB" sz="4851" dirty="0"/>
              <a:t>Australia / New Zealand?</a:t>
            </a:r>
          </a:p>
          <a:p>
            <a:endParaRPr lang="en-GB" dirty="0"/>
          </a:p>
        </p:txBody>
      </p:sp>
      <p:sp>
        <p:nvSpPr>
          <p:cNvPr id="9" name="Text Placeholder 8">
            <a:extLst>
              <a:ext uri="{FF2B5EF4-FFF2-40B4-BE49-F238E27FC236}">
                <a16:creationId xmlns:a16="http://schemas.microsoft.com/office/drawing/2014/main" id="{84576844-5827-C525-3F0C-DD249977FF23}"/>
              </a:ext>
            </a:extLst>
          </p:cNvPr>
          <p:cNvSpPr>
            <a:spLocks noGrp="1"/>
          </p:cNvSpPr>
          <p:nvPr>
            <p:ph type="body" sz="quarter" idx="11"/>
          </p:nvPr>
        </p:nvSpPr>
        <p:spPr>
          <a:xfrm>
            <a:off x="4228625" y="240665"/>
            <a:ext cx="3717798" cy="671202"/>
          </a:xfrm>
        </p:spPr>
        <p:txBody>
          <a:bodyPr/>
          <a:lstStyle/>
          <a:p>
            <a:r>
              <a:rPr lang="en-GB" sz="3032" dirty="0">
                <a:latin typeface="Arsenica Antiqua DemiBold" panose="020B0604020202020204" charset="0"/>
              </a:rPr>
              <a:t>Plenary – Recap</a:t>
            </a:r>
          </a:p>
        </p:txBody>
      </p:sp>
    </p:spTree>
    <p:extLst>
      <p:ext uri="{BB962C8B-B14F-4D97-AF65-F5344CB8AC3E}">
        <p14:creationId xmlns:p14="http://schemas.microsoft.com/office/powerpoint/2010/main" val="95250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7B1408-D375-B1D1-EB36-B0A9754DB087}"/>
              </a:ext>
            </a:extLst>
          </p:cNvPr>
          <p:cNvSpPr>
            <a:spLocks noGrp="1"/>
          </p:cNvSpPr>
          <p:nvPr>
            <p:ph type="title"/>
          </p:nvPr>
        </p:nvSpPr>
        <p:spPr>
          <a:xfrm>
            <a:off x="-95838" y="1442067"/>
            <a:ext cx="12191144" cy="5082852"/>
          </a:xfrm>
        </p:spPr>
        <p:txBody>
          <a:bodyPr/>
          <a:lstStyle/>
          <a:p>
            <a:r>
              <a:rPr lang="en-GB" sz="15160" dirty="0">
                <a:latin typeface="Hacksaw" panose="020B0604020202020204" charset="0"/>
              </a:rPr>
              <a:t>Lesson Plan</a:t>
            </a:r>
          </a:p>
        </p:txBody>
      </p:sp>
    </p:spTree>
    <p:extLst>
      <p:ext uri="{BB962C8B-B14F-4D97-AF65-F5344CB8AC3E}">
        <p14:creationId xmlns:p14="http://schemas.microsoft.com/office/powerpoint/2010/main" val="299794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2C50B49-A136-D056-E015-DFE63A269856}"/>
              </a:ext>
            </a:extLst>
          </p:cNvPr>
          <p:cNvGraphicFramePr>
            <a:graphicFrameLocks noGrp="1"/>
          </p:cNvGraphicFramePr>
          <p:nvPr>
            <p:ph idx="4294967295"/>
          </p:nvPr>
        </p:nvGraphicFramePr>
        <p:xfrm>
          <a:off x="105195" y="143106"/>
          <a:ext cx="11990998" cy="6441637"/>
        </p:xfrm>
        <a:graphic>
          <a:graphicData uri="http://schemas.openxmlformats.org/drawingml/2006/table">
            <a:tbl>
              <a:tblPr firstRow="1" firstCol="1" bandRow="1">
                <a:tableStyleId>{3B4B98B0-60AC-42C2-AFA5-B58CD77FA1E5}</a:tableStyleId>
              </a:tblPr>
              <a:tblGrid>
                <a:gridCol w="676719">
                  <a:extLst>
                    <a:ext uri="{9D8B030D-6E8A-4147-A177-3AD203B41FA5}">
                      <a16:colId xmlns:a16="http://schemas.microsoft.com/office/drawing/2014/main" val="1630295597"/>
                    </a:ext>
                  </a:extLst>
                </a:gridCol>
                <a:gridCol w="4148170">
                  <a:extLst>
                    <a:ext uri="{9D8B030D-6E8A-4147-A177-3AD203B41FA5}">
                      <a16:colId xmlns:a16="http://schemas.microsoft.com/office/drawing/2014/main" val="2401505980"/>
                    </a:ext>
                  </a:extLst>
                </a:gridCol>
                <a:gridCol w="4072387">
                  <a:extLst>
                    <a:ext uri="{9D8B030D-6E8A-4147-A177-3AD203B41FA5}">
                      <a16:colId xmlns:a16="http://schemas.microsoft.com/office/drawing/2014/main" val="2914149171"/>
                    </a:ext>
                  </a:extLst>
                </a:gridCol>
                <a:gridCol w="2758837">
                  <a:extLst>
                    <a:ext uri="{9D8B030D-6E8A-4147-A177-3AD203B41FA5}">
                      <a16:colId xmlns:a16="http://schemas.microsoft.com/office/drawing/2014/main" val="1924423635"/>
                    </a:ext>
                  </a:extLst>
                </a:gridCol>
                <a:gridCol w="334886">
                  <a:extLst>
                    <a:ext uri="{9D8B030D-6E8A-4147-A177-3AD203B41FA5}">
                      <a16:colId xmlns:a16="http://schemas.microsoft.com/office/drawing/2014/main" val="2813840447"/>
                    </a:ext>
                  </a:extLst>
                </a:gridCol>
              </a:tblGrid>
              <a:tr h="505923">
                <a:tc gridSpan="4">
                  <a:txBody>
                    <a:bodyPr/>
                    <a:lstStyle/>
                    <a:p>
                      <a:pPr algn="ctr">
                        <a:buNone/>
                      </a:pPr>
                      <a:r>
                        <a:rPr lang="en-US" sz="1100" b="1" dirty="0">
                          <a:effectLst/>
                        </a:rPr>
                        <a:t>Lesson Level Enquiry Question</a:t>
                      </a:r>
                      <a:endParaRPr lang="en-US" sz="1100">
                        <a:effectLst/>
                      </a:endParaRPr>
                    </a:p>
                    <a:p>
                      <a:pPr algn="ctr">
                        <a:buNone/>
                      </a:pPr>
                      <a:r>
                        <a:rPr lang="en-US" sz="1100" b="1" dirty="0">
                          <a:solidFill>
                            <a:srgbClr val="FF0000"/>
                          </a:solidFill>
                          <a:effectLst/>
                        </a:rPr>
                        <a:t>What excited Donald Gollan about the environment he found in Australia and New Zealand?</a:t>
                      </a:r>
                      <a:endParaRPr lang="en-US" sz="1100" dirty="0">
                        <a:effectLst/>
                      </a:endParaRPr>
                    </a:p>
                    <a:p>
                      <a:pPr algn="ctr">
                        <a:buNone/>
                      </a:pPr>
                      <a:endParaRPr lang="en-US" sz="600">
                        <a:effectLst/>
                      </a:endParaRPr>
                    </a:p>
                  </a:txBody>
                  <a:tcPr marL="17857" marR="17857"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lvl="0" algn="ctr">
                        <a:buNone/>
                      </a:pPr>
                      <a:endParaRPr lang="en-US" sz="600" b="1">
                        <a:solidFill>
                          <a:srgbClr val="FF0000"/>
                        </a:solidFill>
                        <a:effectLst/>
                      </a:endParaRPr>
                    </a:p>
                  </a:txBody>
                  <a:tcPr marL="17857" marR="17857" marT="0" marB="0"/>
                </a:tc>
                <a:extLst>
                  <a:ext uri="{0D108BD9-81ED-4DB2-BD59-A6C34878D82A}">
                    <a16:rowId xmlns:a16="http://schemas.microsoft.com/office/drawing/2014/main" val="3411957843"/>
                  </a:ext>
                </a:extLst>
              </a:tr>
              <a:tr h="433648">
                <a:tc>
                  <a:txBody>
                    <a:bodyPr/>
                    <a:lstStyle/>
                    <a:p>
                      <a:pPr>
                        <a:buNone/>
                      </a:pPr>
                      <a:r>
                        <a:rPr lang="en-US" sz="900" b="1" dirty="0">
                          <a:effectLst/>
                        </a:rPr>
                        <a:t>Purpose:</a:t>
                      </a:r>
                      <a:r>
                        <a:rPr lang="en-US" sz="900" dirty="0">
                          <a:effectLst/>
                        </a:rPr>
                        <a:t> </a:t>
                      </a:r>
                    </a:p>
                  </a:txBody>
                  <a:tcPr marL="17857" marR="17857" marT="0" marB="0"/>
                </a:tc>
                <a:tc gridSpan="3">
                  <a:txBody>
                    <a:bodyPr/>
                    <a:lstStyle/>
                    <a:p>
                      <a:pPr>
                        <a:buNone/>
                      </a:pPr>
                      <a:r>
                        <a:rPr lang="en-US" sz="900" dirty="0">
                          <a:effectLst/>
                        </a:rPr>
                        <a:t>Do not link to syllabus</a:t>
                      </a:r>
                    </a:p>
                    <a:p>
                      <a:pPr>
                        <a:buNone/>
                      </a:pPr>
                      <a:r>
                        <a:rPr lang="en-US" sz="900" dirty="0">
                          <a:effectLst/>
                        </a:rPr>
                        <a:t>If a pupil asks, ‘Why do I need to know this?’, what will you reply?</a:t>
                      </a:r>
                    </a:p>
                    <a:p>
                      <a:pPr>
                        <a:buNone/>
                      </a:pPr>
                      <a:r>
                        <a:rPr lang="en-US" sz="900" b="1" dirty="0">
                          <a:solidFill>
                            <a:srgbClr val="FF0000"/>
                          </a:solidFill>
                          <a:effectLst/>
                        </a:rPr>
                        <a:t>To gain an understanding of the objectives of some settlers who went to New Zealand.</a:t>
                      </a:r>
                      <a:endParaRPr lang="en-US" sz="900" dirty="0">
                        <a:effectLst/>
                      </a:endParaRPr>
                    </a:p>
                  </a:txBody>
                  <a:tcPr marL="17857" marR="17857" marT="0" marB="0"/>
                </a:tc>
                <a:tc hMerge="1">
                  <a:txBody>
                    <a:bodyPr/>
                    <a:lstStyle/>
                    <a:p>
                      <a:endParaRPr lang="en-US"/>
                    </a:p>
                  </a:txBody>
                  <a:tcPr/>
                </a:tc>
                <a:tc hMerge="1">
                  <a:txBody>
                    <a:bodyPr/>
                    <a:lstStyle/>
                    <a:p>
                      <a:endParaRPr lang="en-US"/>
                    </a:p>
                  </a:txBody>
                  <a:tcPr/>
                </a:tc>
                <a:tc>
                  <a:txBody>
                    <a:bodyPr/>
                    <a:lstStyle/>
                    <a:p>
                      <a:pPr lvl="0">
                        <a:buNone/>
                      </a:pPr>
                      <a:endParaRPr lang="en-US" sz="600" b="1">
                        <a:solidFill>
                          <a:srgbClr val="FF0000"/>
                        </a:solidFill>
                        <a:effectLst/>
                      </a:endParaRPr>
                    </a:p>
                  </a:txBody>
                  <a:tcPr marL="17857" marR="17857" marT="0" marB="0"/>
                </a:tc>
                <a:extLst>
                  <a:ext uri="{0D108BD9-81ED-4DB2-BD59-A6C34878D82A}">
                    <a16:rowId xmlns:a16="http://schemas.microsoft.com/office/drawing/2014/main" val="4159312556"/>
                  </a:ext>
                </a:extLst>
              </a:tr>
              <a:tr h="289098">
                <a:tc>
                  <a:txBody>
                    <a:bodyPr/>
                    <a:lstStyle/>
                    <a:p>
                      <a:pPr>
                        <a:buNone/>
                      </a:pPr>
                      <a:r>
                        <a:rPr lang="en-US" sz="900" b="1" dirty="0">
                          <a:effectLst/>
                        </a:rPr>
                        <a:t>Objective:</a:t>
                      </a:r>
                      <a:r>
                        <a:rPr lang="en-US" sz="900" dirty="0">
                          <a:effectLst/>
                        </a:rPr>
                        <a:t> </a:t>
                      </a:r>
                    </a:p>
                  </a:txBody>
                  <a:tcPr marL="17857" marR="17857" marT="0" marB="0"/>
                </a:tc>
                <a:tc gridSpan="3">
                  <a:txBody>
                    <a:bodyPr/>
                    <a:lstStyle/>
                    <a:p>
                      <a:pPr>
                        <a:buNone/>
                      </a:pPr>
                      <a:r>
                        <a:rPr lang="en-US" sz="900" dirty="0">
                          <a:effectLst/>
                        </a:rPr>
                        <a:t>The learning in this lesson links to the syllabus by</a:t>
                      </a:r>
                    </a:p>
                    <a:p>
                      <a:pPr>
                        <a:buNone/>
                      </a:pPr>
                      <a:r>
                        <a:rPr lang="en-US" sz="900" dirty="0">
                          <a:effectLst/>
                        </a:rPr>
                        <a:t>What is the takeaway? </a:t>
                      </a:r>
                      <a:r>
                        <a:rPr lang="en-US" sz="900" b="1" dirty="0">
                          <a:solidFill>
                            <a:srgbClr val="FF0000"/>
                          </a:solidFill>
                          <a:effectLst/>
                        </a:rPr>
                        <a:t>That many settlers were motivated by money and profit, over protection of the land or the wellbeing of Indigenous peoples.</a:t>
                      </a:r>
                      <a:endParaRPr lang="en-US" sz="900" dirty="0">
                        <a:effectLst/>
                      </a:endParaRPr>
                    </a:p>
                  </a:txBody>
                  <a:tcPr marL="17857" marR="17857" marT="0" marB="0"/>
                </a:tc>
                <a:tc hMerge="1">
                  <a:txBody>
                    <a:bodyPr/>
                    <a:lstStyle/>
                    <a:p>
                      <a:endParaRPr lang="en-US"/>
                    </a:p>
                  </a:txBody>
                  <a:tcPr/>
                </a:tc>
                <a:tc hMerge="1">
                  <a:txBody>
                    <a:bodyPr/>
                    <a:lstStyle/>
                    <a:p>
                      <a:endParaRPr lang="en-US"/>
                    </a:p>
                  </a:txBody>
                  <a:tcPr/>
                </a:tc>
                <a:tc>
                  <a:txBody>
                    <a:bodyPr/>
                    <a:lstStyle/>
                    <a:p>
                      <a:pPr lvl="0">
                        <a:buNone/>
                      </a:pPr>
                      <a:endParaRPr lang="en-US" sz="600" b="1">
                        <a:solidFill>
                          <a:srgbClr val="FF0000"/>
                        </a:solidFill>
                        <a:effectLst/>
                      </a:endParaRPr>
                    </a:p>
                  </a:txBody>
                  <a:tcPr marL="17857" marR="17857" marT="0" marB="0"/>
                </a:tc>
                <a:extLst>
                  <a:ext uri="{0D108BD9-81ED-4DB2-BD59-A6C34878D82A}">
                    <a16:rowId xmlns:a16="http://schemas.microsoft.com/office/drawing/2014/main" val="742607539"/>
                  </a:ext>
                </a:extLst>
              </a:tr>
              <a:tr h="289098">
                <a:tc>
                  <a:txBody>
                    <a:bodyPr/>
                    <a:lstStyle/>
                    <a:p>
                      <a:pPr>
                        <a:buNone/>
                      </a:pPr>
                      <a:r>
                        <a:rPr lang="en-US" sz="900" b="1" dirty="0">
                          <a:effectLst/>
                        </a:rPr>
                        <a:t>Outcome:</a:t>
                      </a:r>
                      <a:r>
                        <a:rPr lang="en-US" sz="900" dirty="0">
                          <a:effectLst/>
                        </a:rPr>
                        <a:t> </a:t>
                      </a:r>
                    </a:p>
                  </a:txBody>
                  <a:tcPr marL="17857" marR="17857" marT="0" marB="0"/>
                </a:tc>
                <a:tc gridSpan="3">
                  <a:txBody>
                    <a:bodyPr/>
                    <a:lstStyle/>
                    <a:p>
                      <a:pPr>
                        <a:buNone/>
                      </a:pPr>
                      <a:r>
                        <a:rPr lang="en-US" sz="900" dirty="0">
                          <a:effectLst/>
                        </a:rPr>
                        <a:t>Pupils will demonstrate their ability to answer the Enquiry Question by…</a:t>
                      </a:r>
                    </a:p>
                    <a:p>
                      <a:pPr>
                        <a:buNone/>
                      </a:pPr>
                      <a:r>
                        <a:rPr lang="en-US" sz="900" b="1" dirty="0" err="1">
                          <a:solidFill>
                            <a:srgbClr val="FF0000"/>
                          </a:solidFill>
                          <a:effectLst/>
                        </a:rPr>
                        <a:t>Analysing</a:t>
                      </a:r>
                      <a:r>
                        <a:rPr lang="en-US" sz="900" b="1" dirty="0">
                          <a:solidFill>
                            <a:srgbClr val="FF0000"/>
                          </a:solidFill>
                          <a:effectLst/>
                        </a:rPr>
                        <a:t> sources and drawing conclusions about aims of the author. </a:t>
                      </a:r>
                      <a:endParaRPr lang="en-US" sz="900" dirty="0">
                        <a:effectLst/>
                      </a:endParaRPr>
                    </a:p>
                  </a:txBody>
                  <a:tcPr marL="17857" marR="17857" marT="0" marB="0"/>
                </a:tc>
                <a:tc hMerge="1">
                  <a:txBody>
                    <a:bodyPr/>
                    <a:lstStyle/>
                    <a:p>
                      <a:endParaRPr lang="en-US"/>
                    </a:p>
                  </a:txBody>
                  <a:tcPr/>
                </a:tc>
                <a:tc hMerge="1">
                  <a:txBody>
                    <a:bodyPr/>
                    <a:lstStyle/>
                    <a:p>
                      <a:endParaRPr lang="en-US"/>
                    </a:p>
                  </a:txBody>
                  <a:tcPr/>
                </a:tc>
                <a:tc>
                  <a:txBody>
                    <a:bodyPr/>
                    <a:lstStyle/>
                    <a:p>
                      <a:pPr lvl="0">
                        <a:buNone/>
                      </a:pPr>
                      <a:endParaRPr lang="en-US" sz="600" b="1">
                        <a:solidFill>
                          <a:srgbClr val="FF0000"/>
                        </a:solidFill>
                        <a:effectLst/>
                      </a:endParaRPr>
                    </a:p>
                  </a:txBody>
                  <a:tcPr marL="17857" marR="17857" marT="0" marB="0"/>
                </a:tc>
                <a:extLst>
                  <a:ext uri="{0D108BD9-81ED-4DB2-BD59-A6C34878D82A}">
                    <a16:rowId xmlns:a16="http://schemas.microsoft.com/office/drawing/2014/main" val="4020106672"/>
                  </a:ext>
                </a:extLst>
              </a:tr>
              <a:tr h="156595">
                <a:tc>
                  <a:txBody>
                    <a:bodyPr/>
                    <a:lstStyle/>
                    <a:p>
                      <a:pPr>
                        <a:buNone/>
                      </a:pPr>
                      <a:r>
                        <a:rPr lang="en-US" sz="900" b="1" dirty="0">
                          <a:effectLst/>
                        </a:rPr>
                        <a:t>Time</a:t>
                      </a:r>
                      <a:endParaRPr lang="en-US" sz="900" dirty="0">
                        <a:effectLst/>
                      </a:endParaRPr>
                    </a:p>
                  </a:txBody>
                  <a:tcPr marL="17857" marR="17857" marT="0" marB="0"/>
                </a:tc>
                <a:tc>
                  <a:txBody>
                    <a:bodyPr/>
                    <a:lstStyle/>
                    <a:p>
                      <a:pPr>
                        <a:buNone/>
                      </a:pPr>
                      <a:r>
                        <a:rPr lang="en-US" sz="900" b="1" dirty="0">
                          <a:effectLst/>
                        </a:rPr>
                        <a:t>Teacher is…</a:t>
                      </a:r>
                      <a:endParaRPr lang="en-US" sz="900" dirty="0">
                        <a:effectLst/>
                      </a:endParaRPr>
                    </a:p>
                  </a:txBody>
                  <a:tcPr marL="17857" marR="17857" marT="0" marB="0"/>
                </a:tc>
                <a:tc>
                  <a:txBody>
                    <a:bodyPr/>
                    <a:lstStyle/>
                    <a:p>
                      <a:pPr>
                        <a:buNone/>
                      </a:pPr>
                      <a:r>
                        <a:rPr lang="en-US" sz="900" b="1" dirty="0">
                          <a:effectLst/>
                        </a:rPr>
                        <a:t>Pupils are…</a:t>
                      </a:r>
                      <a:endParaRPr lang="en-US" sz="900" dirty="0">
                        <a:effectLst/>
                      </a:endParaRPr>
                    </a:p>
                  </a:txBody>
                  <a:tcPr marL="17857" marR="17857" marT="0" marB="0"/>
                </a:tc>
                <a:tc>
                  <a:txBody>
                    <a:bodyPr/>
                    <a:lstStyle/>
                    <a:p>
                      <a:pPr>
                        <a:buNone/>
                      </a:pPr>
                      <a:r>
                        <a:rPr lang="en-US" sz="900" b="1" dirty="0">
                          <a:effectLst/>
                        </a:rPr>
                        <a:t>Checking learning</a:t>
                      </a:r>
                      <a:endParaRPr lang="en-US" sz="900" dirty="0">
                        <a:effectLst/>
                      </a:endParaRPr>
                    </a:p>
                  </a:txBody>
                  <a:tcPr marL="17857" marR="17857" marT="0" marB="0"/>
                </a:tc>
                <a:tc>
                  <a:txBody>
                    <a:bodyPr/>
                    <a:lstStyle/>
                    <a:p>
                      <a:pPr lvl="0">
                        <a:buNone/>
                      </a:pPr>
                      <a:endParaRPr lang="en-US" sz="600" b="1">
                        <a:effectLst/>
                      </a:endParaRPr>
                    </a:p>
                  </a:txBody>
                  <a:tcPr marL="17857" marR="17857" marT="0" marB="0"/>
                </a:tc>
                <a:extLst>
                  <a:ext uri="{0D108BD9-81ED-4DB2-BD59-A6C34878D82A}">
                    <a16:rowId xmlns:a16="http://schemas.microsoft.com/office/drawing/2014/main" val="2175430958"/>
                  </a:ext>
                </a:extLst>
              </a:tr>
              <a:tr h="433648">
                <a:tc>
                  <a:txBody>
                    <a:bodyPr/>
                    <a:lstStyle/>
                    <a:p>
                      <a:pPr>
                        <a:buNone/>
                      </a:pPr>
                      <a:r>
                        <a:rPr lang="en-US" sz="900" dirty="0">
                          <a:effectLst/>
                        </a:rPr>
                        <a:t>0-5</a:t>
                      </a:r>
                    </a:p>
                  </a:txBody>
                  <a:tcPr marL="17857" marR="17857" marT="0" marB="0"/>
                </a:tc>
                <a:tc>
                  <a:txBody>
                    <a:bodyPr/>
                    <a:lstStyle/>
                    <a:p>
                      <a:pPr>
                        <a:buNone/>
                      </a:pPr>
                      <a:r>
                        <a:rPr lang="en-US" sz="900" dirty="0">
                          <a:effectLst/>
                        </a:rPr>
                        <a:t>Asking students to match words to definitions</a:t>
                      </a:r>
                    </a:p>
                    <a:p>
                      <a:pPr>
                        <a:buNone/>
                      </a:pPr>
                      <a:endParaRPr lang="en-US" sz="900" dirty="0">
                        <a:effectLst/>
                      </a:endParaRPr>
                    </a:p>
                    <a:p>
                      <a:pPr>
                        <a:buNone/>
                      </a:pPr>
                      <a:r>
                        <a:rPr lang="en-US" sz="900" dirty="0">
                          <a:effectLst/>
                        </a:rPr>
                        <a:t>Teacher could ask students to read sentences aloud.</a:t>
                      </a:r>
                    </a:p>
                  </a:txBody>
                  <a:tcPr marL="17857" marR="17857" marT="0" marB="0"/>
                </a:tc>
                <a:tc>
                  <a:txBody>
                    <a:bodyPr/>
                    <a:lstStyle/>
                    <a:p>
                      <a:pPr>
                        <a:buNone/>
                      </a:pPr>
                      <a:r>
                        <a:rPr lang="en-US" sz="900" dirty="0">
                          <a:effectLst/>
                        </a:rPr>
                        <a:t>Matching exercise with vocabulary (‘colonialism’, ‘settler’, ‘settler colonialism'</a:t>
                      </a:r>
                    </a:p>
                  </a:txBody>
                  <a:tcPr marL="17857" marR="17857" marT="0" marB="0"/>
                </a:tc>
                <a:tc>
                  <a:txBody>
                    <a:bodyPr/>
                    <a:lstStyle/>
                    <a:p>
                      <a:pPr>
                        <a:buNone/>
                      </a:pPr>
                      <a:r>
                        <a:rPr lang="en-US" sz="900" dirty="0">
                          <a:effectLst/>
                        </a:rPr>
                        <a:t>Students could use mini white boards, or teacher visually check jotters</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2856339176"/>
                  </a:ext>
                </a:extLst>
              </a:tr>
              <a:tr h="433648">
                <a:tc>
                  <a:txBody>
                    <a:bodyPr/>
                    <a:lstStyle/>
                    <a:p>
                      <a:pPr>
                        <a:buNone/>
                      </a:pPr>
                      <a:r>
                        <a:rPr lang="en-US" sz="900" dirty="0">
                          <a:effectLst/>
                        </a:rPr>
                        <a:t>5-9</a:t>
                      </a:r>
                    </a:p>
                  </a:txBody>
                  <a:tcPr marL="17857" marR="17857" marT="0" marB="0"/>
                </a:tc>
                <a:tc>
                  <a:txBody>
                    <a:bodyPr/>
                    <a:lstStyle/>
                    <a:p>
                      <a:pPr>
                        <a:buNone/>
                      </a:pPr>
                      <a:r>
                        <a:rPr lang="en-US" sz="900" dirty="0">
                          <a:effectLst/>
                        </a:rPr>
                        <a:t>Showing Learning Intentions / Success Criterion.</a:t>
                      </a:r>
                    </a:p>
                    <a:p>
                      <a:pPr>
                        <a:buNone/>
                      </a:pPr>
                      <a:r>
                        <a:rPr lang="en-US" sz="900" dirty="0">
                          <a:effectLst/>
                        </a:rPr>
                        <a:t>Showing students a picture of Mount Egmont. Asking students about their thoughts.</a:t>
                      </a:r>
                    </a:p>
                  </a:txBody>
                  <a:tcPr marL="17857" marR="17857" marT="0" marB="0"/>
                </a:tc>
                <a:tc>
                  <a:txBody>
                    <a:bodyPr/>
                    <a:lstStyle/>
                    <a:p>
                      <a:pPr>
                        <a:buNone/>
                      </a:pPr>
                      <a:r>
                        <a:rPr lang="en-US" sz="900" dirty="0">
                          <a:effectLst/>
                        </a:rPr>
                        <a:t>Considering what they think about the area in the photo, how they would feel if they arrived there, and how settlers may have felt arriving there. (image is copyright free obtained from </a:t>
                      </a:r>
                      <a:r>
                        <a:rPr lang="en-US" sz="900" dirty="0">
                          <a:effectLst/>
                          <a:hlinkClick r:id="rId2"/>
                        </a:rPr>
                        <a:t>https://search.creativecommons.org/</a:t>
                      </a:r>
                      <a:r>
                        <a:rPr lang="en-US" sz="900" dirty="0">
                          <a:effectLst/>
                        </a:rPr>
                        <a:t>)</a:t>
                      </a:r>
                    </a:p>
                  </a:txBody>
                  <a:tcPr marL="17857" marR="17857" marT="0" marB="0"/>
                </a:tc>
                <a:tc>
                  <a:txBody>
                    <a:bodyPr/>
                    <a:lstStyle/>
                    <a:p>
                      <a:pPr>
                        <a:buNone/>
                      </a:pPr>
                      <a:r>
                        <a:rPr lang="en-US" sz="900" dirty="0">
                          <a:effectLst/>
                        </a:rPr>
                        <a:t>Ask students to share their thoughts</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3536159975"/>
                  </a:ext>
                </a:extLst>
              </a:tr>
              <a:tr h="433648">
                <a:tc>
                  <a:txBody>
                    <a:bodyPr/>
                    <a:lstStyle/>
                    <a:p>
                      <a:pPr>
                        <a:buNone/>
                      </a:pPr>
                      <a:r>
                        <a:rPr lang="en-US" sz="900" dirty="0">
                          <a:effectLst/>
                        </a:rPr>
                        <a:t>9-11</a:t>
                      </a:r>
                    </a:p>
                  </a:txBody>
                  <a:tcPr marL="17857" marR="17857" marT="0" marB="0"/>
                </a:tc>
                <a:tc>
                  <a:txBody>
                    <a:bodyPr/>
                    <a:lstStyle/>
                    <a:p>
                      <a:pPr>
                        <a:buNone/>
                      </a:pPr>
                      <a:r>
                        <a:rPr lang="en-US" sz="900" dirty="0">
                          <a:effectLst/>
                        </a:rPr>
                        <a:t>Explaining the enquiry question, and what all students will be expected to have achieved by the end of the lesson</a:t>
                      </a:r>
                    </a:p>
                  </a:txBody>
                  <a:tcPr marL="17857" marR="17857" marT="0" marB="0"/>
                </a:tc>
                <a:tc>
                  <a:txBody>
                    <a:bodyPr/>
                    <a:lstStyle/>
                    <a:p>
                      <a:pPr>
                        <a:buNone/>
                      </a:pPr>
                      <a:r>
                        <a:rPr lang="en-US" sz="900" dirty="0">
                          <a:effectLst/>
                        </a:rPr>
                        <a:t>Listening to the teacher</a:t>
                      </a:r>
                    </a:p>
                  </a:txBody>
                  <a:tcPr marL="17857" marR="17857" marT="0" marB="0"/>
                </a:tc>
                <a:tc>
                  <a:txBody>
                    <a:bodyPr/>
                    <a:lstStyle/>
                    <a:p>
                      <a:pPr>
                        <a:buNone/>
                      </a:pPr>
                      <a:r>
                        <a:rPr lang="en-US" sz="900" dirty="0">
                          <a:effectLst/>
                        </a:rPr>
                        <a:t>Question students for understanding.</a:t>
                      </a:r>
                    </a:p>
                    <a:p>
                      <a:pPr>
                        <a:buNone/>
                      </a:pPr>
                      <a:r>
                        <a:rPr lang="en-US" sz="900" dirty="0">
                          <a:effectLst/>
                        </a:rPr>
                        <a:t>E.g. What do we hope to achieve by the end of the lesson?</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2603797767"/>
                  </a:ext>
                </a:extLst>
              </a:tr>
              <a:tr h="991923">
                <a:tc>
                  <a:txBody>
                    <a:bodyPr/>
                    <a:lstStyle/>
                    <a:p>
                      <a:pPr>
                        <a:buNone/>
                      </a:pPr>
                      <a:endParaRPr lang="en-US" sz="900" dirty="0">
                        <a:effectLst/>
                      </a:endParaRPr>
                    </a:p>
                    <a:p>
                      <a:pPr>
                        <a:buNone/>
                      </a:pPr>
                      <a:endParaRPr lang="en-US" sz="900" dirty="0">
                        <a:effectLst/>
                      </a:endParaRPr>
                    </a:p>
                    <a:p>
                      <a:pPr>
                        <a:buNone/>
                      </a:pPr>
                      <a:endParaRPr lang="en-US" sz="900" dirty="0">
                        <a:effectLst/>
                      </a:endParaRPr>
                    </a:p>
                    <a:p>
                      <a:pPr>
                        <a:buNone/>
                      </a:pPr>
                      <a:r>
                        <a:rPr lang="en-US" sz="900" dirty="0">
                          <a:effectLst/>
                        </a:rPr>
                        <a:t>11-15</a:t>
                      </a:r>
                    </a:p>
                  </a:txBody>
                  <a:tcPr marL="17857" marR="17857" marT="0" marB="0"/>
                </a:tc>
                <a:tc>
                  <a:txBody>
                    <a:bodyPr/>
                    <a:lstStyle/>
                    <a:p>
                      <a:pPr>
                        <a:buNone/>
                      </a:pPr>
                      <a:r>
                        <a:rPr lang="en-US" sz="900" dirty="0">
                          <a:effectLst/>
                        </a:rPr>
                        <a:t>Introducing Donald Gollan; explaining where he was from, where he left from, when he sailed to Australia/New Zealand.</a:t>
                      </a:r>
                    </a:p>
                    <a:p>
                      <a:pPr>
                        <a:buNone/>
                      </a:pPr>
                      <a:r>
                        <a:rPr lang="en-US" sz="900" dirty="0">
                          <a:effectLst/>
                        </a:rPr>
                        <a:t>Explain the students will be reading extracts from a letter he wrote to his contact in Scotland.</a:t>
                      </a:r>
                    </a:p>
                    <a:p>
                      <a:pPr>
                        <a:buNone/>
                      </a:pPr>
                      <a:r>
                        <a:rPr lang="en-US" sz="900" dirty="0">
                          <a:effectLst/>
                        </a:rPr>
                        <a:t>Ask students what they expect to find out about from the sources. Give thinking/discussing time, then ask some students to share.</a:t>
                      </a:r>
                    </a:p>
                  </a:txBody>
                  <a:tcPr marL="17857" marR="17857" marT="0" marB="0"/>
                </a:tc>
                <a:tc>
                  <a:txBody>
                    <a:bodyPr/>
                    <a:lstStyle/>
                    <a:p>
                      <a:pPr>
                        <a:buNone/>
                      </a:pPr>
                      <a:endParaRPr lang="en-US" sz="900" dirty="0">
                        <a:effectLst/>
                      </a:endParaRPr>
                    </a:p>
                    <a:p>
                      <a:pPr>
                        <a:buNone/>
                      </a:pPr>
                      <a:endParaRPr lang="en-US" sz="900" dirty="0">
                        <a:effectLst/>
                      </a:endParaRPr>
                    </a:p>
                    <a:p>
                      <a:pPr>
                        <a:buNone/>
                      </a:pPr>
                      <a:r>
                        <a:rPr lang="en-US" sz="900" dirty="0">
                          <a:effectLst/>
                        </a:rPr>
                        <a:t>Discussing, what they may see in the letter. Then share answers with the class if asked.</a:t>
                      </a:r>
                    </a:p>
                    <a:p>
                      <a:pPr>
                        <a:buNone/>
                      </a:pPr>
                      <a:endParaRPr lang="en-US" sz="900" dirty="0">
                        <a:effectLst/>
                      </a:endParaRPr>
                    </a:p>
                    <a:p>
                      <a:pPr>
                        <a:buNone/>
                      </a:pPr>
                      <a:endParaRPr lang="en-US" sz="900" dirty="0">
                        <a:effectLst/>
                      </a:endParaRPr>
                    </a:p>
                  </a:txBody>
                  <a:tcPr marL="17857" marR="17857" marT="0" marB="0"/>
                </a:tc>
                <a:tc>
                  <a:txBody>
                    <a:bodyPr/>
                    <a:lstStyle/>
                    <a:p>
                      <a:pPr>
                        <a:buNone/>
                      </a:pPr>
                      <a:endParaRPr lang="en-US" sz="900" dirty="0">
                        <a:effectLst/>
                      </a:endParaRPr>
                    </a:p>
                    <a:p>
                      <a:pPr>
                        <a:buNone/>
                      </a:pPr>
                      <a:endParaRPr lang="en-US" sz="900" dirty="0">
                        <a:effectLst/>
                      </a:endParaRPr>
                    </a:p>
                    <a:p>
                      <a:pPr>
                        <a:buNone/>
                      </a:pPr>
                      <a:endParaRPr lang="en-US" sz="900" dirty="0">
                        <a:effectLst/>
                      </a:endParaRPr>
                    </a:p>
                    <a:p>
                      <a:pPr>
                        <a:buNone/>
                      </a:pPr>
                      <a:r>
                        <a:rPr lang="en-US" sz="900" dirty="0">
                          <a:effectLst/>
                        </a:rPr>
                        <a:t>Questioning students in the class.</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1459008822"/>
                  </a:ext>
                </a:extLst>
              </a:tr>
              <a:tr h="595270">
                <a:tc>
                  <a:txBody>
                    <a:bodyPr/>
                    <a:lstStyle/>
                    <a:p>
                      <a:pPr>
                        <a:buNone/>
                      </a:pPr>
                      <a:r>
                        <a:rPr lang="en-US" sz="900" dirty="0">
                          <a:effectLst/>
                        </a:rPr>
                        <a:t>15-25</a:t>
                      </a:r>
                    </a:p>
                  </a:txBody>
                  <a:tcPr marL="17857" marR="17857" marT="0" marB="0"/>
                </a:tc>
                <a:tc>
                  <a:txBody>
                    <a:bodyPr/>
                    <a:lstStyle/>
                    <a:p>
                      <a:pPr>
                        <a:buNone/>
                      </a:pPr>
                      <a:r>
                        <a:rPr lang="en-US" sz="900" dirty="0">
                          <a:effectLst/>
                        </a:rPr>
                        <a:t>Circulating the room as students read, highlight and answer questions. Teacher can give appropriate prompts. Ask students to consider as well what Gollan’s aims are, and what does he </a:t>
                      </a:r>
                      <a:r>
                        <a:rPr lang="en-US" sz="900" b="1" dirty="0">
                          <a:effectLst/>
                        </a:rPr>
                        <a:t>not</a:t>
                      </a:r>
                      <a:r>
                        <a:rPr lang="en-US" sz="900" dirty="0">
                          <a:effectLst/>
                        </a:rPr>
                        <a:t> consider. Also, what type of person they think Donald Gollan might be.</a:t>
                      </a:r>
                    </a:p>
                  </a:txBody>
                  <a:tcPr marL="17857" marR="17857" marT="0" marB="0"/>
                </a:tc>
                <a:tc>
                  <a:txBody>
                    <a:bodyPr/>
                    <a:lstStyle/>
                    <a:p>
                      <a:pPr>
                        <a:buNone/>
                      </a:pPr>
                      <a:r>
                        <a:rPr lang="en-US" sz="900" dirty="0">
                          <a:effectLst/>
                        </a:rPr>
                        <a:t>Read through the sources on worksheet 1, highlighting and answering questions which relate to aims/objectives of Donald Gollan.</a:t>
                      </a:r>
                    </a:p>
                    <a:p>
                      <a:pPr>
                        <a:buNone/>
                      </a:pPr>
                      <a:r>
                        <a:rPr lang="en-US" sz="900" dirty="0">
                          <a:effectLst/>
                        </a:rPr>
                        <a:t>Drawing conclusions about the character of Donald Gollan.</a:t>
                      </a:r>
                    </a:p>
                  </a:txBody>
                  <a:tcPr marL="17857" marR="17857" marT="0" marB="0"/>
                </a:tc>
                <a:tc>
                  <a:txBody>
                    <a:bodyPr/>
                    <a:lstStyle/>
                    <a:p>
                      <a:pPr>
                        <a:buNone/>
                      </a:pPr>
                      <a:r>
                        <a:rPr lang="en-US" sz="900" dirty="0">
                          <a:effectLst/>
                        </a:rPr>
                        <a:t>Teacher monitors what students are writing, asking questions to encourage deeper thinking.</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2235602276"/>
                  </a:ext>
                </a:extLst>
              </a:tr>
              <a:tr h="433648">
                <a:tc>
                  <a:txBody>
                    <a:bodyPr/>
                    <a:lstStyle/>
                    <a:p>
                      <a:pPr>
                        <a:buNone/>
                      </a:pPr>
                      <a:r>
                        <a:rPr lang="en-US" sz="900" dirty="0">
                          <a:effectLst/>
                        </a:rPr>
                        <a:t>25-30</a:t>
                      </a:r>
                    </a:p>
                  </a:txBody>
                  <a:tcPr marL="17857" marR="17857" marT="0" marB="0"/>
                </a:tc>
                <a:tc>
                  <a:txBody>
                    <a:bodyPr/>
                    <a:lstStyle/>
                    <a:p>
                      <a:pPr>
                        <a:buNone/>
                      </a:pPr>
                      <a:r>
                        <a:rPr lang="en-US" sz="900" dirty="0">
                          <a:effectLst/>
                        </a:rPr>
                        <a:t>Ask students to consider the provenance of the source and how reliable it might be.</a:t>
                      </a:r>
                    </a:p>
                    <a:p>
                      <a:pPr>
                        <a:buNone/>
                      </a:pPr>
                      <a:endParaRPr lang="en-US" sz="900" dirty="0">
                        <a:effectLst/>
                      </a:endParaRPr>
                    </a:p>
                    <a:p>
                      <a:pPr>
                        <a:buNone/>
                      </a:pPr>
                      <a:r>
                        <a:rPr lang="en-US" sz="900" dirty="0">
                          <a:effectLst/>
                        </a:rPr>
                        <a:t>Teacher then takes answers for discussion.</a:t>
                      </a:r>
                    </a:p>
                  </a:txBody>
                  <a:tcPr marL="17857" marR="17857" marT="0" marB="0"/>
                </a:tc>
                <a:tc>
                  <a:txBody>
                    <a:bodyPr/>
                    <a:lstStyle/>
                    <a:p>
                      <a:pPr>
                        <a:buNone/>
                      </a:pPr>
                      <a:r>
                        <a:rPr lang="en-US" sz="900" dirty="0">
                          <a:effectLst/>
                        </a:rPr>
                        <a:t>Read through the sources on worksheet 2, highlighting and answering questions which reveal more about the aims/objectives of Donald Gollan.</a:t>
                      </a:r>
                    </a:p>
                    <a:p>
                      <a:pPr>
                        <a:buNone/>
                      </a:pPr>
                      <a:r>
                        <a:rPr lang="en-US" sz="900" dirty="0">
                          <a:effectLst/>
                        </a:rPr>
                        <a:t>Seeing if their conclusions about the character of Donald Gollan have changed.</a:t>
                      </a:r>
                    </a:p>
                  </a:txBody>
                  <a:tcPr marL="17857" marR="17857" marT="0" marB="0"/>
                </a:tc>
                <a:tc>
                  <a:txBody>
                    <a:bodyPr/>
                    <a:lstStyle/>
                    <a:p>
                      <a:pPr>
                        <a:buNone/>
                      </a:pPr>
                      <a:r>
                        <a:rPr lang="en-US" sz="900" dirty="0">
                          <a:effectLst/>
                        </a:rPr>
                        <a:t>Teacher questions students on why they believe the source to be reliable, or not.</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311296436"/>
                  </a:ext>
                </a:extLst>
              </a:tr>
              <a:tr h="710700">
                <a:tc>
                  <a:txBody>
                    <a:bodyPr/>
                    <a:lstStyle/>
                    <a:p>
                      <a:pPr>
                        <a:buNone/>
                      </a:pPr>
                      <a:r>
                        <a:rPr lang="en-US" sz="900" dirty="0">
                          <a:effectLst/>
                        </a:rPr>
                        <a:t>30-40</a:t>
                      </a:r>
                    </a:p>
                  </a:txBody>
                  <a:tcPr marL="17857" marR="17857" marT="0" marB="0"/>
                </a:tc>
                <a:tc>
                  <a:txBody>
                    <a:bodyPr/>
                    <a:lstStyle/>
                    <a:p>
                      <a:pPr>
                        <a:buNone/>
                      </a:pPr>
                      <a:r>
                        <a:rPr lang="en-US" sz="900" dirty="0">
                          <a:effectLst/>
                        </a:rPr>
                        <a:t>Return to the enquiry question </a:t>
                      </a:r>
                      <a:r>
                        <a:rPr lang="en-US" sz="900" b="1" dirty="0">
                          <a:solidFill>
                            <a:srgbClr val="FF0000"/>
                          </a:solidFill>
                          <a:effectLst/>
                        </a:rPr>
                        <a:t>What do the sources tell us about the aims of Donald Gollan in New Zealand?</a:t>
                      </a:r>
                      <a:endParaRPr lang="en-US" sz="900" dirty="0">
                        <a:effectLst/>
                      </a:endParaRPr>
                    </a:p>
                    <a:p>
                      <a:pPr>
                        <a:buNone/>
                      </a:pPr>
                      <a:endParaRPr lang="en-US" sz="900" dirty="0">
                        <a:effectLst/>
                      </a:endParaRPr>
                    </a:p>
                    <a:p>
                      <a:pPr>
                        <a:buNone/>
                      </a:pPr>
                      <a:r>
                        <a:rPr lang="en-US" sz="900" dirty="0">
                          <a:effectLst/>
                        </a:rPr>
                        <a:t>Teacher can model part of the answer if necessary.</a:t>
                      </a:r>
                    </a:p>
                    <a:p>
                      <a:pPr>
                        <a:buNone/>
                      </a:pPr>
                      <a:r>
                        <a:rPr lang="en-US" sz="900" dirty="0">
                          <a:effectLst/>
                        </a:rPr>
                        <a:t>Students asked to answer the enquiry question by writing a paragraph.</a:t>
                      </a:r>
                    </a:p>
                  </a:txBody>
                  <a:tcPr marL="17857" marR="17857" marT="0" marB="0"/>
                </a:tc>
                <a:tc>
                  <a:txBody>
                    <a:bodyPr/>
                    <a:lstStyle/>
                    <a:p>
                      <a:pPr>
                        <a:buNone/>
                      </a:pPr>
                      <a:r>
                        <a:rPr lang="en-US" sz="900" dirty="0">
                          <a:effectLst/>
                        </a:rPr>
                        <a:t>Students use scaffolding to write a paragraph explaining the aims of Donald Gollan and why they arrived at this conclusion.</a:t>
                      </a:r>
                    </a:p>
                  </a:txBody>
                  <a:tcPr marL="17857" marR="17857" marT="0" marB="0"/>
                </a:tc>
                <a:tc>
                  <a:txBody>
                    <a:bodyPr/>
                    <a:lstStyle/>
                    <a:p>
                      <a:pPr>
                        <a:buNone/>
                      </a:pPr>
                      <a:r>
                        <a:rPr lang="en-US" sz="900" dirty="0">
                          <a:effectLst/>
                        </a:rPr>
                        <a:t>Teacher can check students’ work.</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3434004201"/>
                  </a:ext>
                </a:extLst>
              </a:tr>
              <a:tr h="289098">
                <a:tc>
                  <a:txBody>
                    <a:bodyPr/>
                    <a:lstStyle/>
                    <a:p>
                      <a:pPr>
                        <a:buNone/>
                      </a:pPr>
                      <a:r>
                        <a:rPr lang="en-US" sz="900" dirty="0">
                          <a:effectLst/>
                        </a:rPr>
                        <a:t>40-45</a:t>
                      </a:r>
                    </a:p>
                  </a:txBody>
                  <a:tcPr marL="17857" marR="17857" marT="0" marB="0"/>
                </a:tc>
                <a:tc>
                  <a:txBody>
                    <a:bodyPr/>
                    <a:lstStyle/>
                    <a:p>
                      <a:pPr>
                        <a:buNone/>
                      </a:pPr>
                      <a:r>
                        <a:rPr lang="en-US" sz="900" dirty="0">
                          <a:effectLst/>
                        </a:rPr>
                        <a:t>Introduce pair discussion task. Tell students to be ready to share answers with the class.</a:t>
                      </a:r>
                    </a:p>
                  </a:txBody>
                  <a:tcPr marL="17857" marR="17857" marT="0" marB="0"/>
                </a:tc>
                <a:tc>
                  <a:txBody>
                    <a:bodyPr/>
                    <a:lstStyle/>
                    <a:p>
                      <a:pPr>
                        <a:buNone/>
                      </a:pPr>
                      <a:r>
                        <a:rPr lang="en-US" sz="900" dirty="0">
                          <a:effectLst/>
                        </a:rPr>
                        <a:t>Discussing questions from the slides, sharing answers with class when asked.</a:t>
                      </a:r>
                    </a:p>
                  </a:txBody>
                  <a:tcPr marL="17857" marR="17857" marT="0" marB="0"/>
                </a:tc>
                <a:tc>
                  <a:txBody>
                    <a:bodyPr/>
                    <a:lstStyle/>
                    <a:p>
                      <a:pPr>
                        <a:buNone/>
                      </a:pPr>
                      <a:r>
                        <a:rPr lang="en-US" sz="900" dirty="0">
                          <a:effectLst/>
                        </a:rPr>
                        <a:t>Listening to students’ responses.</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3815491452"/>
                  </a:ext>
                </a:extLst>
              </a:tr>
              <a:tr h="289098">
                <a:tc>
                  <a:txBody>
                    <a:bodyPr/>
                    <a:lstStyle/>
                    <a:p>
                      <a:pPr>
                        <a:buNone/>
                      </a:pPr>
                      <a:r>
                        <a:rPr lang="en-US" sz="900" dirty="0">
                          <a:effectLst/>
                        </a:rPr>
                        <a:t>45-50</a:t>
                      </a:r>
                    </a:p>
                  </a:txBody>
                  <a:tcPr marL="17857" marR="17857" marT="0" marB="0"/>
                </a:tc>
                <a:tc>
                  <a:txBody>
                    <a:bodyPr/>
                    <a:lstStyle/>
                    <a:p>
                      <a:pPr>
                        <a:buNone/>
                      </a:pPr>
                      <a:r>
                        <a:rPr lang="en-US" sz="900" dirty="0">
                          <a:effectLst/>
                        </a:rPr>
                        <a:t>Recap activity with notes away. Could use white boards, post it notes etc.</a:t>
                      </a:r>
                    </a:p>
                  </a:txBody>
                  <a:tcPr marL="17857" marR="17857" marT="0" marB="0"/>
                </a:tc>
                <a:tc>
                  <a:txBody>
                    <a:bodyPr/>
                    <a:lstStyle/>
                    <a:p>
                      <a:pPr>
                        <a:buNone/>
                      </a:pPr>
                      <a:r>
                        <a:rPr lang="en-US" sz="900" dirty="0">
                          <a:effectLst/>
                        </a:rPr>
                        <a:t>Students write down 3 ways that Donald Gollan thought money could be made in Aus/NZ.</a:t>
                      </a:r>
                    </a:p>
                  </a:txBody>
                  <a:tcPr marL="17857" marR="17857" marT="0" marB="0"/>
                </a:tc>
                <a:tc>
                  <a:txBody>
                    <a:bodyPr/>
                    <a:lstStyle/>
                    <a:p>
                      <a:pPr>
                        <a:buNone/>
                      </a:pPr>
                      <a:r>
                        <a:rPr lang="en-US" sz="900" dirty="0">
                          <a:effectLst/>
                        </a:rPr>
                        <a:t>Read students responses.</a:t>
                      </a:r>
                    </a:p>
                  </a:txBody>
                  <a:tcPr marL="17857" marR="17857" marT="0" marB="0"/>
                </a:tc>
                <a:tc>
                  <a:txBody>
                    <a:bodyPr/>
                    <a:lstStyle/>
                    <a:p>
                      <a:pPr lvl="0">
                        <a:buNone/>
                      </a:pPr>
                      <a:endParaRPr lang="en-US" sz="600">
                        <a:effectLst/>
                      </a:endParaRPr>
                    </a:p>
                  </a:txBody>
                  <a:tcPr marL="17857" marR="17857" marT="0" marB="0"/>
                </a:tc>
                <a:extLst>
                  <a:ext uri="{0D108BD9-81ED-4DB2-BD59-A6C34878D82A}">
                    <a16:rowId xmlns:a16="http://schemas.microsoft.com/office/drawing/2014/main" val="728523100"/>
                  </a:ext>
                </a:extLst>
              </a:tr>
              <a:tr h="156595">
                <a:tc gridSpan="4">
                  <a:txBody>
                    <a:bodyPr/>
                    <a:lstStyle/>
                    <a:p>
                      <a:pPr>
                        <a:buNone/>
                      </a:pPr>
                      <a:r>
                        <a:rPr lang="en-US" sz="900" b="1" dirty="0">
                          <a:effectLst/>
                        </a:rPr>
                        <a:t>Home learning: (if necessary/ appropriate)</a:t>
                      </a:r>
                      <a:endParaRPr lang="en-US" sz="900">
                        <a:effectLst/>
                      </a:endParaRPr>
                    </a:p>
                  </a:txBody>
                  <a:tcPr marL="17857" marR="17857"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lvl="0">
                        <a:buNone/>
                      </a:pPr>
                      <a:endParaRPr lang="en-US" sz="600" b="1" dirty="0">
                        <a:effectLst/>
                      </a:endParaRPr>
                    </a:p>
                  </a:txBody>
                  <a:tcPr marL="17857" marR="17857" marT="0" marB="0"/>
                </a:tc>
                <a:extLst>
                  <a:ext uri="{0D108BD9-81ED-4DB2-BD59-A6C34878D82A}">
                    <a16:rowId xmlns:a16="http://schemas.microsoft.com/office/drawing/2014/main" val="3910139104"/>
                  </a:ext>
                </a:extLst>
              </a:tr>
            </a:tbl>
          </a:graphicData>
        </a:graphic>
      </p:graphicFrame>
    </p:spTree>
    <p:extLst>
      <p:ext uri="{BB962C8B-B14F-4D97-AF65-F5344CB8AC3E}">
        <p14:creationId xmlns:p14="http://schemas.microsoft.com/office/powerpoint/2010/main" val="543953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D182-11D6-ABF2-F016-248F0957BDE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D158385-B889-4095-4C52-36F39EC59D7A}"/>
              </a:ext>
            </a:extLst>
          </p:cNvPr>
          <p:cNvSpPr>
            <a:spLocks noGrp="1"/>
          </p:cNvSpPr>
          <p:nvPr>
            <p:ph type="title"/>
          </p:nvPr>
        </p:nvSpPr>
        <p:spPr>
          <a:xfrm>
            <a:off x="320031" y="1794017"/>
            <a:ext cx="11644353" cy="5082852"/>
          </a:xfrm>
        </p:spPr>
        <p:txBody>
          <a:bodyPr/>
          <a:lstStyle/>
          <a:p>
            <a:r>
              <a:rPr lang="en-GB" sz="10309" dirty="0">
                <a:latin typeface="Hacksaw" panose="020B0604020202020204" charset="0"/>
              </a:rPr>
              <a:t>Worksheets and resources </a:t>
            </a:r>
            <a:br>
              <a:rPr lang="en-GB" sz="10309" dirty="0">
                <a:latin typeface="Hacksaw" panose="020B0604020202020204" charset="0"/>
              </a:rPr>
            </a:br>
            <a:r>
              <a:rPr lang="en-GB" sz="10309" dirty="0">
                <a:latin typeface="Hacksaw" panose="020B0604020202020204" charset="0"/>
              </a:rPr>
              <a:t>(and possible answers)</a:t>
            </a:r>
          </a:p>
        </p:txBody>
      </p:sp>
    </p:spTree>
    <p:extLst>
      <p:ext uri="{BB962C8B-B14F-4D97-AF65-F5344CB8AC3E}">
        <p14:creationId xmlns:p14="http://schemas.microsoft.com/office/powerpoint/2010/main" val="1755970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B0740-50E0-E249-866D-9B51BE98CE3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4683F43-A989-36DB-84CD-439AF8923DC9}"/>
              </a:ext>
            </a:extLst>
          </p:cNvPr>
          <p:cNvSpPr>
            <a:spLocks noGrp="1"/>
          </p:cNvSpPr>
          <p:nvPr>
            <p:ph type="body" sz="quarter" idx="12"/>
          </p:nvPr>
        </p:nvSpPr>
        <p:spPr>
          <a:xfrm>
            <a:off x="551070" y="1534482"/>
            <a:ext cx="11274691" cy="3188335"/>
          </a:xfrm>
        </p:spPr>
        <p:txBody>
          <a:bodyPr>
            <a:normAutofit fontScale="77500" lnSpcReduction="20000"/>
          </a:bodyPr>
          <a:lstStyle/>
          <a:p>
            <a:r>
              <a:rPr lang="en-GB" sz="2668" dirty="0"/>
              <a:t>What might his </a:t>
            </a:r>
            <a:r>
              <a:rPr lang="en-GB" sz="2668" b="1" dirty="0"/>
              <a:t>background</a:t>
            </a:r>
            <a:r>
              <a:rPr lang="en-GB" sz="2668" dirty="0"/>
              <a:t> tell us about him?</a:t>
            </a:r>
          </a:p>
          <a:p>
            <a:r>
              <a:rPr lang="en-GB" sz="2668" dirty="0">
                <a:solidFill>
                  <a:schemeClr val="accent1"/>
                </a:solidFill>
              </a:rPr>
              <a:t>Likely coming from wealth (as educated in Edinburgh)</a:t>
            </a:r>
          </a:p>
          <a:p>
            <a:r>
              <a:rPr lang="en-GB" sz="2668" dirty="0">
                <a:solidFill>
                  <a:schemeClr val="accent1"/>
                </a:solidFill>
              </a:rPr>
              <a:t>His family may have suffered after the Battle of Culloden (65 years earlier) and the Highland Clearances. </a:t>
            </a:r>
          </a:p>
          <a:p>
            <a:endParaRPr lang="en-GB" sz="2668" dirty="0"/>
          </a:p>
          <a:p>
            <a:r>
              <a:rPr lang="en-GB" sz="2668" dirty="0"/>
              <a:t>What might you expect an </a:t>
            </a:r>
            <a:r>
              <a:rPr lang="en-GB" sz="2668" b="1" dirty="0"/>
              <a:t>engineer</a:t>
            </a:r>
            <a:r>
              <a:rPr lang="en-GB" sz="2668" dirty="0"/>
              <a:t> and </a:t>
            </a:r>
            <a:r>
              <a:rPr lang="en-GB" sz="2668" b="1" dirty="0"/>
              <a:t>surveyor</a:t>
            </a:r>
            <a:r>
              <a:rPr lang="en-GB" sz="2668" dirty="0"/>
              <a:t> to be doing in </a:t>
            </a:r>
          </a:p>
          <a:p>
            <a:r>
              <a:rPr lang="en-GB" sz="2668" dirty="0"/>
              <a:t>New Zealand?</a:t>
            </a:r>
          </a:p>
          <a:p>
            <a:r>
              <a:rPr lang="en-GB" sz="2668" dirty="0">
                <a:solidFill>
                  <a:schemeClr val="accent1"/>
                </a:solidFill>
              </a:rPr>
              <a:t>An engineer: going to work in planning and construction</a:t>
            </a:r>
          </a:p>
          <a:p>
            <a:r>
              <a:rPr lang="en-GB" sz="2668" dirty="0">
                <a:solidFill>
                  <a:schemeClr val="accent1"/>
                </a:solidFill>
              </a:rPr>
              <a:t>A surveyor: going to assess the land (including resources, suitability for further settlement). </a:t>
            </a:r>
          </a:p>
          <a:p>
            <a:endParaRPr lang="en-GB" sz="2668" dirty="0"/>
          </a:p>
        </p:txBody>
      </p:sp>
      <p:sp>
        <p:nvSpPr>
          <p:cNvPr id="8" name="Text Placeholder 7">
            <a:extLst>
              <a:ext uri="{FF2B5EF4-FFF2-40B4-BE49-F238E27FC236}">
                <a16:creationId xmlns:a16="http://schemas.microsoft.com/office/drawing/2014/main" id="{12D29EC4-96BC-458C-04AB-E8D1F1442863}"/>
              </a:ext>
            </a:extLst>
          </p:cNvPr>
          <p:cNvSpPr>
            <a:spLocks noGrp="1"/>
          </p:cNvSpPr>
          <p:nvPr>
            <p:ph type="body" sz="quarter" idx="13"/>
          </p:nvPr>
        </p:nvSpPr>
        <p:spPr>
          <a:xfrm>
            <a:off x="1429018" y="517912"/>
            <a:ext cx="9333965" cy="785532"/>
          </a:xfrm>
        </p:spPr>
        <p:txBody>
          <a:bodyPr>
            <a:normAutofit/>
          </a:bodyPr>
          <a:lstStyle/>
          <a:p>
            <a:r>
              <a:rPr lang="en-GB" sz="2971" dirty="0"/>
              <a:t>Discussion Questions: </a:t>
            </a:r>
            <a:r>
              <a:rPr lang="en-GB" sz="2971" dirty="0">
                <a:solidFill>
                  <a:schemeClr val="accent1"/>
                </a:solidFill>
              </a:rPr>
              <a:t>Possible Answers</a:t>
            </a:r>
          </a:p>
        </p:txBody>
      </p:sp>
    </p:spTree>
    <p:extLst>
      <p:ext uri="{BB962C8B-B14F-4D97-AF65-F5344CB8AC3E}">
        <p14:creationId xmlns:p14="http://schemas.microsoft.com/office/powerpoint/2010/main" val="333695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5A235-6171-6562-4913-DD4D2030FC7C}"/>
            </a:ext>
          </a:extLst>
        </p:cNvPr>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A977751-FFA4-7D73-9347-0EF3F52066B1}"/>
              </a:ext>
            </a:extLst>
          </p:cNvPr>
          <p:cNvSpPr txBox="1">
            <a:spLocks/>
          </p:cNvSpPr>
          <p:nvPr/>
        </p:nvSpPr>
        <p:spPr>
          <a:xfrm>
            <a:off x="139166" y="96755"/>
            <a:ext cx="3667684" cy="231852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dirty="0">
                <a:solidFill>
                  <a:prstClr val="black"/>
                </a:solidFill>
                <a:latin typeface="Aptos" panose="020B0004020202020204"/>
              </a:rPr>
              <a:t>Source 1</a:t>
            </a:r>
          </a:p>
          <a:p>
            <a:pPr marL="0" indent="0" defTabSz="914358">
              <a:buNone/>
            </a:pPr>
            <a:endParaRPr lang="en-GB" sz="1100">
              <a:solidFill>
                <a:prstClr val="black"/>
              </a:solidFill>
              <a:latin typeface="Aptos" panose="020B0004020202020204"/>
            </a:endParaRPr>
          </a:p>
          <a:p>
            <a:pPr marL="0" indent="0" defTabSz="914358">
              <a:buNone/>
            </a:pPr>
            <a:r>
              <a:rPr lang="en-GB" sz="1100" dirty="0">
                <a:solidFill>
                  <a:prstClr val="black"/>
                </a:solidFill>
                <a:latin typeface="Aptos" panose="020B0004020202020204"/>
              </a:rPr>
              <a:t>The space between the foot of the mountains and the sea is one immense level plain of rich alluvial soil, covered with trees and bushes of all sizes. The trees and the grasses are of a greyish colour. In this extensive plain there are innumerable saltwater creeks abounding with fishes all kinds in great abundance. Beautiful wild ducks are also found in these creeks without number. In the forests there is a great variety of birds with the most beautiful plumage. The plains and marshes abound with quails, water hens, wild turkey, wild geese and ducks.</a:t>
            </a:r>
          </a:p>
          <a:p>
            <a:pPr marL="0" indent="0" defTabSz="914358">
              <a:buNone/>
            </a:pPr>
            <a:endParaRPr lang="en-GB" sz="1100">
              <a:solidFill>
                <a:prstClr val="black"/>
              </a:solidFill>
              <a:latin typeface="Aptos" panose="020B0004020202020204"/>
            </a:endParaRPr>
          </a:p>
        </p:txBody>
      </p:sp>
      <p:sp>
        <p:nvSpPr>
          <p:cNvPr id="6" name="Content Placeholder 3">
            <a:extLst>
              <a:ext uri="{FF2B5EF4-FFF2-40B4-BE49-F238E27FC236}">
                <a16:creationId xmlns:a16="http://schemas.microsoft.com/office/drawing/2014/main" id="{1B4E84BC-C331-B8EE-38A9-EEE5CF787B7A}"/>
              </a:ext>
            </a:extLst>
          </p:cNvPr>
          <p:cNvSpPr txBox="1">
            <a:spLocks/>
          </p:cNvSpPr>
          <p:nvPr/>
        </p:nvSpPr>
        <p:spPr>
          <a:xfrm>
            <a:off x="139166" y="3896107"/>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2</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 land generally speaking is good. I saw the finest wheat and barley growing here that I ever saw. Turnip and cabbage grow to a prodigious size. We saw a single cabbage that weighed 28 lbs!</a:t>
            </a:r>
          </a:p>
          <a:p>
            <a:pPr marL="0" indent="0" defTabSz="914358">
              <a:buNone/>
            </a:pPr>
            <a:endParaRPr lang="en-GB" sz="1100">
              <a:solidFill>
                <a:prstClr val="black"/>
              </a:solidFill>
              <a:latin typeface="Aptos" panose="020B0004020202020204"/>
            </a:endParaRPr>
          </a:p>
        </p:txBody>
      </p:sp>
      <p:sp>
        <p:nvSpPr>
          <p:cNvPr id="7" name="Content Placeholder 3">
            <a:extLst>
              <a:ext uri="{FF2B5EF4-FFF2-40B4-BE49-F238E27FC236}">
                <a16:creationId xmlns:a16="http://schemas.microsoft.com/office/drawing/2014/main" id="{9F2ED4E8-CB3B-27B5-D7E9-A5E7FEBD2546}"/>
              </a:ext>
            </a:extLst>
          </p:cNvPr>
          <p:cNvSpPr txBox="1">
            <a:spLocks/>
          </p:cNvSpPr>
          <p:nvPr/>
        </p:nvSpPr>
        <p:spPr>
          <a:xfrm>
            <a:off x="4255537" y="100067"/>
            <a:ext cx="3667684" cy="231852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3</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 first sight we had of New Zealand was … Mount Egmont 14000 feet high above the highest clouds and covered with cloud snows. Benevis and Benlomond are mere molehills compared to this mountain of mountains…</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 bay is actually swarming with excellent fish such as salmon, trout, cod, ling and sometimes herring.</a:t>
            </a:r>
          </a:p>
          <a:p>
            <a:pPr marL="0" indent="0" defTabSz="914358">
              <a:buNone/>
            </a:pPr>
            <a:endParaRPr lang="en-GB" sz="1100">
              <a:solidFill>
                <a:prstClr val="black"/>
              </a:solidFill>
              <a:latin typeface="Aptos" panose="020B0004020202020204"/>
            </a:endParaRPr>
          </a:p>
        </p:txBody>
      </p:sp>
      <p:sp>
        <p:nvSpPr>
          <p:cNvPr id="9" name="Content Placeholder 3">
            <a:extLst>
              <a:ext uri="{FF2B5EF4-FFF2-40B4-BE49-F238E27FC236}">
                <a16:creationId xmlns:a16="http://schemas.microsoft.com/office/drawing/2014/main" id="{C81B8CCA-4C12-8265-C275-2854D39CDE0E}"/>
              </a:ext>
            </a:extLst>
          </p:cNvPr>
          <p:cNvSpPr txBox="1">
            <a:spLocks/>
          </p:cNvSpPr>
          <p:nvPr/>
        </p:nvSpPr>
        <p:spPr>
          <a:xfrm>
            <a:off x="4265479" y="3876230"/>
            <a:ext cx="3667684" cy="1421195"/>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4</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There is abundance of fresh water in all parts of excellent quality. The birds are beautiful creatures, generally of bluish green or red plumage.</a:t>
            </a:r>
          </a:p>
        </p:txBody>
      </p:sp>
      <p:sp>
        <p:nvSpPr>
          <p:cNvPr id="12" name="Content Placeholder 3">
            <a:extLst>
              <a:ext uri="{FF2B5EF4-FFF2-40B4-BE49-F238E27FC236}">
                <a16:creationId xmlns:a16="http://schemas.microsoft.com/office/drawing/2014/main" id="{D43B34D0-1FEE-27D7-3C0F-4976DFE8B7A5}"/>
              </a:ext>
            </a:extLst>
          </p:cNvPr>
          <p:cNvSpPr txBox="1">
            <a:spLocks/>
          </p:cNvSpPr>
          <p:nvPr/>
        </p:nvSpPr>
        <p:spPr>
          <a:xfrm>
            <a:off x="139166" y="2450066"/>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Questions</a:t>
            </a:r>
          </a:p>
          <a:p>
            <a:pPr marL="0" indent="0" defTabSz="914358">
              <a:buNone/>
            </a:pPr>
            <a:r>
              <a:rPr lang="en-GB" sz="1100">
                <a:solidFill>
                  <a:prstClr val="black"/>
                </a:solidFill>
                <a:latin typeface="Aptos" panose="020B0004020202020204"/>
              </a:rPr>
              <a:t>1. What are your impressions of the areas that Gollan is describing?</a:t>
            </a:r>
          </a:p>
          <a:p>
            <a:pPr marL="0" indent="0" defTabSz="914358">
              <a:buNone/>
            </a:pPr>
            <a:r>
              <a:rPr lang="en-GB" sz="1100">
                <a:solidFill>
                  <a:prstClr val="black"/>
                </a:solidFill>
                <a:latin typeface="Aptos" panose="020B0004020202020204"/>
              </a:rPr>
              <a:t>2. What adjectives does Gollan use to describe the area and wildlife?</a:t>
            </a:r>
          </a:p>
          <a:p>
            <a:pPr marL="0" indent="0" defTabSz="914358">
              <a:buNone/>
            </a:pPr>
            <a:r>
              <a:rPr lang="en-GB" sz="1100">
                <a:solidFill>
                  <a:prstClr val="black"/>
                </a:solidFill>
                <a:latin typeface="Aptos" panose="020B0004020202020204"/>
              </a:rPr>
              <a:t>3. What does Gollan think of the area?</a:t>
            </a:r>
          </a:p>
          <a:p>
            <a:pPr marL="0" indent="0" defTabSz="914358">
              <a:buNone/>
            </a:pPr>
            <a:endParaRPr lang="en-GB" sz="1100" b="1">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13" name="Content Placeholder 3">
            <a:extLst>
              <a:ext uri="{FF2B5EF4-FFF2-40B4-BE49-F238E27FC236}">
                <a16:creationId xmlns:a16="http://schemas.microsoft.com/office/drawing/2014/main" id="{F5B226D0-7EDE-B9A1-14D4-9A6BD7602CC0}"/>
              </a:ext>
            </a:extLst>
          </p:cNvPr>
          <p:cNvSpPr txBox="1">
            <a:spLocks/>
          </p:cNvSpPr>
          <p:nvPr/>
        </p:nvSpPr>
        <p:spPr>
          <a:xfrm>
            <a:off x="139166" y="5342148"/>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dirty="0">
                <a:solidFill>
                  <a:prstClr val="black"/>
                </a:solidFill>
                <a:latin typeface="Aptos" panose="020B0004020202020204"/>
              </a:rPr>
              <a:t>Questions</a:t>
            </a:r>
          </a:p>
          <a:p>
            <a:pPr marL="0" indent="0" defTabSz="914358">
              <a:buNone/>
            </a:pPr>
            <a:r>
              <a:rPr lang="en-GB" sz="1100" dirty="0">
                <a:solidFill>
                  <a:prstClr val="black"/>
                </a:solidFill>
                <a:latin typeface="Aptos" panose="020B0004020202020204"/>
              </a:rPr>
              <a:t>4. What do you think Gollan’s feelings are about the food he found growing there?</a:t>
            </a:r>
          </a:p>
          <a:p>
            <a:pPr marL="0" indent="0" defTabSz="914358">
              <a:buNone/>
            </a:pPr>
            <a:r>
              <a:rPr lang="en-GB" sz="1100" dirty="0">
                <a:solidFill>
                  <a:prstClr val="black"/>
                </a:solidFill>
                <a:latin typeface="Aptos" panose="020B0004020202020204"/>
              </a:rPr>
              <a:t>5. Why might he have felt this way?</a:t>
            </a:r>
          </a:p>
          <a:p>
            <a:pPr marL="0" indent="0" defTabSz="914358">
              <a:buNone/>
            </a:pPr>
            <a:endParaRPr lang="en-GB" sz="1100" dirty="0">
              <a:solidFill>
                <a:prstClr val="black"/>
              </a:solidFill>
              <a:latin typeface="Aptos" panose="020B0004020202020204"/>
            </a:endParaRPr>
          </a:p>
          <a:p>
            <a:pPr marL="0" indent="0" defTabSz="914358">
              <a:buNone/>
            </a:pPr>
            <a:endParaRPr lang="en-GB" sz="1100" dirty="0">
              <a:solidFill>
                <a:prstClr val="black"/>
              </a:solidFill>
              <a:latin typeface="Aptos" panose="020B0004020202020204"/>
            </a:endParaRPr>
          </a:p>
        </p:txBody>
      </p:sp>
      <p:sp>
        <p:nvSpPr>
          <p:cNvPr id="14" name="Content Placeholder 3">
            <a:extLst>
              <a:ext uri="{FF2B5EF4-FFF2-40B4-BE49-F238E27FC236}">
                <a16:creationId xmlns:a16="http://schemas.microsoft.com/office/drawing/2014/main" id="{3AA55C1C-9FA8-621C-1B70-FBC2D27D3184}"/>
              </a:ext>
            </a:extLst>
          </p:cNvPr>
          <p:cNvSpPr txBox="1">
            <a:spLocks/>
          </p:cNvSpPr>
          <p:nvPr/>
        </p:nvSpPr>
        <p:spPr>
          <a:xfrm>
            <a:off x="4265478" y="2445096"/>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Questions</a:t>
            </a:r>
          </a:p>
          <a:p>
            <a:pPr marL="0" indent="0" defTabSz="914358">
              <a:buNone/>
            </a:pPr>
            <a:r>
              <a:rPr lang="en-GB" sz="1100">
                <a:solidFill>
                  <a:prstClr val="black"/>
                </a:solidFill>
                <a:latin typeface="Aptos" panose="020B0004020202020204"/>
              </a:rPr>
              <a:t>6. What are your impressions of this area, according to Gollan’s description?</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7. What do you think he thought when he saw these mountains?</a:t>
            </a: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15" name="Content Placeholder 3">
            <a:extLst>
              <a:ext uri="{FF2B5EF4-FFF2-40B4-BE49-F238E27FC236}">
                <a16:creationId xmlns:a16="http://schemas.microsoft.com/office/drawing/2014/main" id="{3ADDFA27-C619-F511-E456-2F7E3E6A5E92}"/>
              </a:ext>
            </a:extLst>
          </p:cNvPr>
          <p:cNvSpPr txBox="1">
            <a:spLocks/>
          </p:cNvSpPr>
          <p:nvPr/>
        </p:nvSpPr>
        <p:spPr>
          <a:xfrm>
            <a:off x="4255537" y="5342148"/>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Questions</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8. What is Gollan’s opinion of the area and wildlife he sees here?</a:t>
            </a:r>
          </a:p>
        </p:txBody>
      </p:sp>
      <p:sp>
        <p:nvSpPr>
          <p:cNvPr id="16" name="Content Placeholder 3">
            <a:extLst>
              <a:ext uri="{FF2B5EF4-FFF2-40B4-BE49-F238E27FC236}">
                <a16:creationId xmlns:a16="http://schemas.microsoft.com/office/drawing/2014/main" id="{F2905104-57E0-0DB0-4C41-5A9FEC75A6E5}"/>
              </a:ext>
            </a:extLst>
          </p:cNvPr>
          <p:cNvSpPr txBox="1">
            <a:spLocks/>
          </p:cNvSpPr>
          <p:nvPr/>
        </p:nvSpPr>
        <p:spPr>
          <a:xfrm>
            <a:off x="8374814" y="126570"/>
            <a:ext cx="3667684" cy="1284930"/>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Inquiry Question</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What excited Donald Gollan about the environment he found in Australia and New Zealand?</a:t>
            </a:r>
          </a:p>
          <a:p>
            <a:pPr marL="0" indent="0" defTabSz="914358">
              <a:buNone/>
            </a:pPr>
            <a:endParaRPr lang="en-GB" sz="1100">
              <a:solidFill>
                <a:prstClr val="black"/>
              </a:solidFill>
              <a:latin typeface="Aptos" panose="020B0004020202020204"/>
            </a:endParaRPr>
          </a:p>
        </p:txBody>
      </p:sp>
      <p:sp>
        <p:nvSpPr>
          <p:cNvPr id="17" name="Content Placeholder 3">
            <a:extLst>
              <a:ext uri="{FF2B5EF4-FFF2-40B4-BE49-F238E27FC236}">
                <a16:creationId xmlns:a16="http://schemas.microsoft.com/office/drawing/2014/main" id="{09CE59A9-A3CC-A409-95A2-2375FCD3C95B}"/>
              </a:ext>
            </a:extLst>
          </p:cNvPr>
          <p:cNvSpPr txBox="1">
            <a:spLocks/>
          </p:cNvSpPr>
          <p:nvPr/>
        </p:nvSpPr>
        <p:spPr>
          <a:xfrm>
            <a:off x="8374814" y="1600770"/>
            <a:ext cx="3667684" cy="476006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Activity</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Write down any ideas you have about what excited Donald Gollan.</a:t>
            </a: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18" name="Content Placeholder 3">
            <a:extLst>
              <a:ext uri="{FF2B5EF4-FFF2-40B4-BE49-F238E27FC236}">
                <a16:creationId xmlns:a16="http://schemas.microsoft.com/office/drawing/2014/main" id="{9D6B50CB-3726-D2DA-B0A4-7117B4BD9607}"/>
              </a:ext>
            </a:extLst>
          </p:cNvPr>
          <p:cNvSpPr txBox="1">
            <a:spLocks/>
          </p:cNvSpPr>
          <p:nvPr/>
        </p:nvSpPr>
        <p:spPr>
          <a:xfrm>
            <a:off x="8385152" y="6443878"/>
            <a:ext cx="3667684" cy="30952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Worksheet 1</a:t>
            </a: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Tree>
    <p:extLst>
      <p:ext uri="{BB962C8B-B14F-4D97-AF65-F5344CB8AC3E}">
        <p14:creationId xmlns:p14="http://schemas.microsoft.com/office/powerpoint/2010/main" val="3055451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E192-9441-9018-C810-0DBDDD11AB7B}"/>
            </a:ext>
          </a:extLst>
        </p:cNvPr>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5AC2AB8-111D-D4EB-C746-6B0798CCF080}"/>
              </a:ext>
            </a:extLst>
          </p:cNvPr>
          <p:cNvSpPr txBox="1">
            <a:spLocks/>
          </p:cNvSpPr>
          <p:nvPr/>
        </p:nvSpPr>
        <p:spPr>
          <a:xfrm>
            <a:off x="139166" y="96755"/>
            <a:ext cx="3667684" cy="2566986"/>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1</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 space between the foot of the mountains and the sea is one immense level plain of rich alluvial soil, covered with trees and bushes of all sizes. The trees and the grasses are of a greyish colour. In this extensive plain there are innumerable saltwater creeks abounding with fishes all kinds in great abundance. Beautiful wild ducks are also found in these creeks without number. In the forests there is a great variety of birds with the most beautiful plumage. The plains and marshes abound with quails, water hens, wild turkey, wild geese and ducks. </a:t>
            </a:r>
            <a:r>
              <a:rPr lang="en-GB" sz="1100">
                <a:solidFill>
                  <a:srgbClr val="FF0000"/>
                </a:solidFill>
                <a:latin typeface="Aptos" panose="020B0004020202020204"/>
              </a:rPr>
              <a:t>In this country the sportsman will find plenty of good and cheap amusement.</a:t>
            </a: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6" name="Content Placeholder 3">
            <a:extLst>
              <a:ext uri="{FF2B5EF4-FFF2-40B4-BE49-F238E27FC236}">
                <a16:creationId xmlns:a16="http://schemas.microsoft.com/office/drawing/2014/main" id="{3FC6458A-5227-D7B8-D57B-10B0F0F10DFE}"/>
              </a:ext>
            </a:extLst>
          </p:cNvPr>
          <p:cNvSpPr txBox="1">
            <a:spLocks/>
          </p:cNvSpPr>
          <p:nvPr/>
        </p:nvSpPr>
        <p:spPr>
          <a:xfrm>
            <a:off x="139166" y="2912199"/>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2</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 land generally speaking is good. I saw the finest wheat and barley growing here that I ever saw. Turnip and cabbage grow to a prodigious size. We saw a single cabbage that weighed 28 lbs!</a:t>
            </a:r>
          </a:p>
          <a:p>
            <a:pPr marL="0" indent="0" defTabSz="914358">
              <a:buNone/>
            </a:pPr>
            <a:endParaRPr lang="en-GB" sz="1100">
              <a:solidFill>
                <a:prstClr val="black"/>
              </a:solidFill>
              <a:latin typeface="Aptos" panose="020B0004020202020204"/>
            </a:endParaRPr>
          </a:p>
        </p:txBody>
      </p:sp>
      <p:sp>
        <p:nvSpPr>
          <p:cNvPr id="7" name="Content Placeholder 3">
            <a:extLst>
              <a:ext uri="{FF2B5EF4-FFF2-40B4-BE49-F238E27FC236}">
                <a16:creationId xmlns:a16="http://schemas.microsoft.com/office/drawing/2014/main" id="{05CA768D-86D4-8BC0-079A-296536A9BE35}"/>
              </a:ext>
            </a:extLst>
          </p:cNvPr>
          <p:cNvSpPr txBox="1">
            <a:spLocks/>
          </p:cNvSpPr>
          <p:nvPr/>
        </p:nvSpPr>
        <p:spPr>
          <a:xfrm>
            <a:off x="4255537" y="100067"/>
            <a:ext cx="3667684" cy="2563674"/>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3</a:t>
            </a:r>
          </a:p>
          <a:p>
            <a:pPr marL="0" indent="0" defTabSz="914358">
              <a:buNone/>
            </a:pPr>
            <a:endParaRPr lang="en-GB" sz="1100">
              <a:solidFill>
                <a:prstClr val="black"/>
              </a:solidFill>
              <a:latin typeface="Aptos" panose="020B0004020202020204"/>
            </a:endParaRPr>
          </a:p>
          <a:p>
            <a:pPr marL="0" indent="0" defTabSz="914358">
              <a:buNone/>
            </a:pPr>
            <a:r>
              <a:rPr lang="en-GB" sz="1100">
                <a:solidFill>
                  <a:srgbClr val="FF0000"/>
                </a:solidFill>
                <a:latin typeface="Aptos" panose="020B0004020202020204"/>
              </a:rPr>
              <a:t>The first sight we had of New Zealand was by no … inviting</a:t>
            </a:r>
            <a:r>
              <a:rPr lang="en-GB" sz="1100">
                <a:solidFill>
                  <a:prstClr val="black"/>
                </a:solidFill>
                <a:latin typeface="Aptos" panose="020B0004020202020204"/>
              </a:rPr>
              <a:t>. It was Mount Egmont 14000 feet high above the highest clouds and covered with cloud snows. Benevis and Benlomond are mere molehills compared to this mountain of mountains. </a:t>
            </a:r>
            <a:r>
              <a:rPr lang="en-GB" sz="1100">
                <a:solidFill>
                  <a:srgbClr val="FF0000"/>
                </a:solidFill>
                <a:latin typeface="Aptos" panose="020B0004020202020204"/>
              </a:rPr>
              <a:t>We were sadly disappointed with the prospect before us.</a:t>
            </a: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The bay is actually swarming with excellent fish such as salmon, trout, cod, ling and sometimes herring. </a:t>
            </a:r>
            <a:r>
              <a:rPr lang="en-GB" sz="1100">
                <a:solidFill>
                  <a:srgbClr val="FF0000"/>
                </a:solidFill>
                <a:latin typeface="Aptos" panose="020B0004020202020204"/>
              </a:rPr>
              <a:t>Were a fisherman to come here I am convinced they would make a fortune in a year or two, by curing fish and exporting them to the Australian colonies.</a:t>
            </a:r>
            <a:endParaRPr lang="en-GB" sz="1100">
              <a:solidFill>
                <a:prstClr val="black"/>
              </a:solidFill>
              <a:latin typeface="Aptos" panose="020B0004020202020204"/>
            </a:endParaRPr>
          </a:p>
        </p:txBody>
      </p:sp>
      <p:sp>
        <p:nvSpPr>
          <p:cNvPr id="9" name="Content Placeholder 3">
            <a:extLst>
              <a:ext uri="{FF2B5EF4-FFF2-40B4-BE49-F238E27FC236}">
                <a16:creationId xmlns:a16="http://schemas.microsoft.com/office/drawing/2014/main" id="{FD27784E-527D-B6A4-EF3D-4B4FF72822D1}"/>
              </a:ext>
            </a:extLst>
          </p:cNvPr>
          <p:cNvSpPr txBox="1">
            <a:spLocks/>
          </p:cNvSpPr>
          <p:nvPr/>
        </p:nvSpPr>
        <p:spPr>
          <a:xfrm>
            <a:off x="4255540" y="4084941"/>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Source 4</a:t>
            </a:r>
          </a:p>
          <a:p>
            <a:pPr marL="0" indent="0" defTabSz="914358">
              <a:buNone/>
            </a:pPr>
            <a:r>
              <a:rPr lang="en-GB" sz="1100">
                <a:solidFill>
                  <a:prstClr val="black"/>
                </a:solidFill>
                <a:latin typeface="Aptos" panose="020B0004020202020204"/>
              </a:rPr>
              <a:t>There is abundance of fresh water in all parts of excellent quality. The birds are beautiful creatures, generally of bluish green or red plumage.</a:t>
            </a:r>
          </a:p>
          <a:p>
            <a:pPr marL="0" indent="0" defTabSz="914358">
              <a:buNone/>
            </a:pPr>
            <a:r>
              <a:rPr lang="en-GB" sz="1100">
                <a:solidFill>
                  <a:srgbClr val="FF0000"/>
                </a:solidFill>
                <a:latin typeface="Aptos" panose="020B0004020202020204"/>
              </a:rPr>
              <a:t>In this part of the island there is very little land cultivated yet.</a:t>
            </a:r>
          </a:p>
          <a:p>
            <a:pPr marL="0" indent="0" defTabSz="914358">
              <a:buNone/>
            </a:pPr>
            <a:endParaRPr lang="en-GB" sz="1100">
              <a:solidFill>
                <a:prstClr val="black"/>
              </a:solidFill>
              <a:latin typeface="Aptos" panose="020B0004020202020204"/>
            </a:endParaRPr>
          </a:p>
        </p:txBody>
      </p:sp>
      <p:sp>
        <p:nvSpPr>
          <p:cNvPr id="16" name="Content Placeholder 3">
            <a:extLst>
              <a:ext uri="{FF2B5EF4-FFF2-40B4-BE49-F238E27FC236}">
                <a16:creationId xmlns:a16="http://schemas.microsoft.com/office/drawing/2014/main" id="{1588E98F-1B23-C9FF-EBA6-F4A063F3837D}"/>
              </a:ext>
            </a:extLst>
          </p:cNvPr>
          <p:cNvSpPr txBox="1">
            <a:spLocks/>
          </p:cNvSpPr>
          <p:nvPr/>
        </p:nvSpPr>
        <p:spPr>
          <a:xfrm>
            <a:off x="8374814" y="126570"/>
            <a:ext cx="3667684" cy="1284930"/>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Inquiry Question</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What excited Donald Gollan about the environment he found in Australia and New Zealand?</a:t>
            </a:r>
          </a:p>
          <a:p>
            <a:pPr marL="0" indent="0" defTabSz="914358">
              <a:buNone/>
            </a:pPr>
            <a:endParaRPr lang="en-GB" sz="1100">
              <a:solidFill>
                <a:prstClr val="black"/>
              </a:solidFill>
              <a:latin typeface="Aptos" panose="020B0004020202020204"/>
            </a:endParaRPr>
          </a:p>
        </p:txBody>
      </p:sp>
      <p:sp>
        <p:nvSpPr>
          <p:cNvPr id="17" name="Content Placeholder 3">
            <a:extLst>
              <a:ext uri="{FF2B5EF4-FFF2-40B4-BE49-F238E27FC236}">
                <a16:creationId xmlns:a16="http://schemas.microsoft.com/office/drawing/2014/main" id="{8E0E058B-4396-BEDE-3A11-BF902CB7D50B}"/>
              </a:ext>
            </a:extLst>
          </p:cNvPr>
          <p:cNvSpPr txBox="1">
            <a:spLocks/>
          </p:cNvSpPr>
          <p:nvPr/>
        </p:nvSpPr>
        <p:spPr>
          <a:xfrm>
            <a:off x="8374814" y="1600770"/>
            <a:ext cx="3667684" cy="476006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Activity</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Have your opinions on what excited Donald Gollan changed, looking at the sources more fully? </a:t>
            </a:r>
          </a:p>
          <a:p>
            <a:pPr marL="0" indent="0" defTabSz="914358">
              <a:buNone/>
            </a:pPr>
            <a:r>
              <a:rPr lang="en-GB" sz="1100">
                <a:solidFill>
                  <a:prstClr val="black"/>
                </a:solidFill>
                <a:latin typeface="Aptos" panose="020B0004020202020204"/>
              </a:rPr>
              <a:t>Note down how and why they have changed?</a:t>
            </a: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2" name="Content Placeholder 3">
            <a:extLst>
              <a:ext uri="{FF2B5EF4-FFF2-40B4-BE49-F238E27FC236}">
                <a16:creationId xmlns:a16="http://schemas.microsoft.com/office/drawing/2014/main" id="{4F87903F-BD5D-E476-35C7-32DFA88F62C0}"/>
              </a:ext>
            </a:extLst>
          </p:cNvPr>
          <p:cNvSpPr txBox="1">
            <a:spLocks/>
          </p:cNvSpPr>
          <p:nvPr/>
        </p:nvSpPr>
        <p:spPr>
          <a:xfrm>
            <a:off x="8385152" y="6443878"/>
            <a:ext cx="3667684" cy="30952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Worksheet 2</a:t>
            </a: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4" name="Content Placeholder 3">
            <a:extLst>
              <a:ext uri="{FF2B5EF4-FFF2-40B4-BE49-F238E27FC236}">
                <a16:creationId xmlns:a16="http://schemas.microsoft.com/office/drawing/2014/main" id="{A406FA3B-FA5B-BCE3-8592-23180E2EF300}"/>
              </a:ext>
            </a:extLst>
          </p:cNvPr>
          <p:cNvSpPr txBox="1">
            <a:spLocks/>
          </p:cNvSpPr>
          <p:nvPr/>
        </p:nvSpPr>
        <p:spPr>
          <a:xfrm>
            <a:off x="139164" y="4539236"/>
            <a:ext cx="3667684" cy="83769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 (Source 1 and 2)</a:t>
            </a:r>
          </a:p>
          <a:p>
            <a:pPr marL="0" indent="0" defTabSz="914358">
              <a:buNone/>
            </a:pPr>
            <a:r>
              <a:rPr lang="en-GB" sz="1100">
                <a:solidFill>
                  <a:prstClr val="black"/>
                </a:solidFill>
                <a:latin typeface="Aptos" panose="020B0004020202020204"/>
              </a:rPr>
              <a:t>1. What are the reasons why Gollan is excited by the area and wildlife?</a:t>
            </a:r>
          </a:p>
          <a:p>
            <a:pPr marL="0" indent="0" defTabSz="914358">
              <a:buNone/>
            </a:pPr>
            <a:endParaRPr lang="en-GB" sz="1100">
              <a:solidFill>
                <a:prstClr val="black"/>
              </a:solidFill>
              <a:latin typeface="Aptos" panose="020B0004020202020204"/>
            </a:endParaRPr>
          </a:p>
        </p:txBody>
      </p:sp>
      <p:sp>
        <p:nvSpPr>
          <p:cNvPr id="5" name="Content Placeholder 3">
            <a:extLst>
              <a:ext uri="{FF2B5EF4-FFF2-40B4-BE49-F238E27FC236}">
                <a16:creationId xmlns:a16="http://schemas.microsoft.com/office/drawing/2014/main" id="{FED53A1C-A0CB-2E31-AA5A-8B63557DD306}"/>
              </a:ext>
            </a:extLst>
          </p:cNvPr>
          <p:cNvSpPr txBox="1">
            <a:spLocks/>
          </p:cNvSpPr>
          <p:nvPr/>
        </p:nvSpPr>
        <p:spPr>
          <a:xfrm>
            <a:off x="4248501" y="2838330"/>
            <a:ext cx="3667684" cy="107765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 Source 3</a:t>
            </a:r>
          </a:p>
          <a:p>
            <a:pPr marL="0" indent="0" defTabSz="914358">
              <a:buNone/>
            </a:pPr>
            <a:r>
              <a:rPr lang="en-GB" sz="1100">
                <a:solidFill>
                  <a:prstClr val="black"/>
                </a:solidFill>
                <a:latin typeface="Aptos" panose="020B0004020202020204"/>
              </a:rPr>
              <a:t>2. Why might Gollan have thought the mountainous area was ‘uninviting’ and ‘disappointing’?</a:t>
            </a:r>
          </a:p>
          <a:p>
            <a:pPr marL="0" indent="0" defTabSz="914358">
              <a:buNone/>
            </a:pPr>
            <a:r>
              <a:rPr lang="en-GB" sz="1100">
                <a:solidFill>
                  <a:prstClr val="black"/>
                </a:solidFill>
                <a:latin typeface="Aptos" panose="020B0004020202020204"/>
              </a:rPr>
              <a:t>3. What is the reason why Gollan was excited by the number of fish in the area? </a:t>
            </a:r>
          </a:p>
        </p:txBody>
      </p:sp>
      <p:sp>
        <p:nvSpPr>
          <p:cNvPr id="10" name="Content Placeholder 3">
            <a:extLst>
              <a:ext uri="{FF2B5EF4-FFF2-40B4-BE49-F238E27FC236}">
                <a16:creationId xmlns:a16="http://schemas.microsoft.com/office/drawing/2014/main" id="{0EDDA8A9-DD42-2C57-2A25-CEA0687D9E21}"/>
              </a:ext>
            </a:extLst>
          </p:cNvPr>
          <p:cNvSpPr txBox="1">
            <a:spLocks/>
          </p:cNvSpPr>
          <p:nvPr/>
        </p:nvSpPr>
        <p:spPr>
          <a:xfrm>
            <a:off x="4262158" y="5665153"/>
            <a:ext cx="3667684" cy="864639"/>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 Source 4</a:t>
            </a:r>
          </a:p>
          <a:p>
            <a:pPr marL="0" indent="0" defTabSz="914358">
              <a:buNone/>
            </a:pPr>
            <a:r>
              <a:rPr lang="en-GB" sz="1100">
                <a:solidFill>
                  <a:prstClr val="black"/>
                </a:solidFill>
                <a:latin typeface="Aptos" panose="020B0004020202020204"/>
              </a:rPr>
              <a:t>4.  What might Gollan be planning for this area?</a:t>
            </a:r>
          </a:p>
        </p:txBody>
      </p:sp>
    </p:spTree>
    <p:extLst>
      <p:ext uri="{BB962C8B-B14F-4D97-AF65-F5344CB8AC3E}">
        <p14:creationId xmlns:p14="http://schemas.microsoft.com/office/powerpoint/2010/main" val="404085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46FA5E-D856-9B36-9ECC-211CB305A5C3}"/>
              </a:ext>
            </a:extLst>
          </p:cNvPr>
          <p:cNvSpPr>
            <a:spLocks noGrp="1"/>
          </p:cNvSpPr>
          <p:nvPr>
            <p:ph type="body" sz="quarter" idx="11"/>
          </p:nvPr>
        </p:nvSpPr>
        <p:spPr>
          <a:xfrm>
            <a:off x="780722" y="1716502"/>
            <a:ext cx="10627782" cy="4399117"/>
          </a:xfrm>
        </p:spPr>
        <p:txBody>
          <a:bodyPr/>
          <a:lstStyle/>
          <a:p>
            <a:r>
              <a:rPr lang="en-GB" sz="4245" dirty="0">
                <a:latin typeface="Arsenica Antiqua DemiBold"/>
              </a:rPr>
              <a:t>This lesson will address what the letters written by Scots merchant Donald Gollan reveal about settler attitudes towards the environment and the peoples of Australia and New Zealand</a:t>
            </a:r>
          </a:p>
        </p:txBody>
      </p:sp>
    </p:spTree>
    <p:extLst>
      <p:ext uri="{BB962C8B-B14F-4D97-AF65-F5344CB8AC3E}">
        <p14:creationId xmlns:p14="http://schemas.microsoft.com/office/powerpoint/2010/main" val="396864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FE5B7-C467-DD08-FFF8-7775C39F6FF2}"/>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9769C7CD-5712-9FE9-4805-21B75B50AD28}"/>
              </a:ext>
            </a:extLst>
          </p:cNvPr>
          <p:cNvSpPr txBox="1">
            <a:spLocks/>
          </p:cNvSpPr>
          <p:nvPr/>
        </p:nvSpPr>
        <p:spPr>
          <a:xfrm>
            <a:off x="198024" y="587362"/>
            <a:ext cx="3684659" cy="2600390"/>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dirty="0">
                <a:solidFill>
                  <a:prstClr val="black"/>
                </a:solidFill>
                <a:latin typeface="Aptos" panose="020B0004020202020204"/>
              </a:rPr>
              <a:t>Questions</a:t>
            </a:r>
          </a:p>
          <a:p>
            <a:pPr marL="228589" indent="-228589" defTabSz="914358">
              <a:buFont typeface="Arial" panose="020B0604020202020204" pitchFamily="34" charset="0"/>
              <a:buAutoNum type="arabicPeriod"/>
            </a:pPr>
            <a:r>
              <a:rPr lang="en-GB" sz="1100" dirty="0">
                <a:solidFill>
                  <a:prstClr val="black"/>
                </a:solidFill>
                <a:latin typeface="Aptos" panose="020B0004020202020204"/>
              </a:rPr>
              <a:t>What are your impressions of the areas that Gollan is describing?</a:t>
            </a:r>
          </a:p>
          <a:p>
            <a:pPr marL="0" indent="0" defTabSz="914358">
              <a:buNone/>
            </a:pPr>
            <a:r>
              <a:rPr lang="en-GB" sz="1100" dirty="0">
                <a:solidFill>
                  <a:srgbClr val="0E2841">
                    <a:lumMod val="75000"/>
                    <a:lumOff val="25000"/>
                  </a:srgbClr>
                </a:solidFill>
                <a:latin typeface="Aptos" panose="020B0004020202020204"/>
              </a:rPr>
              <a:t>Beautiful, wild, lots of wildlife, nice nature.</a:t>
            </a:r>
          </a:p>
          <a:p>
            <a:pPr marL="0" indent="0" defTabSz="914358">
              <a:buNone/>
            </a:pPr>
            <a:r>
              <a:rPr lang="en-GB" sz="1100" dirty="0">
                <a:solidFill>
                  <a:prstClr val="black"/>
                </a:solidFill>
                <a:latin typeface="Aptos" panose="020B0004020202020204"/>
              </a:rPr>
              <a:t>2. What adjectives does Gollan use to describe the area and wildlife?</a:t>
            </a:r>
          </a:p>
          <a:p>
            <a:pPr marL="0" indent="0" defTabSz="914358">
              <a:buNone/>
            </a:pPr>
            <a:r>
              <a:rPr lang="en-GB" sz="1100" dirty="0">
                <a:solidFill>
                  <a:srgbClr val="0E2841">
                    <a:lumMod val="75000"/>
                    <a:lumOff val="25000"/>
                  </a:srgbClr>
                </a:solidFill>
                <a:latin typeface="Aptos" panose="020B0004020202020204"/>
              </a:rPr>
              <a:t>Beautiful, immense, rich, greyish</a:t>
            </a:r>
          </a:p>
          <a:p>
            <a:pPr marL="0" indent="0" defTabSz="914358">
              <a:buNone/>
            </a:pPr>
            <a:r>
              <a:rPr lang="en-GB" sz="1100" dirty="0">
                <a:solidFill>
                  <a:prstClr val="black"/>
                </a:solidFill>
                <a:latin typeface="Aptos" panose="020B0004020202020204"/>
              </a:rPr>
              <a:t>3. What does Gollan think of the area?</a:t>
            </a:r>
          </a:p>
          <a:p>
            <a:pPr marL="0" indent="0" defTabSz="914358">
              <a:buNone/>
            </a:pPr>
            <a:r>
              <a:rPr lang="en-GB" sz="1100" dirty="0">
                <a:solidFill>
                  <a:srgbClr val="0E2841">
                    <a:lumMod val="75000"/>
                    <a:lumOff val="25000"/>
                  </a:srgbClr>
                </a:solidFill>
                <a:latin typeface="Aptos" panose="020B0004020202020204"/>
              </a:rPr>
              <a:t>Some students may repeat answers from Q1 and 2. Others may think that he sees this from a perspective of profit.</a:t>
            </a:r>
          </a:p>
          <a:p>
            <a:pPr marL="0" indent="0" defTabSz="914358">
              <a:buNone/>
            </a:pPr>
            <a:endParaRPr lang="en-GB" sz="1100" b="1" dirty="0">
              <a:solidFill>
                <a:prstClr val="black"/>
              </a:solidFill>
              <a:latin typeface="Aptos" panose="020B0004020202020204"/>
            </a:endParaRPr>
          </a:p>
          <a:p>
            <a:pPr marL="0" indent="0" defTabSz="914358">
              <a:buNone/>
            </a:pPr>
            <a:endParaRPr lang="en-GB" sz="1100" dirty="0">
              <a:solidFill>
                <a:prstClr val="black"/>
              </a:solidFill>
              <a:latin typeface="Aptos" panose="020B0004020202020204"/>
            </a:endParaRPr>
          </a:p>
          <a:p>
            <a:pPr marL="0" indent="0" defTabSz="914358">
              <a:buNone/>
            </a:pPr>
            <a:endParaRPr lang="en-GB" sz="1100" dirty="0">
              <a:solidFill>
                <a:prstClr val="black"/>
              </a:solidFill>
              <a:latin typeface="Aptos" panose="020B0004020202020204"/>
            </a:endParaRPr>
          </a:p>
        </p:txBody>
      </p:sp>
      <p:sp>
        <p:nvSpPr>
          <p:cNvPr id="13" name="Content Placeholder 3">
            <a:extLst>
              <a:ext uri="{FF2B5EF4-FFF2-40B4-BE49-F238E27FC236}">
                <a16:creationId xmlns:a16="http://schemas.microsoft.com/office/drawing/2014/main" id="{EE938780-3D11-48E6-A4FE-571CBE32B55F}"/>
              </a:ext>
            </a:extLst>
          </p:cNvPr>
          <p:cNvSpPr txBox="1">
            <a:spLocks/>
          </p:cNvSpPr>
          <p:nvPr/>
        </p:nvSpPr>
        <p:spPr>
          <a:xfrm>
            <a:off x="227616" y="3962705"/>
            <a:ext cx="3667684" cy="2077859"/>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dirty="0">
                <a:solidFill>
                  <a:prstClr val="black"/>
                </a:solidFill>
                <a:latin typeface="Aptos" panose="020B0004020202020204"/>
              </a:rPr>
              <a:t>Questions</a:t>
            </a:r>
          </a:p>
          <a:p>
            <a:pPr marL="0" indent="0" defTabSz="914358">
              <a:buNone/>
            </a:pPr>
            <a:r>
              <a:rPr lang="en-GB" sz="1100" dirty="0">
                <a:solidFill>
                  <a:prstClr val="black"/>
                </a:solidFill>
                <a:latin typeface="Aptos" panose="020B0004020202020204"/>
              </a:rPr>
              <a:t>4. What do you think Gollan’s feelings are about the food growing there?</a:t>
            </a:r>
          </a:p>
          <a:p>
            <a:pPr marL="0" indent="0" defTabSz="914358">
              <a:buNone/>
            </a:pPr>
            <a:r>
              <a:rPr lang="en-GB" sz="1100" dirty="0">
                <a:solidFill>
                  <a:srgbClr val="0E2841">
                    <a:lumMod val="75000"/>
                    <a:lumOff val="25000"/>
                  </a:srgbClr>
                </a:solidFill>
                <a:latin typeface="Aptos" panose="020B0004020202020204"/>
              </a:rPr>
              <a:t>It is of good quality and size.</a:t>
            </a:r>
          </a:p>
          <a:p>
            <a:pPr marL="0" indent="0" defTabSz="914358">
              <a:buNone/>
            </a:pPr>
            <a:r>
              <a:rPr lang="en-GB" sz="1100" dirty="0">
                <a:solidFill>
                  <a:prstClr val="black"/>
                </a:solidFill>
                <a:latin typeface="Aptos" panose="020B0004020202020204"/>
              </a:rPr>
              <a:t>5. Why might he have felt this way?</a:t>
            </a:r>
          </a:p>
          <a:p>
            <a:pPr marL="0" indent="0" defTabSz="914358">
              <a:buNone/>
            </a:pPr>
            <a:r>
              <a:rPr lang="en-GB" sz="1100" dirty="0">
                <a:solidFill>
                  <a:srgbClr val="0E2841">
                    <a:lumMod val="75000"/>
                    <a:lumOff val="25000"/>
                  </a:srgbClr>
                </a:solidFill>
                <a:latin typeface="Aptos" panose="020B0004020202020204"/>
              </a:rPr>
              <a:t>Students may answer that he believes it would be a good place to settle due to the available food, others may see the profit motive.</a:t>
            </a:r>
          </a:p>
          <a:p>
            <a:pPr marL="0" indent="0" defTabSz="914358">
              <a:buNone/>
            </a:pPr>
            <a:endParaRPr lang="en-GB" sz="1100" dirty="0">
              <a:solidFill>
                <a:prstClr val="black"/>
              </a:solidFill>
              <a:latin typeface="Aptos" panose="020B0004020202020204"/>
            </a:endParaRPr>
          </a:p>
        </p:txBody>
      </p:sp>
      <p:sp>
        <p:nvSpPr>
          <p:cNvPr id="14" name="Content Placeholder 3">
            <a:extLst>
              <a:ext uri="{FF2B5EF4-FFF2-40B4-BE49-F238E27FC236}">
                <a16:creationId xmlns:a16="http://schemas.microsoft.com/office/drawing/2014/main" id="{1E552AF3-F0FA-1D5E-0ED3-6889E2E5BC4D}"/>
              </a:ext>
            </a:extLst>
          </p:cNvPr>
          <p:cNvSpPr txBox="1">
            <a:spLocks/>
          </p:cNvSpPr>
          <p:nvPr/>
        </p:nvSpPr>
        <p:spPr>
          <a:xfrm>
            <a:off x="4265478" y="599332"/>
            <a:ext cx="3667684" cy="1750836"/>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Questions</a:t>
            </a:r>
          </a:p>
          <a:p>
            <a:pPr marL="0" indent="0" defTabSz="914358">
              <a:buNone/>
            </a:pPr>
            <a:r>
              <a:rPr lang="en-GB" sz="1100">
                <a:solidFill>
                  <a:prstClr val="black"/>
                </a:solidFill>
                <a:latin typeface="Aptos" panose="020B0004020202020204"/>
              </a:rPr>
              <a:t>6. What are your impressions of this area, according to Gollan’s description?</a:t>
            </a:r>
          </a:p>
          <a:p>
            <a:pPr marL="0" indent="0" defTabSz="914358">
              <a:buNone/>
            </a:pPr>
            <a:r>
              <a:rPr lang="en-GB" sz="1100">
                <a:solidFill>
                  <a:srgbClr val="0E2841">
                    <a:lumMod val="75000"/>
                    <a:lumOff val="25000"/>
                  </a:srgbClr>
                </a:solidFill>
                <a:latin typeface="Aptos" panose="020B0004020202020204"/>
              </a:rPr>
              <a:t>Dramatic, beautiful, huge, lots of fish </a:t>
            </a:r>
          </a:p>
          <a:p>
            <a:pPr marL="0" indent="0" defTabSz="914358">
              <a:buNone/>
            </a:pPr>
            <a:r>
              <a:rPr lang="en-GB" sz="1100">
                <a:solidFill>
                  <a:prstClr val="black"/>
                </a:solidFill>
                <a:latin typeface="Aptos" panose="020B0004020202020204"/>
              </a:rPr>
              <a:t>7. What do you think he thought when he saw these mountains?</a:t>
            </a:r>
          </a:p>
          <a:p>
            <a:pPr marL="0" indent="0" defTabSz="914358">
              <a:buNone/>
            </a:pPr>
            <a:r>
              <a:rPr lang="en-GB" sz="1100">
                <a:solidFill>
                  <a:srgbClr val="0E2841">
                    <a:lumMod val="75000"/>
                    <a:lumOff val="25000"/>
                  </a:srgbClr>
                </a:solidFill>
                <a:latin typeface="Aptos" panose="020B0004020202020204"/>
              </a:rPr>
              <a:t>Impressed</a:t>
            </a:r>
          </a:p>
          <a:p>
            <a:pPr marL="0" indent="0" defTabSz="914358">
              <a:buNone/>
            </a:pPr>
            <a:endParaRPr lang="en-GB" sz="1100">
              <a:solidFill>
                <a:prstClr val="black"/>
              </a:solidFill>
              <a:latin typeface="Aptos" panose="020B0004020202020204"/>
            </a:endParaRPr>
          </a:p>
        </p:txBody>
      </p:sp>
      <p:sp>
        <p:nvSpPr>
          <p:cNvPr id="15" name="Content Placeholder 3">
            <a:extLst>
              <a:ext uri="{FF2B5EF4-FFF2-40B4-BE49-F238E27FC236}">
                <a16:creationId xmlns:a16="http://schemas.microsoft.com/office/drawing/2014/main" id="{91A1AB4E-204C-4FFB-D8B2-E1249E3378D2}"/>
              </a:ext>
            </a:extLst>
          </p:cNvPr>
          <p:cNvSpPr txBox="1">
            <a:spLocks/>
          </p:cNvSpPr>
          <p:nvPr/>
        </p:nvSpPr>
        <p:spPr>
          <a:xfrm>
            <a:off x="4255537" y="3069125"/>
            <a:ext cx="3667684" cy="141125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Questions</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8. What is Gollan’s opinion of the area and wildlife he sees here?</a:t>
            </a:r>
          </a:p>
          <a:p>
            <a:pPr marL="0" indent="0" defTabSz="914358">
              <a:buNone/>
            </a:pPr>
            <a:r>
              <a:rPr lang="en-GB" sz="1100">
                <a:solidFill>
                  <a:srgbClr val="0E2841">
                    <a:lumMod val="75000"/>
                    <a:lumOff val="25000"/>
                  </a:srgbClr>
                </a:solidFill>
                <a:latin typeface="Aptos" panose="020B0004020202020204"/>
              </a:rPr>
              <a:t>Beautiful, excellent quality of land and water. Abundance</a:t>
            </a:r>
          </a:p>
        </p:txBody>
      </p:sp>
      <p:sp>
        <p:nvSpPr>
          <p:cNvPr id="16" name="Content Placeholder 3">
            <a:extLst>
              <a:ext uri="{FF2B5EF4-FFF2-40B4-BE49-F238E27FC236}">
                <a16:creationId xmlns:a16="http://schemas.microsoft.com/office/drawing/2014/main" id="{50683473-D543-173F-67BA-1A716721E176}"/>
              </a:ext>
            </a:extLst>
          </p:cNvPr>
          <p:cNvSpPr txBox="1">
            <a:spLocks/>
          </p:cNvSpPr>
          <p:nvPr/>
        </p:nvSpPr>
        <p:spPr>
          <a:xfrm>
            <a:off x="8374814" y="126570"/>
            <a:ext cx="3667684" cy="1284930"/>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Inquiry Question</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What excited Donald Gollan about the environment he found in Australia and New Zealand?</a:t>
            </a:r>
          </a:p>
          <a:p>
            <a:pPr marL="0" indent="0" defTabSz="914358">
              <a:buNone/>
            </a:pPr>
            <a:endParaRPr lang="en-GB" sz="1100">
              <a:solidFill>
                <a:prstClr val="black"/>
              </a:solidFill>
              <a:latin typeface="Aptos" panose="020B0004020202020204"/>
            </a:endParaRPr>
          </a:p>
        </p:txBody>
      </p:sp>
      <p:sp>
        <p:nvSpPr>
          <p:cNvPr id="17" name="Content Placeholder 3">
            <a:extLst>
              <a:ext uri="{FF2B5EF4-FFF2-40B4-BE49-F238E27FC236}">
                <a16:creationId xmlns:a16="http://schemas.microsoft.com/office/drawing/2014/main" id="{141303BC-E729-16E1-7059-63F94539A7F4}"/>
              </a:ext>
            </a:extLst>
          </p:cNvPr>
          <p:cNvSpPr txBox="1">
            <a:spLocks/>
          </p:cNvSpPr>
          <p:nvPr/>
        </p:nvSpPr>
        <p:spPr>
          <a:xfrm>
            <a:off x="8374814" y="1600770"/>
            <a:ext cx="3667684" cy="476006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Activity</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Bullet point down any ideas you have about what excited Donald Gollan.</a:t>
            </a:r>
          </a:p>
          <a:p>
            <a:pPr marL="0" indent="0" defTabSz="914358">
              <a:buNone/>
            </a:pPr>
            <a:r>
              <a:rPr lang="en-GB" sz="1100">
                <a:solidFill>
                  <a:srgbClr val="0E2841">
                    <a:lumMod val="75000"/>
                    <a:lumOff val="25000"/>
                  </a:srgbClr>
                </a:solidFill>
                <a:latin typeface="Aptos" panose="020B0004020202020204"/>
              </a:rPr>
              <a:t>Expect students to talk about the beauty of the land and animals, the quality of the land and food, the abundance of animals/water etc.</a:t>
            </a:r>
          </a:p>
          <a:p>
            <a:pPr marL="0" indent="0" defTabSz="914358">
              <a:buNone/>
            </a:pPr>
            <a:r>
              <a:rPr lang="en-GB" sz="1100">
                <a:solidFill>
                  <a:srgbClr val="0E2841">
                    <a:lumMod val="75000"/>
                    <a:lumOff val="25000"/>
                  </a:srgbClr>
                </a:solidFill>
                <a:latin typeface="Aptos" panose="020B0004020202020204"/>
              </a:rPr>
              <a:t>Some students may pick out that this excitement came from wanting to settle there or make money.</a:t>
            </a: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18" name="Content Placeholder 3">
            <a:extLst>
              <a:ext uri="{FF2B5EF4-FFF2-40B4-BE49-F238E27FC236}">
                <a16:creationId xmlns:a16="http://schemas.microsoft.com/office/drawing/2014/main" id="{94BEEB4F-50E6-5B45-C91E-1691D6427248}"/>
              </a:ext>
            </a:extLst>
          </p:cNvPr>
          <p:cNvSpPr txBox="1">
            <a:spLocks/>
          </p:cNvSpPr>
          <p:nvPr/>
        </p:nvSpPr>
        <p:spPr>
          <a:xfrm>
            <a:off x="8385152" y="6443878"/>
            <a:ext cx="3667684" cy="30952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Worksheet 1 – Possible Answers</a:t>
            </a: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Tree>
    <p:extLst>
      <p:ext uri="{BB962C8B-B14F-4D97-AF65-F5344CB8AC3E}">
        <p14:creationId xmlns:p14="http://schemas.microsoft.com/office/powerpoint/2010/main" val="274007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1F1C-C334-042E-A2ED-3423450CD116}"/>
            </a:ext>
          </a:extLst>
        </p:cNvPr>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0EE14BCA-4A3F-D966-DD96-27857AE2ECC5}"/>
              </a:ext>
            </a:extLst>
          </p:cNvPr>
          <p:cNvSpPr txBox="1">
            <a:spLocks/>
          </p:cNvSpPr>
          <p:nvPr/>
        </p:nvSpPr>
        <p:spPr>
          <a:xfrm>
            <a:off x="6836679" y="194648"/>
            <a:ext cx="3667684" cy="1284930"/>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Inquiry Question</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What excited Donald Gollan about the environment he found in Australia and New Zealand?</a:t>
            </a:r>
          </a:p>
          <a:p>
            <a:pPr marL="0" indent="0" defTabSz="914358">
              <a:buNone/>
            </a:pPr>
            <a:endParaRPr lang="en-GB" sz="1100">
              <a:solidFill>
                <a:prstClr val="black"/>
              </a:solidFill>
              <a:latin typeface="Aptos" panose="020B0004020202020204"/>
            </a:endParaRPr>
          </a:p>
        </p:txBody>
      </p:sp>
      <p:sp>
        <p:nvSpPr>
          <p:cNvPr id="17" name="Content Placeholder 3">
            <a:extLst>
              <a:ext uri="{FF2B5EF4-FFF2-40B4-BE49-F238E27FC236}">
                <a16:creationId xmlns:a16="http://schemas.microsoft.com/office/drawing/2014/main" id="{C28D1176-6AEB-7400-1C50-34A4029FF815}"/>
              </a:ext>
            </a:extLst>
          </p:cNvPr>
          <p:cNvSpPr txBox="1">
            <a:spLocks/>
          </p:cNvSpPr>
          <p:nvPr/>
        </p:nvSpPr>
        <p:spPr>
          <a:xfrm>
            <a:off x="6836679" y="1547656"/>
            <a:ext cx="3667684" cy="4760067"/>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Activity</a:t>
            </a:r>
          </a:p>
          <a:p>
            <a:pPr marL="0" indent="0" defTabSz="914358">
              <a:buNone/>
            </a:pPr>
            <a:endParaRPr lang="en-GB" sz="1100">
              <a:solidFill>
                <a:prstClr val="black"/>
              </a:solidFill>
              <a:latin typeface="Aptos" panose="020B0004020202020204"/>
            </a:endParaRPr>
          </a:p>
          <a:p>
            <a:pPr marL="0" indent="0" defTabSz="914358">
              <a:buNone/>
            </a:pPr>
            <a:r>
              <a:rPr lang="en-GB" sz="1100">
                <a:solidFill>
                  <a:prstClr val="black"/>
                </a:solidFill>
                <a:latin typeface="Aptos" panose="020B0004020202020204"/>
              </a:rPr>
              <a:t>Have your opinions on what excited Donald Gollan changed, looking at the sources more fully? </a:t>
            </a:r>
          </a:p>
          <a:p>
            <a:pPr marL="0" indent="0" defTabSz="914358">
              <a:buNone/>
            </a:pPr>
            <a:r>
              <a:rPr lang="en-GB" sz="1100">
                <a:solidFill>
                  <a:prstClr val="black"/>
                </a:solidFill>
                <a:latin typeface="Aptos" panose="020B0004020202020204"/>
              </a:rPr>
              <a:t>Note down how and why they have changed?</a:t>
            </a:r>
          </a:p>
          <a:p>
            <a:pPr marL="0" indent="0" defTabSz="914358">
              <a:buNone/>
            </a:pPr>
            <a:endParaRPr lang="en-GB" sz="1100">
              <a:solidFill>
                <a:prstClr val="black"/>
              </a:solidFill>
              <a:latin typeface="Aptos" panose="020B0004020202020204"/>
            </a:endParaRPr>
          </a:p>
          <a:p>
            <a:pPr marL="0" indent="0" defTabSz="914358">
              <a:buNone/>
            </a:pPr>
            <a:r>
              <a:rPr lang="en-GB" sz="1100">
                <a:solidFill>
                  <a:srgbClr val="0E2841">
                    <a:lumMod val="75000"/>
                    <a:lumOff val="25000"/>
                  </a:srgbClr>
                </a:solidFill>
                <a:latin typeface="Aptos" panose="020B0004020202020204"/>
              </a:rPr>
              <a:t>Expect students to have gone from believing Gollan was excited by the beauty of the nature and wildlife, to understanding that he was motivated by making money.</a:t>
            </a:r>
          </a:p>
          <a:p>
            <a:pPr marL="0" indent="0" defTabSz="914358">
              <a:buNone/>
            </a:pP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2" name="Content Placeholder 3">
            <a:extLst>
              <a:ext uri="{FF2B5EF4-FFF2-40B4-BE49-F238E27FC236}">
                <a16:creationId xmlns:a16="http://schemas.microsoft.com/office/drawing/2014/main" id="{FC4A85C6-C226-6F91-6920-7765A5C10EC2}"/>
              </a:ext>
            </a:extLst>
          </p:cNvPr>
          <p:cNvSpPr txBox="1">
            <a:spLocks/>
          </p:cNvSpPr>
          <p:nvPr/>
        </p:nvSpPr>
        <p:spPr>
          <a:xfrm>
            <a:off x="6847112" y="6375800"/>
            <a:ext cx="3667684" cy="309528"/>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Worksheet 2 – Possible Answers</a:t>
            </a:r>
            <a:endParaRPr lang="en-GB" sz="1100">
              <a:solidFill>
                <a:prstClr val="black"/>
              </a:solidFill>
              <a:latin typeface="Aptos" panose="020B0004020202020204"/>
            </a:endParaRPr>
          </a:p>
          <a:p>
            <a:pPr marL="0" indent="0" defTabSz="914358">
              <a:buNone/>
            </a:pPr>
            <a:endParaRPr lang="en-GB" sz="1100">
              <a:solidFill>
                <a:prstClr val="black"/>
              </a:solidFill>
              <a:latin typeface="Aptos" panose="020B0004020202020204"/>
            </a:endParaRPr>
          </a:p>
        </p:txBody>
      </p:sp>
      <p:sp>
        <p:nvSpPr>
          <p:cNvPr id="4" name="Content Placeholder 3">
            <a:extLst>
              <a:ext uri="{FF2B5EF4-FFF2-40B4-BE49-F238E27FC236}">
                <a16:creationId xmlns:a16="http://schemas.microsoft.com/office/drawing/2014/main" id="{4250F782-0ECF-98A8-4E13-ABBDB4BB7B69}"/>
              </a:ext>
            </a:extLst>
          </p:cNvPr>
          <p:cNvSpPr txBox="1">
            <a:spLocks/>
          </p:cNvSpPr>
          <p:nvPr/>
        </p:nvSpPr>
        <p:spPr>
          <a:xfrm>
            <a:off x="594474" y="428994"/>
            <a:ext cx="3667684" cy="1562274"/>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 (Source 1 and 2)</a:t>
            </a:r>
          </a:p>
          <a:p>
            <a:pPr marL="0" indent="0" defTabSz="914358">
              <a:buNone/>
            </a:pPr>
            <a:r>
              <a:rPr lang="en-GB" sz="1100">
                <a:solidFill>
                  <a:prstClr val="black"/>
                </a:solidFill>
                <a:latin typeface="Aptos" panose="020B0004020202020204"/>
              </a:rPr>
              <a:t>1. What are the reasons why Gollan is excited by the area and wildlife?</a:t>
            </a:r>
          </a:p>
          <a:p>
            <a:pPr marL="0" indent="0" defTabSz="914358">
              <a:buNone/>
            </a:pPr>
            <a:r>
              <a:rPr lang="en-GB" sz="1100">
                <a:solidFill>
                  <a:srgbClr val="0E2841">
                    <a:lumMod val="75000"/>
                    <a:lumOff val="25000"/>
                  </a:srgbClr>
                </a:solidFill>
                <a:latin typeface="Aptos" panose="020B0004020202020204"/>
              </a:rPr>
              <a:t>Expect students to begin to see Gollan intended the land to be used – exploited - for sport / pleasure / business.</a:t>
            </a:r>
          </a:p>
        </p:txBody>
      </p:sp>
      <p:sp>
        <p:nvSpPr>
          <p:cNvPr id="5" name="Content Placeholder 3">
            <a:extLst>
              <a:ext uri="{FF2B5EF4-FFF2-40B4-BE49-F238E27FC236}">
                <a16:creationId xmlns:a16="http://schemas.microsoft.com/office/drawing/2014/main" id="{4670328F-075C-AA68-1E30-1312CBF3C7EC}"/>
              </a:ext>
            </a:extLst>
          </p:cNvPr>
          <p:cNvSpPr txBox="1">
            <a:spLocks/>
          </p:cNvSpPr>
          <p:nvPr/>
        </p:nvSpPr>
        <p:spPr>
          <a:xfrm>
            <a:off x="621221" y="2485298"/>
            <a:ext cx="3667684" cy="1887405"/>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 Source 3</a:t>
            </a:r>
          </a:p>
          <a:p>
            <a:pPr marL="0" indent="0" defTabSz="914358">
              <a:buNone/>
            </a:pPr>
            <a:r>
              <a:rPr lang="en-GB" sz="1100">
                <a:solidFill>
                  <a:prstClr val="black"/>
                </a:solidFill>
                <a:latin typeface="Aptos" panose="020B0004020202020204"/>
              </a:rPr>
              <a:t>2. Why might Gollan have thought the mountainous area was ‘uninviting’ and ‘disappointing’?</a:t>
            </a:r>
          </a:p>
          <a:p>
            <a:pPr marL="0" indent="0" defTabSz="914358">
              <a:buNone/>
            </a:pPr>
            <a:r>
              <a:rPr lang="en-GB" sz="1100">
                <a:solidFill>
                  <a:srgbClr val="0E2841">
                    <a:lumMod val="75000"/>
                    <a:lumOff val="25000"/>
                  </a:srgbClr>
                </a:solidFill>
                <a:latin typeface="Aptos" panose="020B0004020202020204"/>
              </a:rPr>
              <a:t>The land couldn’t be easily settled / farmed / used.</a:t>
            </a:r>
          </a:p>
          <a:p>
            <a:pPr marL="0" indent="0" defTabSz="914358">
              <a:buNone/>
            </a:pPr>
            <a:r>
              <a:rPr lang="en-GB" sz="1100">
                <a:solidFill>
                  <a:prstClr val="black"/>
                </a:solidFill>
                <a:latin typeface="Aptos" panose="020B0004020202020204"/>
              </a:rPr>
              <a:t>3. What is the reason why Gollan was excited by the number of fish in the area?</a:t>
            </a:r>
          </a:p>
          <a:p>
            <a:pPr marL="0" indent="0" defTabSz="914358">
              <a:buNone/>
            </a:pPr>
            <a:r>
              <a:rPr lang="en-GB" sz="1100">
                <a:solidFill>
                  <a:srgbClr val="0E2841">
                    <a:lumMod val="75000"/>
                    <a:lumOff val="25000"/>
                  </a:srgbClr>
                </a:solidFill>
                <a:latin typeface="Aptos" panose="020B0004020202020204"/>
              </a:rPr>
              <a:t>Money could be easily made.</a:t>
            </a:r>
          </a:p>
          <a:p>
            <a:pPr marL="0" indent="0" defTabSz="914358">
              <a:buNone/>
            </a:pPr>
            <a:r>
              <a:rPr lang="en-GB" sz="1100">
                <a:solidFill>
                  <a:prstClr val="black"/>
                </a:solidFill>
                <a:latin typeface="Aptos" panose="020B0004020202020204"/>
              </a:rPr>
              <a:t> </a:t>
            </a:r>
          </a:p>
        </p:txBody>
      </p:sp>
      <p:sp>
        <p:nvSpPr>
          <p:cNvPr id="10" name="Content Placeholder 3">
            <a:extLst>
              <a:ext uri="{FF2B5EF4-FFF2-40B4-BE49-F238E27FC236}">
                <a16:creationId xmlns:a16="http://schemas.microsoft.com/office/drawing/2014/main" id="{518661FB-0C2B-1522-C37E-7CBAE881212C}"/>
              </a:ext>
            </a:extLst>
          </p:cNvPr>
          <p:cNvSpPr txBox="1">
            <a:spLocks/>
          </p:cNvSpPr>
          <p:nvPr/>
        </p:nvSpPr>
        <p:spPr>
          <a:xfrm>
            <a:off x="621221" y="4984037"/>
            <a:ext cx="3667684" cy="1376799"/>
          </a:xfrm>
          <a:prstGeom prst="rect">
            <a:avLst/>
          </a:prstGeom>
          <a:ln>
            <a:solidFill>
              <a:schemeClr val="tx1"/>
            </a:solidFill>
          </a:ln>
        </p:spPr>
        <p:txBody>
          <a:bodyPr vert="horz" lIns="91434" tIns="45717" rIns="91434" bIns="45717"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58">
              <a:buNone/>
            </a:pPr>
            <a:r>
              <a:rPr lang="en-GB" sz="1100" b="1">
                <a:solidFill>
                  <a:prstClr val="black"/>
                </a:solidFill>
                <a:latin typeface="Aptos" panose="020B0004020202020204"/>
              </a:rPr>
              <a:t>Question Source 4</a:t>
            </a:r>
          </a:p>
          <a:p>
            <a:pPr marL="228589" indent="-228589" defTabSz="914358">
              <a:buFont typeface="Arial" panose="020B0604020202020204" pitchFamily="34" charset="0"/>
              <a:buAutoNum type="arabicPeriod" startAt="4"/>
            </a:pPr>
            <a:r>
              <a:rPr lang="en-GB" sz="1100">
                <a:solidFill>
                  <a:prstClr val="black"/>
                </a:solidFill>
                <a:latin typeface="Aptos" panose="020B0004020202020204"/>
              </a:rPr>
              <a:t>What might Gollan be planning for this area?</a:t>
            </a:r>
          </a:p>
          <a:p>
            <a:pPr marL="0" indent="0" defTabSz="914358">
              <a:buNone/>
            </a:pPr>
            <a:r>
              <a:rPr lang="en-GB" sz="1100">
                <a:solidFill>
                  <a:srgbClr val="0E2841">
                    <a:lumMod val="75000"/>
                    <a:lumOff val="25000"/>
                  </a:srgbClr>
                </a:solidFill>
                <a:latin typeface="Aptos" panose="020B0004020202020204"/>
              </a:rPr>
              <a:t>Cultivating / farming / using for profit.</a:t>
            </a:r>
          </a:p>
        </p:txBody>
      </p:sp>
    </p:spTree>
    <p:extLst>
      <p:ext uri="{BB962C8B-B14F-4D97-AF65-F5344CB8AC3E}">
        <p14:creationId xmlns:p14="http://schemas.microsoft.com/office/powerpoint/2010/main" val="2243404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9C5AB9-85BE-74AA-9B65-0F2005BCEE26}"/>
              </a:ext>
            </a:extLst>
          </p:cNvPr>
          <p:cNvSpPr>
            <a:spLocks noGrp="1"/>
          </p:cNvSpPr>
          <p:nvPr>
            <p:ph type="body" sz="quarter" idx="11"/>
          </p:nvPr>
        </p:nvSpPr>
        <p:spPr>
          <a:xfrm>
            <a:off x="3000081" y="333081"/>
            <a:ext cx="6284253" cy="948449"/>
          </a:xfrm>
        </p:spPr>
        <p:txBody>
          <a:bodyPr/>
          <a:lstStyle/>
          <a:p>
            <a:r>
              <a:rPr lang="en-GB" sz="2426" b="1" dirty="0"/>
              <a:t>Teaching Notes about Donald Gollan</a:t>
            </a:r>
            <a:endParaRPr lang="en-GB" sz="2426" dirty="0"/>
          </a:p>
        </p:txBody>
      </p:sp>
      <p:sp>
        <p:nvSpPr>
          <p:cNvPr id="5" name="Text Placeholder 4">
            <a:extLst>
              <a:ext uri="{FF2B5EF4-FFF2-40B4-BE49-F238E27FC236}">
                <a16:creationId xmlns:a16="http://schemas.microsoft.com/office/drawing/2014/main" id="{CA97F61E-D8EA-1330-D12E-042A8CF53549}"/>
              </a:ext>
            </a:extLst>
          </p:cNvPr>
          <p:cNvSpPr>
            <a:spLocks noGrp="1"/>
          </p:cNvSpPr>
          <p:nvPr>
            <p:ph type="body" sz="quarter" idx="12"/>
          </p:nvPr>
        </p:nvSpPr>
        <p:spPr>
          <a:xfrm>
            <a:off x="412446" y="1614539"/>
            <a:ext cx="11459522" cy="4482151"/>
          </a:xfrm>
        </p:spPr>
        <p:txBody>
          <a:bodyPr/>
          <a:lstStyle/>
          <a:p>
            <a:pPr algn="l"/>
            <a:r>
              <a:rPr lang="en-GB" sz="1819" dirty="0">
                <a:solidFill>
                  <a:schemeClr val="tx1"/>
                </a:solidFill>
                <a:latin typeface="Gabarito" panose="020B0604020202020204" charset="0"/>
              </a:rPr>
              <a:t>Donald Gollan, born Inverness, educated at Edinburgh Academy as surveyor and engineer. Emigrated to NZ under the New Zealand Company and settled in Hawkes Bay in 1854 on the </a:t>
            </a:r>
            <a:r>
              <a:rPr lang="en-GB" sz="1819" dirty="0" err="1">
                <a:solidFill>
                  <a:schemeClr val="tx1"/>
                </a:solidFill>
                <a:latin typeface="Gabarito" panose="020B0604020202020204" charset="0"/>
              </a:rPr>
              <a:t>Maungatarata</a:t>
            </a:r>
            <a:r>
              <a:rPr lang="en-GB" sz="1819" dirty="0">
                <a:solidFill>
                  <a:schemeClr val="tx1"/>
                </a:solidFill>
                <a:latin typeface="Gabarito" panose="020B0604020202020204" charset="0"/>
              </a:rPr>
              <a:t> Run. Represented the Wairarapa and Hawkes Bay in Wellington Provincial Council. 1864 was Captain of Napier Militia. Founder of the Agricultural and Pastoral Association. In 1859 he married Frederica, the widow of Charles de </a:t>
            </a:r>
            <a:r>
              <a:rPr lang="en-GB" sz="1819" dirty="0" err="1">
                <a:solidFill>
                  <a:schemeClr val="tx1"/>
                </a:solidFill>
                <a:latin typeface="Gabarito" panose="020B0604020202020204" charset="0"/>
              </a:rPr>
              <a:t>Pelichet</a:t>
            </a:r>
            <a:r>
              <a:rPr lang="en-GB" sz="1819" dirty="0">
                <a:solidFill>
                  <a:schemeClr val="tx1"/>
                </a:solidFill>
                <a:latin typeface="Gabarito" panose="020B0604020202020204" charset="0"/>
              </a:rPr>
              <a:t>. She died shortly after the birth of their son Spenser Herbert Gollan (1860-1934). See Dictionary of New Zealand Biography / Scholefield Volume 1 p 306; `Early stations of Hawke's Bay' by Miriam Macgregor, p 115; Early NZ engineers by F W </a:t>
            </a:r>
            <a:r>
              <a:rPr lang="en-GB" sz="1819" dirty="0" err="1">
                <a:solidFill>
                  <a:schemeClr val="tx1"/>
                </a:solidFill>
                <a:latin typeface="Gabarito" panose="020B0604020202020204" charset="0"/>
              </a:rPr>
              <a:t>Furket</a:t>
            </a:r>
            <a:r>
              <a:rPr lang="en-GB" sz="1819" dirty="0">
                <a:solidFill>
                  <a:schemeClr val="tx1"/>
                </a:solidFill>
                <a:latin typeface="Gabarito" panose="020B0604020202020204" charset="0"/>
              </a:rPr>
              <a:t>, p 176.</a:t>
            </a:r>
          </a:p>
          <a:p>
            <a:pPr algn="l"/>
            <a:r>
              <a:rPr lang="en-GB" sz="1516" i="1" dirty="0">
                <a:solidFill>
                  <a:schemeClr val="tx1"/>
                </a:solidFill>
                <a:latin typeface="Abadi" panose="020B0604020104020204" pitchFamily="34" charset="0"/>
              </a:rPr>
              <a:t>Source – National Library of New Zealand</a:t>
            </a:r>
            <a:br>
              <a:rPr lang="en-GB" sz="1516" i="1" dirty="0">
                <a:solidFill>
                  <a:schemeClr val="tx1"/>
                </a:solidFill>
                <a:latin typeface="Gabarito" panose="020B0604020202020204" charset="0"/>
              </a:rPr>
            </a:br>
            <a:endParaRPr lang="en-GB" sz="1516" i="1" dirty="0">
              <a:solidFill>
                <a:schemeClr val="tx1"/>
              </a:solidFill>
              <a:latin typeface="Gabarito" panose="020B0604020202020204" charset="0"/>
            </a:endParaRPr>
          </a:p>
          <a:p>
            <a:pPr algn="l"/>
            <a:endParaRPr lang="en-GB" sz="1819" dirty="0">
              <a:solidFill>
                <a:schemeClr val="tx1"/>
              </a:solidFill>
              <a:latin typeface="Gabarito" panose="020B0604020202020204" charset="0"/>
            </a:endParaRPr>
          </a:p>
          <a:p>
            <a:pPr algn="l"/>
            <a:r>
              <a:rPr lang="en-GB" sz="1819" dirty="0">
                <a:solidFill>
                  <a:schemeClr val="tx1"/>
                </a:solidFill>
                <a:latin typeface="Gabarito" panose="020B0604020202020204" charset="0"/>
              </a:rPr>
              <a:t>Donald Gollan arrived in New Zealand under engagement to the New Zealand Company on the ship “Clydeside”, 1841</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Engineer and surveyor.</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Sat in the Wellington Provincial Council for the East Coast.</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Commenced sheep farming on </a:t>
            </a:r>
            <a:r>
              <a:rPr lang="en-GB" sz="1819" dirty="0" err="1">
                <a:solidFill>
                  <a:schemeClr val="tx1"/>
                </a:solidFill>
                <a:latin typeface="Gabarito" panose="020B0604020202020204" charset="0"/>
              </a:rPr>
              <a:t>Mangatarara</a:t>
            </a:r>
            <a:r>
              <a:rPr lang="en-GB" sz="1819" dirty="0">
                <a:solidFill>
                  <a:schemeClr val="tx1"/>
                </a:solidFill>
                <a:latin typeface="Gabarito" panose="020B0604020202020204" charset="0"/>
              </a:rPr>
              <a:t> Station, </a:t>
            </a:r>
            <a:r>
              <a:rPr lang="en-GB" sz="1819" dirty="0" err="1">
                <a:solidFill>
                  <a:schemeClr val="tx1"/>
                </a:solidFill>
                <a:latin typeface="Gabarito" panose="020B0604020202020204" charset="0"/>
              </a:rPr>
              <a:t>Waipukurau</a:t>
            </a:r>
            <a:r>
              <a:rPr lang="en-GB" sz="1819" dirty="0">
                <a:solidFill>
                  <a:schemeClr val="tx1"/>
                </a:solidFill>
                <a:latin typeface="Gabarito" panose="020B0604020202020204" charset="0"/>
              </a:rPr>
              <a:t>, 1851.</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Divided the station with his brother Kenneth in the 1860s whose share was named “The Oaks”.</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Donald’s son Spencer inherited the station in 1887, but his half-brother Louis ran the farm which was sold in 1908</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East Coast representative for the Wellington Electoral Committee.</a:t>
            </a:r>
            <a:br>
              <a:rPr lang="en-GB" sz="1819" dirty="0">
                <a:solidFill>
                  <a:schemeClr val="tx1"/>
                </a:solidFill>
                <a:latin typeface="Gabarito" panose="020B0604020202020204" charset="0"/>
              </a:rPr>
            </a:br>
            <a:r>
              <a:rPr lang="en-GB" sz="1819" dirty="0">
                <a:solidFill>
                  <a:schemeClr val="tx1"/>
                </a:solidFill>
                <a:latin typeface="Gabarito" panose="020B0604020202020204" charset="0"/>
              </a:rPr>
              <a:t>Married the widow of Charles de </a:t>
            </a:r>
            <a:r>
              <a:rPr lang="en-GB" sz="1819" dirty="0" err="1">
                <a:solidFill>
                  <a:schemeClr val="tx1"/>
                </a:solidFill>
                <a:latin typeface="Gabarito" panose="020B0604020202020204" charset="0"/>
              </a:rPr>
              <a:t>Pelichet</a:t>
            </a:r>
            <a:r>
              <a:rPr lang="en-GB" sz="1819" dirty="0">
                <a:solidFill>
                  <a:schemeClr val="tx1"/>
                </a:solidFill>
                <a:latin typeface="Gabarito" panose="020B0604020202020204" charset="0"/>
              </a:rPr>
              <a:t> with her two children, Louis Gibbon de </a:t>
            </a:r>
            <a:r>
              <a:rPr lang="en-GB" sz="1819" dirty="0" err="1">
                <a:solidFill>
                  <a:schemeClr val="tx1"/>
                </a:solidFill>
                <a:latin typeface="Gabarito" panose="020B0604020202020204" charset="0"/>
              </a:rPr>
              <a:t>Pelichet</a:t>
            </a:r>
            <a:r>
              <a:rPr lang="en-GB" sz="1819" dirty="0">
                <a:solidFill>
                  <a:schemeClr val="tx1"/>
                </a:solidFill>
                <a:latin typeface="Gabarito" panose="020B0604020202020204" charset="0"/>
              </a:rPr>
              <a:t> (1853-1913) and Georgina Marie de </a:t>
            </a:r>
            <a:r>
              <a:rPr lang="en-GB" sz="1819" dirty="0" err="1">
                <a:solidFill>
                  <a:schemeClr val="tx1"/>
                </a:solidFill>
                <a:latin typeface="Gabarito" panose="020B0604020202020204" charset="0"/>
              </a:rPr>
              <a:t>Pelichet</a:t>
            </a:r>
            <a:r>
              <a:rPr lang="en-GB" sz="1819" dirty="0">
                <a:solidFill>
                  <a:schemeClr val="tx1"/>
                </a:solidFill>
                <a:latin typeface="Gabarito" panose="020B0604020202020204" charset="0"/>
              </a:rPr>
              <a:t> (1855-1913)</a:t>
            </a:r>
          </a:p>
          <a:p>
            <a:pPr algn="l"/>
            <a:r>
              <a:rPr lang="en-GB" sz="1516" i="1" dirty="0">
                <a:solidFill>
                  <a:schemeClr val="tx1"/>
                </a:solidFill>
                <a:latin typeface="Abadi" panose="020B0604020104020204" pitchFamily="34" charset="0"/>
              </a:rPr>
              <a:t>Source – Hawke’s Bay Digital Archive Trust</a:t>
            </a:r>
            <a:endParaRPr lang="en-GB" sz="1516" i="1" dirty="0">
              <a:latin typeface="Abadi" panose="020B0604020104020204" pitchFamily="34" charset="0"/>
            </a:endParaRPr>
          </a:p>
        </p:txBody>
      </p:sp>
    </p:spTree>
    <p:extLst>
      <p:ext uri="{BB962C8B-B14F-4D97-AF65-F5344CB8AC3E}">
        <p14:creationId xmlns:p14="http://schemas.microsoft.com/office/powerpoint/2010/main" val="346918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EB915D-1574-BDF0-B107-81C65ED3B415}"/>
              </a:ext>
            </a:extLst>
          </p:cNvPr>
          <p:cNvSpPr>
            <a:spLocks noGrp="1"/>
          </p:cNvSpPr>
          <p:nvPr>
            <p:ph type="body" sz="quarter" idx="12"/>
          </p:nvPr>
        </p:nvSpPr>
        <p:spPr>
          <a:xfrm>
            <a:off x="227616" y="1580690"/>
            <a:ext cx="3585748" cy="4478057"/>
          </a:xfrm>
        </p:spPr>
        <p:txBody>
          <a:bodyPr/>
          <a:lstStyle/>
          <a:p>
            <a:pPr marL="277246" indent="-277246">
              <a:buFont typeface="Arial" panose="020B0604020202020204" pitchFamily="34" charset="0"/>
              <a:buChar char="•"/>
            </a:pPr>
            <a:r>
              <a:rPr lang="en-GB" sz="2122" dirty="0"/>
              <a:t>What do you think of when you look at this picture?</a:t>
            </a:r>
          </a:p>
          <a:p>
            <a:endParaRPr lang="en-GB" sz="2122" dirty="0"/>
          </a:p>
          <a:p>
            <a:pPr marL="277246" indent="-277246">
              <a:buFont typeface="Arial" panose="020B0604020202020204" pitchFamily="34" charset="0"/>
              <a:buChar char="•"/>
            </a:pPr>
            <a:r>
              <a:rPr lang="en-GB" sz="2122" dirty="0"/>
              <a:t>How would you feel arriving at this place?</a:t>
            </a:r>
          </a:p>
          <a:p>
            <a:endParaRPr lang="en-GB" sz="2122" dirty="0"/>
          </a:p>
          <a:p>
            <a:pPr marL="277246" indent="-277246">
              <a:buFont typeface="Arial" panose="020B0604020202020204" pitchFamily="34" charset="0"/>
              <a:buChar char="•"/>
            </a:pPr>
            <a:r>
              <a:rPr lang="en-GB" sz="2122" dirty="0"/>
              <a:t>How might Scottish settlers in the 19</a:t>
            </a:r>
            <a:r>
              <a:rPr lang="en-GB" sz="2122" baseline="30000" dirty="0"/>
              <a:t>th</a:t>
            </a:r>
            <a:r>
              <a:rPr lang="en-GB" sz="2122" dirty="0"/>
              <a:t> century have felt?</a:t>
            </a:r>
          </a:p>
          <a:p>
            <a:endParaRPr lang="en-GB" dirty="0"/>
          </a:p>
        </p:txBody>
      </p:sp>
      <p:sp>
        <p:nvSpPr>
          <p:cNvPr id="5" name="Text Placeholder 4">
            <a:extLst>
              <a:ext uri="{FF2B5EF4-FFF2-40B4-BE49-F238E27FC236}">
                <a16:creationId xmlns:a16="http://schemas.microsoft.com/office/drawing/2014/main" id="{A19B811B-F3F2-B025-2F1D-39ECED32005A}"/>
              </a:ext>
            </a:extLst>
          </p:cNvPr>
          <p:cNvSpPr>
            <a:spLocks noGrp="1"/>
          </p:cNvSpPr>
          <p:nvPr>
            <p:ph type="body" sz="quarter" idx="13"/>
          </p:nvPr>
        </p:nvSpPr>
        <p:spPr>
          <a:xfrm>
            <a:off x="227616" y="286873"/>
            <a:ext cx="6931162" cy="919290"/>
          </a:xfrm>
        </p:spPr>
        <p:txBody>
          <a:bodyPr/>
          <a:lstStyle/>
          <a:p>
            <a:r>
              <a:rPr lang="en-GB" dirty="0"/>
              <a:t>STARTER TASK</a:t>
            </a:r>
          </a:p>
        </p:txBody>
      </p:sp>
      <p:pic>
        <p:nvPicPr>
          <p:cNvPr id="7" name="Picture 2" descr="Mount Egmont, New Zealand">
            <a:extLst>
              <a:ext uri="{FF2B5EF4-FFF2-40B4-BE49-F238E27FC236}">
                <a16:creationId xmlns:a16="http://schemas.microsoft.com/office/drawing/2014/main" id="{0D2E9A59-5EA0-1788-0F17-48E09D4BDE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55274" y="841366"/>
            <a:ext cx="7947733" cy="52933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25C641C-7CF4-E725-0CB5-668A69D9887D}"/>
              </a:ext>
            </a:extLst>
          </p:cNvPr>
          <p:cNvSpPr txBox="1">
            <a:spLocks/>
          </p:cNvSpPr>
          <p:nvPr/>
        </p:nvSpPr>
        <p:spPr>
          <a:xfrm>
            <a:off x="5957377" y="6241307"/>
            <a:ext cx="4713190" cy="447865"/>
          </a:xfrm>
          <a:prstGeom prst="rect">
            <a:avLst/>
          </a:prstGeom>
          <a:solidFill>
            <a:schemeClr val="bg2"/>
          </a:solidFill>
        </p:spPr>
        <p:txBody>
          <a:bodyPr vert="horz" lIns="55449" tIns="27725" rIns="55449" bIns="27725"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55" b="1" dirty="0"/>
              <a:t>Mount Egmont, New Zealand. Photo taken by JD Lasica</a:t>
            </a:r>
          </a:p>
        </p:txBody>
      </p:sp>
    </p:spTree>
    <p:extLst>
      <p:ext uri="{BB962C8B-B14F-4D97-AF65-F5344CB8AC3E}">
        <p14:creationId xmlns:p14="http://schemas.microsoft.com/office/powerpoint/2010/main" val="1871170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79FFA4-9328-E0AF-EBC6-A17C63EE05E1}"/>
              </a:ext>
            </a:extLst>
          </p:cNvPr>
          <p:cNvSpPr>
            <a:spLocks noGrp="1"/>
          </p:cNvSpPr>
          <p:nvPr>
            <p:ph type="body" sz="quarter" idx="10"/>
          </p:nvPr>
        </p:nvSpPr>
        <p:spPr>
          <a:xfrm>
            <a:off x="8903" y="1488275"/>
            <a:ext cx="12174194" cy="5036644"/>
          </a:xfrm>
        </p:spPr>
        <p:txBody>
          <a:bodyPr/>
          <a:lstStyle/>
          <a:p>
            <a:r>
              <a:rPr lang="en-GB" sz="3638" b="1" dirty="0"/>
              <a:t>Lesson Enquiry Question:</a:t>
            </a:r>
            <a:br>
              <a:rPr lang="en-GB" sz="3638" b="1" dirty="0"/>
            </a:br>
            <a:r>
              <a:rPr lang="en-GB" sz="3638" dirty="0"/>
              <a:t> </a:t>
            </a:r>
          </a:p>
          <a:p>
            <a:endParaRPr lang="en-GB" sz="3638" dirty="0"/>
          </a:p>
          <a:p>
            <a:r>
              <a:rPr lang="en-GB" sz="5336" dirty="0"/>
              <a:t>What excited Donald Gollan about the environment he found in Australia and New Zealand, and why?</a:t>
            </a:r>
          </a:p>
          <a:p>
            <a:endParaRPr lang="en-GB" dirty="0"/>
          </a:p>
        </p:txBody>
      </p:sp>
    </p:spTree>
    <p:extLst>
      <p:ext uri="{BB962C8B-B14F-4D97-AF65-F5344CB8AC3E}">
        <p14:creationId xmlns:p14="http://schemas.microsoft.com/office/powerpoint/2010/main" val="32785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8F73A2F-9F13-DDFE-8F37-7FC34357DAD7}"/>
              </a:ext>
            </a:extLst>
          </p:cNvPr>
          <p:cNvSpPr>
            <a:spLocks noGrp="1"/>
          </p:cNvSpPr>
          <p:nvPr>
            <p:ph type="body" sz="quarter" idx="10"/>
          </p:nvPr>
        </p:nvSpPr>
        <p:spPr>
          <a:xfrm>
            <a:off x="412447" y="1301917"/>
            <a:ext cx="5360099" cy="4668510"/>
          </a:xfrm>
          <a:solidFill>
            <a:schemeClr val="accent4">
              <a:lumMod val="20000"/>
              <a:lumOff val="80000"/>
            </a:schemeClr>
          </a:solidFill>
          <a:ln w="28575">
            <a:solidFill>
              <a:schemeClr val="tx1"/>
            </a:solidFill>
          </a:ln>
        </p:spPr>
        <p:txBody>
          <a:bodyPr>
            <a:normAutofit/>
          </a:bodyPr>
          <a:lstStyle/>
          <a:p>
            <a:r>
              <a:rPr lang="en-GB" sz="4245" dirty="0"/>
              <a:t>Learning Intention: </a:t>
            </a:r>
          </a:p>
          <a:p>
            <a:endParaRPr lang="en-GB" dirty="0"/>
          </a:p>
          <a:p>
            <a:r>
              <a:rPr lang="en-GB" sz="2911" dirty="0">
                <a:latin typeface="Gabarito" panose="020B0604020202020204" charset="0"/>
              </a:rPr>
              <a:t>To analyse sources and investigate the aims of a Scottish settler (Donald Gollan) in New Zealand.</a:t>
            </a:r>
            <a:endParaRPr lang="en-GB" dirty="0"/>
          </a:p>
        </p:txBody>
      </p:sp>
      <p:sp>
        <p:nvSpPr>
          <p:cNvPr id="2" name="Text Placeholder 15">
            <a:extLst>
              <a:ext uri="{FF2B5EF4-FFF2-40B4-BE49-F238E27FC236}">
                <a16:creationId xmlns:a16="http://schemas.microsoft.com/office/drawing/2014/main" id="{8D0167BA-8C2F-2FF6-4DAF-1F3F4F15F46A}"/>
              </a:ext>
            </a:extLst>
          </p:cNvPr>
          <p:cNvSpPr txBox="1">
            <a:spLocks/>
          </p:cNvSpPr>
          <p:nvPr/>
        </p:nvSpPr>
        <p:spPr>
          <a:xfrm>
            <a:off x="6511870" y="1303444"/>
            <a:ext cx="5175268" cy="4666983"/>
          </a:xfrm>
          <a:prstGeom prst="rect">
            <a:avLst/>
          </a:prstGeom>
          <a:solidFill>
            <a:schemeClr val="accent4">
              <a:lumMod val="20000"/>
              <a:lumOff val="80000"/>
            </a:schemeClr>
          </a:solidFill>
          <a:ln w="28575">
            <a:solidFill>
              <a:schemeClr val="tx1"/>
            </a:solidFill>
          </a:ln>
        </p:spPr>
        <p:txBody>
          <a:bodyPr vert="horz" lIns="55449" tIns="27725" rIns="55449" bIns="27725" rtlCol="0" anchor="ctr">
            <a:normAutofit/>
          </a:bodyPr>
          <a:lstStyle>
            <a:lvl1pPr marL="0" indent="0" algn="ctr">
              <a:lnSpc>
                <a:spcPct val="90000"/>
              </a:lnSpc>
              <a:buFont typeface="Arial" panose="020B0604020202020204" pitchFamily="34" charset="0"/>
              <a:buNone/>
              <a:defRPr sz="8500">
                <a:solidFill>
                  <a:srgbClr val="565565"/>
                </a:solidFill>
                <a:latin typeface="Arsenica Antiqua DemiBold" pitchFamily="2" charset="0"/>
                <a:ea typeface="+mn-ea"/>
                <a:cs typeface="+mn-cs"/>
              </a:defRPr>
            </a:lvl1pPr>
            <a:lvl2pPr marL="914400" indent="-457200">
              <a:lnSpc>
                <a:spcPct val="130000"/>
              </a:lnSpc>
              <a:buFont typeface="Arial" panose="020B0604020202020204" pitchFamily="34" charset="0"/>
              <a:buChar char="•"/>
              <a:defRPr sz="2400">
                <a:solidFill>
                  <a:srgbClr val="555464"/>
                </a:solidFill>
                <a:latin typeface="Arsenica Antiqua DemiBold" pitchFamily="2" charset="0"/>
                <a:ea typeface="+mn-ea"/>
                <a:cs typeface="+mn-cs"/>
              </a:defRPr>
            </a:lvl2pPr>
            <a:lvl3pPr marL="1371600" indent="-457200">
              <a:lnSpc>
                <a:spcPct val="130000"/>
              </a:lnSpc>
              <a:buFont typeface="Arial" panose="020B0604020202020204" pitchFamily="34" charset="0"/>
              <a:buChar char="•"/>
              <a:defRPr sz="2400">
                <a:solidFill>
                  <a:srgbClr val="555464"/>
                </a:solidFill>
                <a:latin typeface="Arsenica Antiqua DemiBold" pitchFamily="2" charset="0"/>
                <a:ea typeface="+mn-ea"/>
                <a:cs typeface="+mn-cs"/>
              </a:defRPr>
            </a:lvl3pPr>
            <a:lvl4pPr marL="1828800" indent="-457200">
              <a:lnSpc>
                <a:spcPct val="130000"/>
              </a:lnSpc>
              <a:buFont typeface="Arial" panose="020B0604020202020204" pitchFamily="34" charset="0"/>
              <a:buChar char="•"/>
              <a:defRPr sz="2000">
                <a:solidFill>
                  <a:srgbClr val="555464"/>
                </a:solidFill>
                <a:latin typeface="Arsenica Antiqua DemiBold" pitchFamily="2" charset="0"/>
                <a:ea typeface="+mn-ea"/>
                <a:cs typeface="+mn-cs"/>
              </a:defRPr>
            </a:lvl4pPr>
            <a:lvl5pPr marL="2286000" indent="-457200">
              <a:lnSpc>
                <a:spcPct val="130000"/>
              </a:lnSpc>
              <a:buFont typeface="Arial" panose="020B0604020202020204" pitchFamily="34" charset="0"/>
              <a:buChar char="•"/>
              <a:defRPr sz="1800">
                <a:solidFill>
                  <a:srgbClr val="555464"/>
                </a:solidFill>
                <a:latin typeface="Arsenica Antiqua DemiBold"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4305" dirty="0"/>
              <a:t>Success Criteria:</a:t>
            </a:r>
          </a:p>
          <a:p>
            <a:endParaRPr lang="en-GB" sz="5154" dirty="0"/>
          </a:p>
          <a:p>
            <a:r>
              <a:rPr lang="en-GB" sz="2971" dirty="0">
                <a:latin typeface="Gabarito" panose="020B0604020202020204" charset="0"/>
              </a:rPr>
              <a:t>I can explain the aims of Donald Gollan in New Zealand, supported by evidence.</a:t>
            </a:r>
            <a:endParaRPr lang="en-GB" sz="5154" dirty="0"/>
          </a:p>
        </p:txBody>
      </p:sp>
    </p:spTree>
    <p:extLst>
      <p:ext uri="{BB962C8B-B14F-4D97-AF65-F5344CB8AC3E}">
        <p14:creationId xmlns:p14="http://schemas.microsoft.com/office/powerpoint/2010/main" val="333588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A673E4-4E69-9C6C-F0D8-6C6DFD53B8C0}"/>
              </a:ext>
            </a:extLst>
          </p:cNvPr>
          <p:cNvSpPr>
            <a:spLocks noGrp="1"/>
          </p:cNvSpPr>
          <p:nvPr>
            <p:ph type="body" sz="quarter" idx="15"/>
          </p:nvPr>
        </p:nvSpPr>
        <p:spPr>
          <a:xfrm>
            <a:off x="863639" y="4969839"/>
            <a:ext cx="4908906" cy="614942"/>
          </a:xfrm>
        </p:spPr>
        <p:txBody>
          <a:bodyPr>
            <a:normAutofit/>
          </a:bodyPr>
          <a:lstStyle/>
          <a:p>
            <a:r>
              <a:rPr lang="en-GB" sz="1334" dirty="0">
                <a:latin typeface="Arsenica Antiqua DemiBold" panose="020B0604020202020204" charset="0"/>
              </a:rPr>
              <a:t>Inverness, 19</a:t>
            </a:r>
            <a:r>
              <a:rPr lang="en-GB" sz="1334" baseline="30000" dirty="0">
                <a:latin typeface="Arsenica Antiqua DemiBold" panose="020B0604020202020204" charset="0"/>
              </a:rPr>
              <a:t>th</a:t>
            </a:r>
            <a:r>
              <a:rPr lang="en-GB" sz="1334" dirty="0">
                <a:latin typeface="Arsenica Antiqua DemiBold" panose="020B0604020202020204" charset="0"/>
              </a:rPr>
              <a:t> century (Paul Villars, public domain)</a:t>
            </a:r>
          </a:p>
        </p:txBody>
      </p:sp>
      <p:sp>
        <p:nvSpPr>
          <p:cNvPr id="8" name="Text Placeholder 7">
            <a:extLst>
              <a:ext uri="{FF2B5EF4-FFF2-40B4-BE49-F238E27FC236}">
                <a16:creationId xmlns:a16="http://schemas.microsoft.com/office/drawing/2014/main" id="{EFEB8A4B-0919-F39F-5A8D-8AA6D68C68E7}"/>
              </a:ext>
            </a:extLst>
          </p:cNvPr>
          <p:cNvSpPr>
            <a:spLocks noGrp="1"/>
          </p:cNvSpPr>
          <p:nvPr>
            <p:ph type="body" sz="quarter" idx="14"/>
          </p:nvPr>
        </p:nvSpPr>
        <p:spPr>
          <a:xfrm>
            <a:off x="6650493" y="1599558"/>
            <a:ext cx="4908907" cy="3738733"/>
          </a:xfrm>
        </p:spPr>
        <p:txBody>
          <a:bodyPr>
            <a:normAutofit fontScale="92500"/>
          </a:bodyPr>
          <a:lstStyle/>
          <a:p>
            <a:pPr marL="346558" indent="-346558">
              <a:buFont typeface="Arial" panose="020B0604020202020204" pitchFamily="34" charset="0"/>
              <a:buChar char="•"/>
            </a:pPr>
            <a:r>
              <a:rPr lang="en-GB" sz="2668" dirty="0"/>
              <a:t>Born 1811 in Inverness</a:t>
            </a:r>
          </a:p>
          <a:p>
            <a:endParaRPr lang="en-GB" sz="2668" dirty="0"/>
          </a:p>
          <a:p>
            <a:pPr marL="346558" indent="-346558">
              <a:buFont typeface="Arial" panose="020B0604020202020204" pitchFamily="34" charset="0"/>
              <a:buChar char="•"/>
            </a:pPr>
            <a:r>
              <a:rPr lang="en-GB" sz="2668" dirty="0"/>
              <a:t>Educated in Edinburgh, training as an engineer and a surveyor</a:t>
            </a:r>
          </a:p>
          <a:p>
            <a:endParaRPr lang="en-GB" sz="2668" dirty="0"/>
          </a:p>
          <a:p>
            <a:pPr marL="346558" indent="-346558">
              <a:buFont typeface="Arial" panose="020B0604020202020204" pitchFamily="34" charset="0"/>
              <a:buChar char="•"/>
            </a:pPr>
            <a:r>
              <a:rPr lang="en-GB" sz="2668" dirty="0"/>
              <a:t>Emigrated to New Zealand</a:t>
            </a:r>
          </a:p>
          <a:p>
            <a:endParaRPr lang="en-GB" sz="2668" dirty="0"/>
          </a:p>
          <a:p>
            <a:pPr marL="346558" indent="-346558">
              <a:buFont typeface="Arial" panose="020B0604020202020204" pitchFamily="34" charset="0"/>
              <a:buChar char="•"/>
            </a:pPr>
            <a:r>
              <a:rPr lang="en-GB" sz="2668" dirty="0"/>
              <a:t>Died 1887</a:t>
            </a:r>
          </a:p>
          <a:p>
            <a:endParaRPr lang="en-GB" dirty="0"/>
          </a:p>
        </p:txBody>
      </p:sp>
      <p:sp>
        <p:nvSpPr>
          <p:cNvPr id="5" name="Text Placeholder 4">
            <a:extLst>
              <a:ext uri="{FF2B5EF4-FFF2-40B4-BE49-F238E27FC236}">
                <a16:creationId xmlns:a16="http://schemas.microsoft.com/office/drawing/2014/main" id="{9297268B-D3C7-52A5-416D-897464C1E2E0}"/>
              </a:ext>
            </a:extLst>
          </p:cNvPr>
          <p:cNvSpPr>
            <a:spLocks noGrp="1"/>
          </p:cNvSpPr>
          <p:nvPr>
            <p:ph type="body" sz="quarter" idx="17"/>
          </p:nvPr>
        </p:nvSpPr>
        <p:spPr>
          <a:xfrm>
            <a:off x="6835324" y="333081"/>
            <a:ext cx="4908907" cy="919290"/>
          </a:xfrm>
        </p:spPr>
        <p:txBody>
          <a:bodyPr>
            <a:normAutofit/>
          </a:bodyPr>
          <a:lstStyle/>
          <a:p>
            <a:r>
              <a:rPr lang="en-GB" sz="3820" dirty="0"/>
              <a:t>Donald Gollan</a:t>
            </a:r>
          </a:p>
        </p:txBody>
      </p:sp>
      <p:pic>
        <p:nvPicPr>
          <p:cNvPr id="2" name="Picture 4" descr="107488">
            <a:extLst>
              <a:ext uri="{FF2B5EF4-FFF2-40B4-BE49-F238E27FC236}">
                <a16:creationId xmlns:a16="http://schemas.microsoft.com/office/drawing/2014/main" id="{F76F550F-20A1-9DB9-7DBB-F36C9C91E1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8317" y="1580690"/>
            <a:ext cx="4956941" cy="3188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19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EB915D-1574-BDF0-B107-81C65ED3B415}"/>
              </a:ext>
            </a:extLst>
          </p:cNvPr>
          <p:cNvSpPr>
            <a:spLocks noGrp="1"/>
          </p:cNvSpPr>
          <p:nvPr>
            <p:ph type="body" sz="quarter" idx="12"/>
          </p:nvPr>
        </p:nvSpPr>
        <p:spPr>
          <a:xfrm>
            <a:off x="782109" y="1580690"/>
            <a:ext cx="10344658" cy="4755303"/>
          </a:xfrm>
        </p:spPr>
        <p:txBody>
          <a:bodyPr/>
          <a:lstStyle/>
          <a:p>
            <a:pPr marL="415869" indent="-415869">
              <a:buFont typeface="Arial" panose="020B0604020202020204" pitchFamily="34" charset="0"/>
              <a:buChar char="•"/>
            </a:pPr>
            <a:r>
              <a:rPr lang="en-GB" sz="2911" dirty="0"/>
              <a:t>The </a:t>
            </a:r>
            <a:r>
              <a:rPr lang="en-GB" sz="2911" dirty="0" err="1"/>
              <a:t>Gollans</a:t>
            </a:r>
            <a:r>
              <a:rPr lang="en-GB" sz="2911" dirty="0"/>
              <a:t> had been members of Clan Chattan, supporters of the </a:t>
            </a:r>
            <a:r>
              <a:rPr lang="en-GB" sz="2911" dirty="0" err="1"/>
              <a:t>Jacobites</a:t>
            </a:r>
            <a:r>
              <a:rPr lang="en-GB" sz="2911" dirty="0"/>
              <a:t> and fought for them at the Battle of Culloden, 1746.</a:t>
            </a:r>
          </a:p>
          <a:p>
            <a:endParaRPr lang="en-GB" sz="2911" dirty="0"/>
          </a:p>
          <a:p>
            <a:pPr marL="415869" indent="-415869">
              <a:buFont typeface="Arial" panose="020B0604020202020204" pitchFamily="34" charset="0"/>
              <a:buChar char="•"/>
            </a:pPr>
            <a:r>
              <a:rPr lang="en-GB" sz="2911" dirty="0"/>
              <a:t>Many clans and families within Clan Chattan lost land, and leadership changes across the Highlands would have had an impact on Donald Gollan’s family.</a:t>
            </a:r>
          </a:p>
        </p:txBody>
      </p:sp>
      <p:sp>
        <p:nvSpPr>
          <p:cNvPr id="5" name="Text Placeholder 4">
            <a:extLst>
              <a:ext uri="{FF2B5EF4-FFF2-40B4-BE49-F238E27FC236}">
                <a16:creationId xmlns:a16="http://schemas.microsoft.com/office/drawing/2014/main" id="{A19B811B-F3F2-B025-2F1D-39ECED32005A}"/>
              </a:ext>
            </a:extLst>
          </p:cNvPr>
          <p:cNvSpPr>
            <a:spLocks noGrp="1"/>
          </p:cNvSpPr>
          <p:nvPr>
            <p:ph type="body" sz="quarter" idx="13"/>
          </p:nvPr>
        </p:nvSpPr>
        <p:spPr>
          <a:xfrm>
            <a:off x="227616" y="194458"/>
            <a:ext cx="6931162" cy="919290"/>
          </a:xfrm>
        </p:spPr>
        <p:txBody>
          <a:bodyPr/>
          <a:lstStyle/>
          <a:p>
            <a:r>
              <a:rPr lang="en-GB" sz="3032" dirty="0"/>
              <a:t>Donald Gollan</a:t>
            </a:r>
          </a:p>
          <a:p>
            <a:endParaRPr lang="en-GB" dirty="0"/>
          </a:p>
        </p:txBody>
      </p:sp>
    </p:spTree>
    <p:extLst>
      <p:ext uri="{BB962C8B-B14F-4D97-AF65-F5344CB8AC3E}">
        <p14:creationId xmlns:p14="http://schemas.microsoft.com/office/powerpoint/2010/main" val="2375329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D10B917-6857-21ED-C69E-496813D4F814}"/>
              </a:ext>
            </a:extLst>
          </p:cNvPr>
          <p:cNvSpPr>
            <a:spLocks noGrp="1"/>
          </p:cNvSpPr>
          <p:nvPr>
            <p:ph type="body" sz="quarter" idx="12"/>
          </p:nvPr>
        </p:nvSpPr>
        <p:spPr>
          <a:xfrm>
            <a:off x="1197979" y="2643468"/>
            <a:ext cx="9934666" cy="3188335"/>
          </a:xfrm>
        </p:spPr>
        <p:txBody>
          <a:bodyPr/>
          <a:lstStyle/>
          <a:p>
            <a:r>
              <a:rPr lang="en-GB" sz="3032" dirty="0"/>
              <a:t>What might his </a:t>
            </a:r>
            <a:r>
              <a:rPr lang="en-GB" sz="3032" b="1" dirty="0"/>
              <a:t>background</a:t>
            </a:r>
            <a:r>
              <a:rPr lang="en-GB" sz="3032" dirty="0"/>
              <a:t> tell us about him?</a:t>
            </a:r>
          </a:p>
          <a:p>
            <a:endParaRPr lang="en-GB" sz="3032" dirty="0"/>
          </a:p>
          <a:p>
            <a:r>
              <a:rPr lang="en-GB" sz="3032" dirty="0"/>
              <a:t>What might you expect an </a:t>
            </a:r>
            <a:r>
              <a:rPr lang="en-GB" sz="3032" b="1" dirty="0"/>
              <a:t>engineer</a:t>
            </a:r>
            <a:r>
              <a:rPr lang="en-GB" sz="3032" dirty="0"/>
              <a:t> and </a:t>
            </a:r>
            <a:r>
              <a:rPr lang="en-GB" sz="3032" b="1" dirty="0"/>
              <a:t>surveyor</a:t>
            </a:r>
            <a:r>
              <a:rPr lang="en-GB" sz="3032" dirty="0"/>
              <a:t> to be doing in New Zealand?</a:t>
            </a:r>
          </a:p>
        </p:txBody>
      </p:sp>
      <p:sp>
        <p:nvSpPr>
          <p:cNvPr id="8" name="Text Placeholder 7">
            <a:extLst>
              <a:ext uri="{FF2B5EF4-FFF2-40B4-BE49-F238E27FC236}">
                <a16:creationId xmlns:a16="http://schemas.microsoft.com/office/drawing/2014/main" id="{30DF5794-CC7B-20CD-86C6-76AE62225753}"/>
              </a:ext>
            </a:extLst>
          </p:cNvPr>
          <p:cNvSpPr>
            <a:spLocks noGrp="1"/>
          </p:cNvSpPr>
          <p:nvPr>
            <p:ph type="body" sz="quarter" idx="13"/>
          </p:nvPr>
        </p:nvSpPr>
        <p:spPr>
          <a:xfrm>
            <a:off x="1498329" y="564119"/>
            <a:ext cx="9333965" cy="1558681"/>
          </a:xfrm>
        </p:spPr>
        <p:txBody>
          <a:bodyPr>
            <a:normAutofit/>
          </a:bodyPr>
          <a:lstStyle/>
          <a:p>
            <a:r>
              <a:rPr lang="en-GB" sz="3335" dirty="0"/>
              <a:t>Discussion Questions</a:t>
            </a:r>
          </a:p>
        </p:txBody>
      </p:sp>
    </p:spTree>
    <p:extLst>
      <p:ext uri="{BB962C8B-B14F-4D97-AF65-F5344CB8AC3E}">
        <p14:creationId xmlns:p14="http://schemas.microsoft.com/office/powerpoint/2010/main" val="411332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34C1B2-4A6C-D5EA-394C-B020E21ECE4C}"/>
              </a:ext>
            </a:extLst>
          </p:cNvPr>
          <p:cNvSpPr>
            <a:spLocks noGrp="1"/>
          </p:cNvSpPr>
          <p:nvPr>
            <p:ph type="body" sz="quarter" idx="10"/>
          </p:nvPr>
        </p:nvSpPr>
        <p:spPr>
          <a:xfrm>
            <a:off x="135200" y="1636524"/>
            <a:ext cx="11967807" cy="5221476"/>
          </a:xfrm>
        </p:spPr>
        <p:txBody>
          <a:bodyPr>
            <a:normAutofit fontScale="25000" lnSpcReduction="20000"/>
          </a:bodyPr>
          <a:lstStyle/>
          <a:p>
            <a:r>
              <a:rPr lang="en-GB" sz="8368" dirty="0"/>
              <a:t> Source Analysis Task</a:t>
            </a:r>
          </a:p>
          <a:p>
            <a:endParaRPr lang="en-GB" sz="7580" dirty="0"/>
          </a:p>
          <a:p>
            <a:endParaRPr lang="en-GB" dirty="0"/>
          </a:p>
          <a:p>
            <a:endParaRPr lang="en-GB" dirty="0"/>
          </a:p>
          <a:p>
            <a:r>
              <a:rPr lang="en-GB" sz="6367" b="1" dirty="0">
                <a:latin typeface="Gabarito" panose="020B0604020202020204" charset="0"/>
                <a:ea typeface="Aptos" panose="020B0004020202020204" pitchFamily="34" charset="0"/>
                <a:cs typeface="Arial" panose="020B0604020202020204" pitchFamily="34" charset="0"/>
              </a:rPr>
              <a:t>The sources come from a letter written by Gollan while on his journey aboard </a:t>
            </a:r>
          </a:p>
          <a:p>
            <a:r>
              <a:rPr lang="en-GB" sz="6367" b="1" i="1" dirty="0">
                <a:latin typeface="Gabarito" panose="020B0604020202020204" charset="0"/>
                <a:ea typeface="Aptos" panose="020B0004020202020204" pitchFamily="34" charset="0"/>
                <a:cs typeface="Arial" panose="020B0604020202020204" pitchFamily="34" charset="0"/>
              </a:rPr>
              <a:t>The</a:t>
            </a:r>
            <a:r>
              <a:rPr lang="en-GB" sz="6367" b="1" dirty="0">
                <a:latin typeface="Gabarito" panose="020B0604020202020204" charset="0"/>
                <a:ea typeface="Aptos" panose="020B0004020202020204" pitchFamily="34" charset="0"/>
                <a:cs typeface="Arial" panose="020B0604020202020204" pitchFamily="34" charset="0"/>
              </a:rPr>
              <a:t> </a:t>
            </a:r>
            <a:r>
              <a:rPr lang="en-GB" sz="6367" b="1" i="1" dirty="0">
                <a:latin typeface="Gabarito" panose="020B0604020202020204" charset="0"/>
                <a:ea typeface="Aptos" panose="020B0004020202020204" pitchFamily="34" charset="0"/>
                <a:cs typeface="Arial" panose="020B0604020202020204" pitchFamily="34" charset="0"/>
              </a:rPr>
              <a:t>Clydeside </a:t>
            </a:r>
            <a:r>
              <a:rPr lang="en-GB" sz="6367" b="1" dirty="0">
                <a:latin typeface="Gabarito" panose="020B0604020202020204" charset="0"/>
                <a:ea typeface="Aptos" panose="020B0004020202020204" pitchFamily="34" charset="0"/>
                <a:cs typeface="Arial" panose="020B0604020202020204" pitchFamily="34" charset="0"/>
              </a:rPr>
              <a:t>ship from Greenock to New Zealand, via Australia.</a:t>
            </a:r>
          </a:p>
          <a:p>
            <a:pPr>
              <a:lnSpc>
                <a:spcPct val="170000"/>
              </a:lnSpc>
            </a:pPr>
            <a:endParaRPr lang="en-GB" sz="5336" b="1" dirty="0">
              <a:latin typeface="Gabarito" panose="020B0604020202020204" charset="0"/>
              <a:ea typeface="Aptos" panose="020B0004020202020204" pitchFamily="34" charset="0"/>
              <a:cs typeface="Arial" panose="020B0604020202020204" pitchFamily="34" charset="0"/>
            </a:endParaRPr>
          </a:p>
          <a:p>
            <a:pPr marL="693115" indent="-693115">
              <a:lnSpc>
                <a:spcPct val="170000"/>
              </a:lnSpc>
              <a:buFont typeface="Arial" panose="020B0604020202020204" pitchFamily="34" charset="0"/>
              <a:buChar char="•"/>
            </a:pPr>
            <a:r>
              <a:rPr lang="en-GB" sz="7277" b="1" dirty="0">
                <a:latin typeface="Gabarito" panose="020B0604020202020204" charset="0"/>
                <a:ea typeface="Aptos" panose="020B0004020202020204" pitchFamily="34" charset="0"/>
                <a:cs typeface="Arial" panose="020B0604020202020204" pitchFamily="34" charset="0"/>
              </a:rPr>
              <a:t>Read </a:t>
            </a:r>
            <a:r>
              <a:rPr lang="en-GB" sz="7277" dirty="0">
                <a:latin typeface="Gabarito" panose="020B0604020202020204" charset="0"/>
                <a:ea typeface="Aptos" panose="020B0004020202020204" pitchFamily="34" charset="0"/>
                <a:cs typeface="Arial" panose="020B0604020202020204" pitchFamily="34" charset="0"/>
              </a:rPr>
              <a:t>through the sources in </a:t>
            </a:r>
            <a:r>
              <a:rPr lang="en-GB" sz="7277" b="1" dirty="0">
                <a:latin typeface="Gabarito" panose="020B0604020202020204" charset="0"/>
                <a:ea typeface="Aptos" panose="020B0004020202020204" pitchFamily="34" charset="0"/>
                <a:cs typeface="Arial" panose="020B0604020202020204" pitchFamily="34" charset="0"/>
              </a:rPr>
              <a:t>Worksheet 1</a:t>
            </a:r>
            <a:r>
              <a:rPr lang="en-GB" sz="7277" dirty="0">
                <a:latin typeface="Gabarito" panose="020B0604020202020204" charset="0"/>
                <a:ea typeface="Aptos" panose="020B0004020202020204" pitchFamily="34" charset="0"/>
                <a:cs typeface="Arial" panose="020B0604020202020204" pitchFamily="34" charset="0"/>
              </a:rPr>
              <a:t>, and then </a:t>
            </a:r>
            <a:r>
              <a:rPr lang="en-GB" sz="7277" b="1" dirty="0">
                <a:latin typeface="Gabarito" panose="020B0604020202020204" charset="0"/>
                <a:ea typeface="Aptos" panose="020B0004020202020204" pitchFamily="34" charset="0"/>
                <a:cs typeface="Arial" panose="020B0604020202020204" pitchFamily="34" charset="0"/>
              </a:rPr>
              <a:t>Worksheet 2</a:t>
            </a:r>
            <a:r>
              <a:rPr lang="en-GB" sz="7277" dirty="0">
                <a:latin typeface="Gabarito" panose="020B0604020202020204" charset="0"/>
                <a:ea typeface="Aptos" panose="020B0004020202020204" pitchFamily="34" charset="0"/>
                <a:cs typeface="Arial" panose="020B0604020202020204" pitchFamily="34" charset="0"/>
              </a:rPr>
              <a:t>.</a:t>
            </a:r>
          </a:p>
          <a:p>
            <a:pPr marL="693115" indent="-693115">
              <a:lnSpc>
                <a:spcPct val="170000"/>
              </a:lnSpc>
              <a:buFont typeface="Arial" panose="020B0604020202020204" pitchFamily="34" charset="0"/>
              <a:buChar char="•"/>
            </a:pPr>
            <a:r>
              <a:rPr lang="en-GB" sz="7277" dirty="0">
                <a:latin typeface="Gabarito" panose="020B0604020202020204" charset="0"/>
                <a:ea typeface="Aptos" panose="020B0004020202020204" pitchFamily="34" charset="0"/>
                <a:cs typeface="Arial" panose="020B0604020202020204" pitchFamily="34" charset="0"/>
              </a:rPr>
              <a:t> </a:t>
            </a:r>
            <a:r>
              <a:rPr lang="en-GB" sz="7277" b="1" dirty="0">
                <a:latin typeface="Gabarito" panose="020B0604020202020204" charset="0"/>
                <a:ea typeface="Aptos" panose="020B0004020202020204" pitchFamily="34" charset="0"/>
                <a:cs typeface="Arial" panose="020B0604020202020204" pitchFamily="34" charset="0"/>
              </a:rPr>
              <a:t>Consider</a:t>
            </a:r>
            <a:r>
              <a:rPr lang="en-GB" sz="7277" dirty="0">
                <a:latin typeface="Gabarito" panose="020B0604020202020204" charset="0"/>
                <a:ea typeface="Aptos" panose="020B0004020202020204" pitchFamily="34" charset="0"/>
                <a:cs typeface="Arial" panose="020B0604020202020204" pitchFamily="34" charset="0"/>
              </a:rPr>
              <a:t> what Gollan thinks about the new places he is seeing. </a:t>
            </a:r>
          </a:p>
          <a:p>
            <a:pPr marL="693115" indent="-693115">
              <a:lnSpc>
                <a:spcPct val="170000"/>
              </a:lnSpc>
              <a:buFont typeface="Arial" panose="020B0604020202020204" pitchFamily="34" charset="0"/>
              <a:buChar char="•"/>
            </a:pPr>
            <a:r>
              <a:rPr lang="en-GB" sz="7277" b="1" dirty="0">
                <a:latin typeface="Gabarito" panose="020B0604020202020204" charset="0"/>
                <a:cs typeface="Arial" panose="020B0604020202020204" pitchFamily="34" charset="0"/>
              </a:rPr>
              <a:t>Highlight</a:t>
            </a:r>
            <a:r>
              <a:rPr lang="en-GB" sz="7277" dirty="0">
                <a:latin typeface="Gabarito" panose="020B0604020202020204" charset="0"/>
                <a:cs typeface="Arial" panose="020B0604020202020204" pitchFamily="34" charset="0"/>
              </a:rPr>
              <a:t> words he is using to describe the area, plants and animals.</a:t>
            </a:r>
          </a:p>
          <a:p>
            <a:pPr marL="693115" indent="-693115">
              <a:lnSpc>
                <a:spcPct val="170000"/>
              </a:lnSpc>
              <a:buFont typeface="Arial" panose="020B0604020202020204" pitchFamily="34" charset="0"/>
              <a:buChar char="•"/>
            </a:pPr>
            <a:r>
              <a:rPr lang="en-GB" sz="7277" b="1" dirty="0">
                <a:latin typeface="Gabarito" panose="020B0604020202020204" charset="0"/>
                <a:cs typeface="Arial" panose="020B0604020202020204" pitchFamily="34" charset="0"/>
              </a:rPr>
              <a:t>Answer</a:t>
            </a:r>
            <a:r>
              <a:rPr lang="en-GB" sz="7277" dirty="0">
                <a:latin typeface="Gabarito" panose="020B0604020202020204" charset="0"/>
                <a:cs typeface="Arial" panose="020B0604020202020204" pitchFamily="34" charset="0"/>
              </a:rPr>
              <a:t> the questions.</a:t>
            </a:r>
            <a:endParaRPr lang="en-GB" sz="7277" dirty="0">
              <a:latin typeface="Gabarito" panose="020B0604020202020204" charset="0"/>
            </a:endParaRPr>
          </a:p>
          <a:p>
            <a:endParaRPr lang="en-GB" dirty="0"/>
          </a:p>
          <a:p>
            <a:endParaRPr lang="en-GB" dirty="0"/>
          </a:p>
        </p:txBody>
      </p:sp>
    </p:spTree>
    <p:extLst>
      <p:ext uri="{BB962C8B-B14F-4D97-AF65-F5344CB8AC3E}">
        <p14:creationId xmlns:p14="http://schemas.microsoft.com/office/powerpoint/2010/main" val="12762191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6fa6db5-9f3a-4c93-9e38-61059ee07e95}" enabled="1" method="Standard" siteId="{4e8d09f7-cc79-4ccb-9149-a4238dd17422}" contentBits="0" removed="0"/>
</clbl:labelList>
</file>

<file path=docProps/app.xml><?xml version="1.0" encoding="utf-8"?>
<Properties xmlns="http://schemas.openxmlformats.org/officeDocument/2006/extended-properties" xmlns:vt="http://schemas.openxmlformats.org/officeDocument/2006/docPropsVTypes">
  <TotalTime>1</TotalTime>
  <Words>2907</Words>
  <Application>Microsoft Office PowerPoint</Application>
  <PresentationFormat>Widescreen</PresentationFormat>
  <Paragraphs>289</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Abadi</vt:lpstr>
      <vt:lpstr>Aptos</vt:lpstr>
      <vt:lpstr>Aptos Display</vt:lpstr>
      <vt:lpstr>Arial</vt:lpstr>
      <vt:lpstr>Arsenica Antiqua DemiBold</vt:lpstr>
      <vt:lpstr>Boldoa Mat</vt:lpstr>
      <vt:lpstr>Gabarito</vt:lpstr>
      <vt:lpstr>Gabarito SemiBold</vt:lpstr>
      <vt:lpstr>Hacksaw</vt:lpstr>
      <vt:lpstr>Meie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Plan</vt:lpstr>
      <vt:lpstr>PowerPoint Presentation</vt:lpstr>
      <vt:lpstr>Worksheets and resources  (and possible answers)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Irina Nakonechna</dc:creator>
  <cp:lastModifiedBy>Irina Nakonechna</cp:lastModifiedBy>
  <cp:revision>1</cp:revision>
  <dcterms:created xsi:type="dcterms:W3CDTF">2025-08-18T16:55:23Z</dcterms:created>
  <dcterms:modified xsi:type="dcterms:W3CDTF">2025-08-18T16:56:43Z</dcterms:modified>
</cp:coreProperties>
</file>