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54" r:id="rId2"/>
    <p:sldId id="455" r:id="rId3"/>
    <p:sldId id="305" r:id="rId4"/>
    <p:sldId id="459" r:id="rId5"/>
    <p:sldId id="470" r:id="rId6"/>
    <p:sldId id="258" r:id="rId7"/>
    <p:sldId id="471" r:id="rId8"/>
    <p:sldId id="472" r:id="rId9"/>
    <p:sldId id="469" r:id="rId10"/>
    <p:sldId id="467" r:id="rId11"/>
    <p:sldId id="303" r:id="rId12"/>
    <p:sldId id="468" r:id="rId13"/>
    <p:sldId id="297" r:id="rId14"/>
    <p:sldId id="304" r:id="rId15"/>
    <p:sldId id="473" r:id="rId16"/>
    <p:sldId id="311" r:id="rId17"/>
    <p:sldId id="464" r:id="rId18"/>
    <p:sldId id="300" r:id="rId19"/>
    <p:sldId id="316" r:id="rId20"/>
    <p:sldId id="474" r:id="rId21"/>
    <p:sldId id="475" r:id="rId22"/>
    <p:sldId id="307" r:id="rId23"/>
    <p:sldId id="308" r:id="rId24"/>
    <p:sldId id="310" r:id="rId25"/>
    <p:sldId id="309" r:id="rId26"/>
    <p:sldId id="314" r:id="rId27"/>
    <p:sldId id="315" r:id="rId28"/>
    <p:sldId id="320" r:id="rId29"/>
    <p:sldId id="476" r:id="rId30"/>
    <p:sldId id="3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E3A86-EF2B-4DC8-8FDB-ECB264FB3352}"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7BE34-45FE-43E8-93CC-A8A5983FCAE3}" type="slidenum">
              <a:rPr lang="en-GB" smtClean="0"/>
              <a:t>‹#›</a:t>
            </a:fld>
            <a:endParaRPr lang="en-GB"/>
          </a:p>
        </p:txBody>
      </p:sp>
    </p:spTree>
    <p:extLst>
      <p:ext uri="{BB962C8B-B14F-4D97-AF65-F5344CB8AC3E}">
        <p14:creationId xmlns:p14="http://schemas.microsoft.com/office/powerpoint/2010/main" val="291834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3000" dirty="0"/>
              <a:t>Overall impressions of the letter</a:t>
            </a:r>
            <a:endParaRPr lang="en-GB" dirty="0"/>
          </a:p>
          <a:p>
            <a:pPr marL="0" indent="0">
              <a:buNone/>
            </a:pPr>
            <a:endParaRPr lang="en-GB" dirty="0"/>
          </a:p>
          <a:p>
            <a:pPr marL="560070" lvl="1" indent="-285750">
              <a:buFont typeface="Arial" panose="020B0604020202020204" pitchFamily="34" charset="0"/>
              <a:buChar char="•"/>
            </a:pPr>
            <a:r>
              <a:rPr lang="en-GB" sz="2700" dirty="0"/>
              <a:t>This source shows different ways in which settlers make Indigenous peoples suffer</a:t>
            </a:r>
            <a:r>
              <a:rPr lang="en-GB" sz="2400" dirty="0"/>
              <a:t>:</a:t>
            </a:r>
          </a:p>
          <a:p>
            <a:pPr marL="891540" lvl="2"/>
            <a:r>
              <a:rPr lang="en-GB" sz="2400" dirty="0"/>
              <a:t>Taking over/taking control of land which belonged to Indigenous peoples. </a:t>
            </a:r>
          </a:p>
          <a:p>
            <a:pPr marL="891540" lvl="2"/>
            <a:r>
              <a:rPr lang="en-GB" sz="2400" dirty="0"/>
              <a:t>Viewing the natural world, and exploiting it, as resources (birds, fish, crops).</a:t>
            </a:r>
          </a:p>
          <a:p>
            <a:pPr marL="891540" lvl="2"/>
            <a:r>
              <a:rPr lang="en-GB" sz="2400" dirty="0"/>
              <a:t>Spreading new diseases, leading to a decrease of Indigenous population. </a:t>
            </a:r>
          </a:p>
          <a:p>
            <a:pPr indent="0">
              <a:buNone/>
            </a:pPr>
            <a:endParaRPr lang="en-GB" dirty="0"/>
          </a:p>
          <a:p>
            <a:pPr indent="0">
              <a:buNone/>
            </a:pPr>
            <a:r>
              <a:rPr lang="en-GB" sz="2700" dirty="0"/>
              <a:t>The exploitation of Indigenous peoples:</a:t>
            </a:r>
          </a:p>
          <a:p>
            <a:pPr marL="685800" indent="-457200"/>
            <a:r>
              <a:rPr lang="en-GB" sz="2300" dirty="0"/>
              <a:t>Dehumanising Indigenous communities – why is it convenient for a settler to view Indigenous peoples in racist and dehumanised ways?</a:t>
            </a:r>
          </a:p>
          <a:p>
            <a:pPr marL="685800" indent="-457200"/>
            <a:r>
              <a:rPr lang="en-GB" sz="2300" dirty="0"/>
              <a:t>Doing business with Indigenous communities – how were Indigenous peoples exploited financially?</a:t>
            </a:r>
          </a:p>
          <a:p>
            <a:pPr marL="685800" indent="-457200"/>
            <a:r>
              <a:rPr lang="en-GB" sz="2300" dirty="0"/>
              <a:t>This treatment and these views are presented as ‘civilisation’ and ideas of ‘progress’ – ‘making rapid strides towards civilisation’. How and why are such beliefs harmful?</a:t>
            </a:r>
          </a:p>
          <a:p>
            <a:endParaRPr lang="en-GB" dirty="0"/>
          </a:p>
        </p:txBody>
      </p:sp>
      <p:sp>
        <p:nvSpPr>
          <p:cNvPr id="4" name="Slide Number Placeholder 3"/>
          <p:cNvSpPr>
            <a:spLocks noGrp="1"/>
          </p:cNvSpPr>
          <p:nvPr>
            <p:ph type="sldNum" sz="quarter" idx="10"/>
          </p:nvPr>
        </p:nvSpPr>
        <p:spPr/>
        <p:txBody>
          <a:bodyPr/>
          <a:lstStyle/>
          <a:p>
            <a:fld id="{70A22A9E-DACB-49A0-8F9C-D70A5B07F5FD}" type="slidenum">
              <a:rPr lang="en-GB" smtClean="0"/>
              <a:t>27</a:t>
            </a:fld>
            <a:endParaRPr lang="en-GB"/>
          </a:p>
        </p:txBody>
      </p:sp>
    </p:spTree>
    <p:extLst>
      <p:ext uri="{BB962C8B-B14F-4D97-AF65-F5344CB8AC3E}">
        <p14:creationId xmlns:p14="http://schemas.microsoft.com/office/powerpoint/2010/main" val="3256313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A53E-1561-90FC-0965-D379E1EAF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1BA1790-B30E-6FA9-016B-C03B5993D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98ABDE-E985-D9FA-1A38-66FBE48DB90A}"/>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5" name="Footer Placeholder 4">
            <a:extLst>
              <a:ext uri="{FF2B5EF4-FFF2-40B4-BE49-F238E27FC236}">
                <a16:creationId xmlns:a16="http://schemas.microsoft.com/office/drawing/2014/main" id="{82110E1A-2E6F-F3C2-C190-56696B47A7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47302-13A3-882E-A335-4C87053F6071}"/>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324924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D25B-064D-108E-78EE-543441E861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A04733-67F7-6BF2-F218-43064030E0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DFC5A1-6DB3-AF7B-5347-3DE564FDA9A6}"/>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5" name="Footer Placeholder 4">
            <a:extLst>
              <a:ext uri="{FF2B5EF4-FFF2-40B4-BE49-F238E27FC236}">
                <a16:creationId xmlns:a16="http://schemas.microsoft.com/office/drawing/2014/main" id="{B35AE389-00B2-29A0-3AB0-53C0F63EA0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2A3497-B5EA-975F-4533-344B8DFADE4E}"/>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370505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09348A-EA1F-BDDB-94D1-1DEBC1E0AC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6EF6DD-881E-D66D-50DB-B7DEFC6F56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590DAA-7844-98DE-448C-A9C081BD53EB}"/>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5" name="Footer Placeholder 4">
            <a:extLst>
              <a:ext uri="{FF2B5EF4-FFF2-40B4-BE49-F238E27FC236}">
                <a16:creationId xmlns:a16="http://schemas.microsoft.com/office/drawing/2014/main" id="{568A2BE6-72DC-5EE2-5447-C4DBD7B076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B1868F-1FA9-77E2-2CE4-C6EE934D46D2}"/>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224856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Z_Gollans New World Logo Slide">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F5AC0656-3DD1-1E09-460C-5FDC80701148}"/>
              </a:ext>
            </a:extLst>
          </p:cNvPr>
          <p:cNvPicPr preferRelativeResize="0"/>
          <p:nvPr userDrawn="1"/>
        </p:nvPicPr>
        <p:blipFill>
          <a:blip r:embed="rId2" cstate="email">
            <a:extLst>
              <a:ext uri="{BEBA8EAE-BF5A-486C-A8C5-ECC9F3942E4B}">
                <a14:imgProps xmlns:a14="http://schemas.microsoft.com/office/drawing/2010/main">
                  <a14:imgLayer r:embed="rId3">
                    <a14:imgEffect>
                      <a14:colorTemperature colorTemp="11500"/>
                    </a14:imgEffect>
                    <a14:imgEffect>
                      <a14:saturation sat="89000"/>
                    </a14:imgEffect>
                  </a14:imgLayer>
                </a14:imgProps>
              </a:ex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12" name="Picture 11">
            <a:extLst>
              <a:ext uri="{FF2B5EF4-FFF2-40B4-BE49-F238E27FC236}">
                <a16:creationId xmlns:a16="http://schemas.microsoft.com/office/drawing/2014/main" id="{CA13C385-B061-33FD-9C51-B00C2B5A26F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722598" y="748090"/>
            <a:ext cx="6053640" cy="4898882"/>
          </a:xfrm>
          <a:prstGeom prst="rect">
            <a:avLst/>
          </a:prstGeom>
        </p:spPr>
      </p:pic>
      <p:sp>
        <p:nvSpPr>
          <p:cNvPr id="15" name="Text Placeholder 14">
            <a:extLst>
              <a:ext uri="{FF2B5EF4-FFF2-40B4-BE49-F238E27FC236}">
                <a16:creationId xmlns:a16="http://schemas.microsoft.com/office/drawing/2014/main" id="{45FFC63C-070C-75A0-561B-20D326DC06B1}"/>
              </a:ext>
            </a:extLst>
          </p:cNvPr>
          <p:cNvSpPr>
            <a:spLocks noGrp="1"/>
          </p:cNvSpPr>
          <p:nvPr>
            <p:ph type="body" sz="quarter" idx="10" hasCustomPrompt="1"/>
          </p:nvPr>
        </p:nvSpPr>
        <p:spPr>
          <a:xfrm>
            <a:off x="10213" y="6109049"/>
            <a:ext cx="12181787"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spTree>
    <p:extLst>
      <p:ext uri="{BB962C8B-B14F-4D97-AF65-F5344CB8AC3E}">
        <p14:creationId xmlns:p14="http://schemas.microsoft.com/office/powerpoint/2010/main" val="2425881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Z_Gllan's Letter Title Slide">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930F4B62-F629-F239-3A74-69DA49C8AD37}"/>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42484" y="-13"/>
            <a:ext cx="12334452" cy="6858013"/>
          </a:xfrm>
          <a:prstGeom prst="rect">
            <a:avLst/>
          </a:prstGeom>
        </p:spPr>
      </p:pic>
      <p:sp>
        <p:nvSpPr>
          <p:cNvPr id="3" name="Text Placeholder 14">
            <a:extLst>
              <a:ext uri="{FF2B5EF4-FFF2-40B4-BE49-F238E27FC236}">
                <a16:creationId xmlns:a16="http://schemas.microsoft.com/office/drawing/2014/main" id="{9C389128-DD3D-9745-6280-D61EEDB2E8C1}"/>
              </a:ext>
            </a:extLst>
          </p:cNvPr>
          <p:cNvSpPr>
            <a:spLocks noGrp="1"/>
          </p:cNvSpPr>
          <p:nvPr>
            <p:ph type="body" sz="quarter" idx="11" hasCustomPrompt="1"/>
          </p:nvPr>
        </p:nvSpPr>
        <p:spPr>
          <a:xfrm>
            <a:off x="0" y="1802347"/>
            <a:ext cx="12175048" cy="4399117"/>
          </a:xfrm>
        </p:spPr>
        <p:txBody>
          <a:bodyPr anchor="ctr">
            <a:noAutofit/>
          </a:bodyPr>
          <a:lstStyle>
            <a:lvl1pPr marL="0" indent="0" algn="ctr">
              <a:lnSpc>
                <a:spcPct val="90000"/>
              </a:lnSpc>
              <a:buNone/>
              <a:defRPr sz="21163">
                <a:solidFill>
                  <a:srgbClr val="FFD6F0"/>
                </a:solidFill>
                <a:latin typeface="Hacksaw" panose="02000500000000000000"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EDIT TITLE</a:t>
            </a:r>
          </a:p>
        </p:txBody>
      </p:sp>
      <p:pic>
        <p:nvPicPr>
          <p:cNvPr id="7" name="Picture 11">
            <a:extLst>
              <a:ext uri="{FF2B5EF4-FFF2-40B4-BE49-F238E27FC236}">
                <a16:creationId xmlns:a16="http://schemas.microsoft.com/office/drawing/2014/main" id="{9E8B2049-D33E-43E8-C482-C39FDF06F5E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68142" y="331813"/>
            <a:ext cx="1855716" cy="1248877"/>
          </a:xfrm>
          <a:prstGeom prst="rect">
            <a:avLst/>
          </a:prstGeom>
        </p:spPr>
      </p:pic>
      <p:sp>
        <p:nvSpPr>
          <p:cNvPr id="8" name="Text Placeholder 14">
            <a:extLst>
              <a:ext uri="{FF2B5EF4-FFF2-40B4-BE49-F238E27FC236}">
                <a16:creationId xmlns:a16="http://schemas.microsoft.com/office/drawing/2014/main" id="{1FE2F748-869E-743D-868D-E158DFB42CDB}"/>
              </a:ext>
            </a:extLst>
          </p:cNvPr>
          <p:cNvSpPr>
            <a:spLocks noGrp="1"/>
          </p:cNvSpPr>
          <p:nvPr>
            <p:ph type="body" sz="quarter" idx="12" hasCustomPrompt="1"/>
          </p:nvPr>
        </p:nvSpPr>
        <p:spPr>
          <a:xfrm>
            <a:off x="10214" y="6109049"/>
            <a:ext cx="12164835"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spTree>
    <p:extLst>
      <p:ext uri="{BB962C8B-B14F-4D97-AF65-F5344CB8AC3E}">
        <p14:creationId xmlns:p14="http://schemas.microsoft.com/office/powerpoint/2010/main" val="1827167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Z_ M&amp;E Editable title plus Flag Orang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48A834A-8D5E-CB14-1AA1-0CDBE1204372}"/>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3C8AB"/>
          </a:solidFill>
        </p:spPr>
        <p:txBody>
          <a:bodyPr wrap="square" lIns="0" tIns="0" rIns="0" bIns="0" rtlCol="0"/>
          <a:lstStyle/>
          <a:p>
            <a:endParaRPr sz="1092"/>
          </a:p>
        </p:txBody>
      </p:sp>
      <p:pic>
        <p:nvPicPr>
          <p:cNvPr id="3" name="object 3">
            <a:extLst>
              <a:ext uri="{FF2B5EF4-FFF2-40B4-BE49-F238E27FC236}">
                <a16:creationId xmlns:a16="http://schemas.microsoft.com/office/drawing/2014/main" id="{345337B0-0C94-A6FD-8A96-463532D26ADE}"/>
              </a:ext>
            </a:extLst>
          </p:cNvPr>
          <p:cNvPicPr/>
          <p:nvPr userDrawn="1"/>
        </p:nvPicPr>
        <p:blipFill>
          <a:blip r:embed="rId2" cstate="email">
            <a:extLst>
              <a:ext uri="{28A0092B-C50C-407E-A947-70E740481C1C}">
                <a14:useLocalDpi xmlns:a14="http://schemas.microsoft.com/office/drawing/2010/main"/>
              </a:ext>
            </a:extLst>
          </a:blip>
          <a:srcRect/>
          <a:stretch/>
        </p:blipFill>
        <p:spPr>
          <a:xfrm>
            <a:off x="298075" y="442146"/>
            <a:ext cx="11653125" cy="6212900"/>
          </a:xfrm>
          <a:prstGeom prst="rect">
            <a:avLst/>
          </a:prstGeom>
        </p:spPr>
      </p:pic>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pic>
        <p:nvPicPr>
          <p:cNvPr id="4" name="Picture 11">
            <a:extLst>
              <a:ext uri="{FF2B5EF4-FFF2-40B4-BE49-F238E27FC236}">
                <a16:creationId xmlns:a16="http://schemas.microsoft.com/office/drawing/2014/main" id="{C672E316-F1DA-4F67-ECAF-3237C50D50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332485" y="333486"/>
            <a:ext cx="1527031" cy="1027675"/>
          </a:xfrm>
          <a:prstGeom prst="rect">
            <a:avLst/>
          </a:prstGeom>
        </p:spPr>
      </p:pic>
    </p:spTree>
    <p:extLst>
      <p:ext uri="{BB962C8B-B14F-4D97-AF65-F5344CB8AC3E}">
        <p14:creationId xmlns:p14="http://schemas.microsoft.com/office/powerpoint/2010/main" val="898240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Z_ M&amp;E Editable title corner logo Pink">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22AF1776-E83F-0716-120C-FE9C19B39870}"/>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E0F9"/>
          </a:solidFill>
        </p:spPr>
        <p:txBody>
          <a:bodyPr wrap="square" lIns="0" tIns="0" rIns="0" bIns="0" rtlCol="0"/>
          <a:lstStyle/>
          <a:p>
            <a:endParaRPr sz="1092"/>
          </a:p>
        </p:txBody>
      </p:sp>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2" name="Text Placeholder 14">
            <a:extLst>
              <a:ext uri="{FF2B5EF4-FFF2-40B4-BE49-F238E27FC236}">
                <a16:creationId xmlns:a16="http://schemas.microsoft.com/office/drawing/2014/main" id="{952DF894-7624-C7D9-E4CC-45317C6F97D6}"/>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8" name="object 7">
            <a:extLst>
              <a:ext uri="{FF2B5EF4-FFF2-40B4-BE49-F238E27FC236}">
                <a16:creationId xmlns:a16="http://schemas.microsoft.com/office/drawing/2014/main" id="{E1344475-5040-E3AD-2982-BA4FEB4B9914}"/>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9" name="Graphic 8">
            <a:extLst>
              <a:ext uri="{FF2B5EF4-FFF2-40B4-BE49-F238E27FC236}">
                <a16:creationId xmlns:a16="http://schemas.microsoft.com/office/drawing/2014/main" id="{5AA8EBC5-9888-DB31-046C-CE690458B0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513174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Z_ M&amp;E 2 col info slide Me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76C14DF9-FEEF-E557-7B94-230A687EB653}"/>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sp>
        <p:nvSpPr>
          <p:cNvPr id="4" name="Text Placeholder 17">
            <a:extLst>
              <a:ext uri="{FF2B5EF4-FFF2-40B4-BE49-F238E27FC236}">
                <a16:creationId xmlns:a16="http://schemas.microsoft.com/office/drawing/2014/main" id="{D3205CFC-B900-F11F-8FDD-EF0B5DD64554}"/>
              </a:ext>
            </a:extLst>
          </p:cNvPr>
          <p:cNvSpPr>
            <a:spLocks noGrp="1"/>
          </p:cNvSpPr>
          <p:nvPr>
            <p:ph type="body" sz="quarter" idx="12"/>
          </p:nvPr>
        </p:nvSpPr>
        <p:spPr>
          <a:xfrm>
            <a:off x="5079358" y="2504845"/>
            <a:ext cx="6417450" cy="3738733"/>
          </a:xfrm>
        </p:spPr>
        <p:txBody>
          <a:bodyPr/>
          <a:lstStyle>
            <a:lvl1pPr marL="0" indent="0">
              <a:buNone/>
              <a:defRPr>
                <a:solidFill>
                  <a:srgbClr val="565565"/>
                </a:solidFill>
              </a:defRPr>
            </a:lvl1pPr>
            <a:lvl2pPr marL="277246" indent="0">
              <a:buNone/>
              <a:defRPr>
                <a:solidFill>
                  <a:srgbClr val="565565"/>
                </a:solidFill>
              </a:defRPr>
            </a:lvl2pPr>
            <a:lvl3pPr marL="554492" indent="0">
              <a:buNone/>
              <a:defRPr>
                <a:solidFill>
                  <a:srgbClr val="565565"/>
                </a:solidFill>
              </a:defRPr>
            </a:lvl3pPr>
            <a:lvl4pPr marL="831738" indent="0">
              <a:buNone/>
              <a:defRPr>
                <a:solidFill>
                  <a:srgbClr val="565565"/>
                </a:solidFill>
              </a:defRPr>
            </a:lvl4pPr>
            <a:lvl5pPr marL="1108984" indent="0">
              <a:buNone/>
              <a:defRPr>
                <a:solidFill>
                  <a:srgbClr val="5655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17">
            <a:extLst>
              <a:ext uri="{FF2B5EF4-FFF2-40B4-BE49-F238E27FC236}">
                <a16:creationId xmlns:a16="http://schemas.microsoft.com/office/drawing/2014/main" id="{1EEE524C-47CE-130E-0B90-2EB2F6B9AE87}"/>
              </a:ext>
            </a:extLst>
          </p:cNvPr>
          <p:cNvSpPr>
            <a:spLocks noGrp="1"/>
          </p:cNvSpPr>
          <p:nvPr>
            <p:ph type="body" sz="quarter" idx="13" hasCustomPrompt="1"/>
          </p:nvPr>
        </p:nvSpPr>
        <p:spPr>
          <a:xfrm>
            <a:off x="5079358" y="1303444"/>
            <a:ext cx="6417450" cy="919290"/>
          </a:xfrm>
        </p:spPr>
        <p:txBody>
          <a:bodyPr>
            <a:normAutofit/>
          </a:bodyPr>
          <a:lstStyle>
            <a:lvl1pPr marL="0" indent="0">
              <a:lnSpc>
                <a:spcPct val="90000"/>
              </a:lnSpc>
              <a:buNone/>
              <a:defRPr sz="2668">
                <a:solidFill>
                  <a:srgbClr val="565565"/>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8" name="Picture Placeholder 20">
            <a:extLst>
              <a:ext uri="{FF2B5EF4-FFF2-40B4-BE49-F238E27FC236}">
                <a16:creationId xmlns:a16="http://schemas.microsoft.com/office/drawing/2014/main" id="{ABEA4CDC-C582-048D-2914-94A510A612CB}"/>
              </a:ext>
            </a:extLst>
          </p:cNvPr>
          <p:cNvSpPr>
            <a:spLocks noGrp="1"/>
          </p:cNvSpPr>
          <p:nvPr>
            <p:ph type="pic" sz="quarter" idx="14"/>
          </p:nvPr>
        </p:nvSpPr>
        <p:spPr>
          <a:xfrm>
            <a:off x="1100706" y="1626898"/>
            <a:ext cx="2531740" cy="4159241"/>
          </a:xfrm>
        </p:spPr>
        <p:txBody>
          <a:bodyPr anchor="ctr"/>
          <a:lstStyle>
            <a:lvl1pPr marL="0" indent="0" algn="ctr">
              <a:buNone/>
              <a:defRPr/>
            </a:lvl1pPr>
          </a:lstStyle>
          <a:p>
            <a:endParaRPr lang="en-US" dirty="0"/>
          </a:p>
        </p:txBody>
      </p:sp>
      <p:sp>
        <p:nvSpPr>
          <p:cNvPr id="14" name="Text Placeholder 14">
            <a:extLst>
              <a:ext uri="{FF2B5EF4-FFF2-40B4-BE49-F238E27FC236}">
                <a16:creationId xmlns:a16="http://schemas.microsoft.com/office/drawing/2014/main" id="{970CABEC-038C-8E85-B5B2-7AE3C4741DC7}"/>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5" name="object 7">
            <a:extLst>
              <a:ext uri="{FF2B5EF4-FFF2-40B4-BE49-F238E27FC236}">
                <a16:creationId xmlns:a16="http://schemas.microsoft.com/office/drawing/2014/main" id="{F73242E0-EDF9-4607-14AE-9ECB5DC6F74D}"/>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6" name="Graphic 15">
            <a:extLst>
              <a:ext uri="{FF2B5EF4-FFF2-40B4-BE49-F238E27FC236}">
                <a16:creationId xmlns:a16="http://schemas.microsoft.com/office/drawing/2014/main" id="{DA02DF53-345C-9B11-E07C-592FFC8D5F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pic>
        <p:nvPicPr>
          <p:cNvPr id="22" name="Picture 21">
            <a:extLst>
              <a:ext uri="{FF2B5EF4-FFF2-40B4-BE49-F238E27FC236}">
                <a16:creationId xmlns:a16="http://schemas.microsoft.com/office/drawing/2014/main" id="{B63745E3-59AA-E130-0DFB-D3060BD809AE}"/>
              </a:ext>
            </a:extLst>
          </p:cNvPr>
          <p:cNvPicPr>
            <a:picLocks noChangeAspect="1"/>
          </p:cNvPicPr>
          <p:nvPr userDrawn="1"/>
        </p:nvPicPr>
        <p:blipFill>
          <a:blip r:embed="rId4" cstate="email">
            <a:biLevel thresh="25000"/>
            <a:extLst>
              <a:ext uri="{BEBA8EAE-BF5A-486C-A8C5-ECC9F3942E4B}">
                <a14:imgProps xmlns:a14="http://schemas.microsoft.com/office/drawing/2010/main">
                  <a14:imgLayer r:embed="rId5">
                    <a14:imgEffect>
                      <a14:colorTemperature colorTemp="11500"/>
                    </a14:imgEffect>
                    <a14:imgEffect>
                      <a14:brightnessContrast bright="-39000"/>
                    </a14:imgEffect>
                  </a14:imgLayer>
                </a14:imgProps>
              </a:ext>
              <a:ext uri="{28A0092B-C50C-407E-A947-70E740481C1C}">
                <a14:useLocalDpi xmlns:a14="http://schemas.microsoft.com/office/drawing/2010/main"/>
              </a:ext>
            </a:extLst>
          </a:blip>
          <a:stretch>
            <a:fillRect/>
          </a:stretch>
        </p:blipFill>
        <p:spPr>
          <a:xfrm rot="5400000">
            <a:off x="-1631610" y="3583537"/>
            <a:ext cx="4713190" cy="153004"/>
          </a:xfrm>
          <a:prstGeom prst="rect">
            <a:avLst/>
          </a:prstGeom>
        </p:spPr>
      </p:pic>
      <p:pic>
        <p:nvPicPr>
          <p:cNvPr id="24" name="Picture 23">
            <a:extLst>
              <a:ext uri="{FF2B5EF4-FFF2-40B4-BE49-F238E27FC236}">
                <a16:creationId xmlns:a16="http://schemas.microsoft.com/office/drawing/2014/main" id="{14E213F8-DD64-C377-A6C9-08841D41E43E}"/>
              </a:ext>
            </a:extLst>
          </p:cNvPr>
          <p:cNvPicPr>
            <a:picLocks noChangeAspect="1"/>
          </p:cNvPicPr>
          <p:nvPr userDrawn="1"/>
        </p:nvPicPr>
        <p:blipFill>
          <a:blip r:embed="rId4" cstate="email">
            <a:biLevel thresh="25000"/>
            <a:extLst>
              <a:ext uri="{BEBA8EAE-BF5A-486C-A8C5-ECC9F3942E4B}">
                <a14:imgProps xmlns:a14="http://schemas.microsoft.com/office/drawing/2010/main">
                  <a14:imgLayer r:embed="rId5">
                    <a14:imgEffect>
                      <a14:colorTemperature colorTemp="11500"/>
                    </a14:imgEffect>
                    <a14:imgEffect>
                      <a14:brightnessContrast bright="-39000"/>
                    </a14:imgEffect>
                  </a14:imgLayer>
                </a14:imgProps>
              </a:ext>
              <a:ext uri="{28A0092B-C50C-407E-A947-70E740481C1C}">
                <a14:useLocalDpi xmlns:a14="http://schemas.microsoft.com/office/drawing/2010/main"/>
              </a:ext>
            </a:extLst>
          </a:blip>
          <a:stretch>
            <a:fillRect/>
          </a:stretch>
        </p:blipFill>
        <p:spPr>
          <a:xfrm rot="16200000">
            <a:off x="1651219" y="3583537"/>
            <a:ext cx="4713190" cy="153004"/>
          </a:xfrm>
          <a:prstGeom prst="rect">
            <a:avLst/>
          </a:prstGeom>
        </p:spPr>
      </p:pic>
    </p:spTree>
    <p:extLst>
      <p:ext uri="{BB962C8B-B14F-4D97-AF65-F5344CB8AC3E}">
        <p14:creationId xmlns:p14="http://schemas.microsoft.com/office/powerpoint/2010/main" val="2612797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Z_ M&amp;E Left Brushscript plus Oval Picture info Slide Pink">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6ECF04-C0A7-1F6C-CC6C-C17A54FFE233}"/>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E0F9"/>
          </a:solidFill>
        </p:spPr>
        <p:txBody>
          <a:bodyPr wrap="square" lIns="0" tIns="0" rIns="0" bIns="0" rtlCol="0"/>
          <a:lstStyle/>
          <a:p>
            <a:endParaRPr sz="1092"/>
          </a:p>
        </p:txBody>
      </p:sp>
      <p:pic>
        <p:nvPicPr>
          <p:cNvPr id="8" name="Picture 7">
            <a:extLst>
              <a:ext uri="{FF2B5EF4-FFF2-40B4-BE49-F238E27FC236}">
                <a16:creationId xmlns:a16="http://schemas.microsoft.com/office/drawing/2014/main" id="{FE084E0B-A3B5-67BC-6168-AE7AFC7B220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7524" y="-103342"/>
            <a:ext cx="4017907" cy="7094126"/>
          </a:xfrm>
          <a:prstGeom prst="rect">
            <a:avLst/>
          </a:prstGeom>
        </p:spPr>
      </p:pic>
      <p:sp>
        <p:nvSpPr>
          <p:cNvPr id="11" name="Text Placeholder 17">
            <a:extLst>
              <a:ext uri="{FF2B5EF4-FFF2-40B4-BE49-F238E27FC236}">
                <a16:creationId xmlns:a16="http://schemas.microsoft.com/office/drawing/2014/main" id="{A87D60B2-8BD8-2A4E-6DB2-FD506D8AE95B}"/>
              </a:ext>
            </a:extLst>
          </p:cNvPr>
          <p:cNvSpPr>
            <a:spLocks noGrp="1"/>
          </p:cNvSpPr>
          <p:nvPr>
            <p:ph type="body" sz="quarter" idx="12"/>
          </p:nvPr>
        </p:nvSpPr>
        <p:spPr>
          <a:xfrm>
            <a:off x="5123083" y="2504845"/>
            <a:ext cx="6112950" cy="3738733"/>
          </a:xfrm>
        </p:spPr>
        <p:txBody>
          <a:bodyPr/>
          <a:lstStyle>
            <a:lvl1pPr marL="0" indent="0">
              <a:buNone/>
              <a:defRPr>
                <a:solidFill>
                  <a:srgbClr val="565565"/>
                </a:solidFill>
              </a:defRPr>
            </a:lvl1pPr>
            <a:lvl2pPr marL="277246" indent="0">
              <a:buNone/>
              <a:defRPr>
                <a:solidFill>
                  <a:srgbClr val="565565"/>
                </a:solidFill>
              </a:defRPr>
            </a:lvl2pPr>
            <a:lvl3pPr marL="554492" indent="0">
              <a:buNone/>
              <a:defRPr>
                <a:solidFill>
                  <a:srgbClr val="565565"/>
                </a:solidFill>
              </a:defRPr>
            </a:lvl3pPr>
            <a:lvl4pPr marL="831738" indent="0">
              <a:buNone/>
              <a:defRPr>
                <a:solidFill>
                  <a:srgbClr val="565565"/>
                </a:solidFill>
              </a:defRPr>
            </a:lvl4pPr>
            <a:lvl5pPr marL="1108984" indent="0">
              <a:buNone/>
              <a:defRPr>
                <a:solidFill>
                  <a:srgbClr val="56556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17">
            <a:extLst>
              <a:ext uri="{FF2B5EF4-FFF2-40B4-BE49-F238E27FC236}">
                <a16:creationId xmlns:a16="http://schemas.microsoft.com/office/drawing/2014/main" id="{1D4F41A8-9770-0F5C-58EA-9F9D9A7B01E6}"/>
              </a:ext>
            </a:extLst>
          </p:cNvPr>
          <p:cNvSpPr>
            <a:spLocks noGrp="1"/>
          </p:cNvSpPr>
          <p:nvPr>
            <p:ph type="body" sz="quarter" idx="13" hasCustomPrompt="1"/>
          </p:nvPr>
        </p:nvSpPr>
        <p:spPr>
          <a:xfrm>
            <a:off x="5123083" y="1303444"/>
            <a:ext cx="6112950" cy="919290"/>
          </a:xfrm>
        </p:spPr>
        <p:txBody>
          <a:bodyPr>
            <a:normAutofit/>
          </a:bodyPr>
          <a:lstStyle>
            <a:lvl1pPr marL="0" indent="0">
              <a:lnSpc>
                <a:spcPct val="90000"/>
              </a:lnSpc>
              <a:buNone/>
              <a:defRPr sz="2668">
                <a:solidFill>
                  <a:srgbClr val="565565"/>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13" name="Picture Placeholder 10">
            <a:extLst>
              <a:ext uri="{FF2B5EF4-FFF2-40B4-BE49-F238E27FC236}">
                <a16:creationId xmlns:a16="http://schemas.microsoft.com/office/drawing/2014/main" id="{1F06698E-FBAC-8976-81D3-61ED286E3789}"/>
              </a:ext>
            </a:extLst>
          </p:cNvPr>
          <p:cNvSpPr>
            <a:spLocks noGrp="1"/>
          </p:cNvSpPr>
          <p:nvPr>
            <p:ph type="pic" sz="quarter" idx="17"/>
          </p:nvPr>
        </p:nvSpPr>
        <p:spPr>
          <a:xfrm>
            <a:off x="735525" y="1904144"/>
            <a:ext cx="2541605" cy="3279260"/>
          </a:xfrm>
          <a:prstGeom prst="ellipse">
            <a:avLst/>
          </a:prstGeom>
        </p:spPr>
        <p:txBody>
          <a:bodyPr/>
          <a:lstStyle/>
          <a:p>
            <a:endParaRPr lang="en-US" dirty="0"/>
          </a:p>
        </p:txBody>
      </p:sp>
      <p:sp>
        <p:nvSpPr>
          <p:cNvPr id="6" name="Text Placeholder 14">
            <a:extLst>
              <a:ext uri="{FF2B5EF4-FFF2-40B4-BE49-F238E27FC236}">
                <a16:creationId xmlns:a16="http://schemas.microsoft.com/office/drawing/2014/main" id="{FB7DC94F-3072-4789-5CD2-AD83B79B9696}"/>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7" name="object 7">
            <a:extLst>
              <a:ext uri="{FF2B5EF4-FFF2-40B4-BE49-F238E27FC236}">
                <a16:creationId xmlns:a16="http://schemas.microsoft.com/office/drawing/2014/main" id="{EE694648-EB3D-9956-FF6B-0A52C76FD35F}"/>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9" name="Graphic 8">
            <a:extLst>
              <a:ext uri="{FF2B5EF4-FFF2-40B4-BE49-F238E27FC236}">
                <a16:creationId xmlns:a16="http://schemas.microsoft.com/office/drawing/2014/main" id="{99485962-A705-14DA-029D-9997B5C2E9A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264751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Z_ M&amp;E 2 col info slide ">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8470"/>
            <a:ext cx="12192000" cy="684953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11" name="Rectangle 10">
            <a:extLst>
              <a:ext uri="{FF2B5EF4-FFF2-40B4-BE49-F238E27FC236}">
                <a16:creationId xmlns:a16="http://schemas.microsoft.com/office/drawing/2014/main" id="{577B06C4-5282-6E77-186A-8587F6FC128E}"/>
              </a:ext>
            </a:extLst>
          </p:cNvPr>
          <p:cNvSpPr/>
          <p:nvPr userDrawn="1"/>
        </p:nvSpPr>
        <p:spPr>
          <a:xfrm>
            <a:off x="-22043" y="-11005"/>
            <a:ext cx="12214043" cy="779431"/>
          </a:xfrm>
          <a:prstGeom prst="rect">
            <a:avLst/>
          </a:prstGeom>
          <a:solidFill>
            <a:srgbClr val="FFE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rgbClr val="E6DFFC"/>
              </a:solidFill>
            </a:endParaRPr>
          </a:p>
        </p:txBody>
      </p:sp>
      <p:sp>
        <p:nvSpPr>
          <p:cNvPr id="15" name="Text Placeholder 14">
            <a:extLst>
              <a:ext uri="{FF2B5EF4-FFF2-40B4-BE49-F238E27FC236}">
                <a16:creationId xmlns:a16="http://schemas.microsoft.com/office/drawing/2014/main" id="{F1C1FFE7-AE04-45A6-B180-66E2CE1EB085}"/>
              </a:ext>
            </a:extLst>
          </p:cNvPr>
          <p:cNvSpPr>
            <a:spLocks noGrp="1"/>
          </p:cNvSpPr>
          <p:nvPr>
            <p:ph type="body" sz="quarter" idx="10" hasCustomPrompt="1"/>
          </p:nvPr>
        </p:nvSpPr>
        <p:spPr>
          <a:xfrm>
            <a:off x="412048" y="348197"/>
            <a:ext cx="10397473" cy="369662"/>
          </a:xfrm>
        </p:spPr>
        <p:txBody>
          <a:bodyPr>
            <a:normAutofit/>
          </a:bodyPr>
          <a:lstStyle>
            <a:lvl1pPr marL="0" indent="0">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6" name="Text Placeholder 14">
            <a:extLst>
              <a:ext uri="{FF2B5EF4-FFF2-40B4-BE49-F238E27FC236}">
                <a16:creationId xmlns:a16="http://schemas.microsoft.com/office/drawing/2014/main" id="{BBFA75C9-6352-1CC1-9392-027F96981547}"/>
              </a:ext>
            </a:extLst>
          </p:cNvPr>
          <p:cNvSpPr>
            <a:spLocks noGrp="1"/>
          </p:cNvSpPr>
          <p:nvPr>
            <p:ph type="body" sz="quarter" idx="11" hasCustomPrompt="1"/>
          </p:nvPr>
        </p:nvSpPr>
        <p:spPr>
          <a:xfrm>
            <a:off x="417926" y="194458"/>
            <a:ext cx="10397473" cy="138623"/>
          </a:xfrm>
        </p:spPr>
        <p:txBody>
          <a:bodyPr>
            <a:noAutofit/>
          </a:bodyPr>
          <a:lstStyle>
            <a:lvl1pPr marL="0" indent="0">
              <a:buNone/>
              <a:defRPr sz="637" b="0" i="0" spc="91" baseline="0">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8" name="Text Placeholder 17">
            <a:extLst>
              <a:ext uri="{FF2B5EF4-FFF2-40B4-BE49-F238E27FC236}">
                <a16:creationId xmlns:a16="http://schemas.microsoft.com/office/drawing/2014/main" id="{B1735FD1-E9BB-8F5B-111D-5B91B2C4887E}"/>
              </a:ext>
            </a:extLst>
          </p:cNvPr>
          <p:cNvSpPr>
            <a:spLocks noGrp="1"/>
          </p:cNvSpPr>
          <p:nvPr>
            <p:ph type="body" sz="quarter" idx="12"/>
          </p:nvPr>
        </p:nvSpPr>
        <p:spPr>
          <a:xfrm>
            <a:off x="417926" y="2504845"/>
            <a:ext cx="6931649" cy="3738733"/>
          </a:xfrm>
        </p:spPr>
        <p:txBody>
          <a:bodyPr/>
          <a:lstStyle>
            <a:lvl1pPr marL="0" indent="0">
              <a:buNone/>
              <a:defRPr/>
            </a:lvl1pPr>
            <a:lvl2pPr marL="277246" indent="0">
              <a:buNone/>
              <a:defRPr/>
            </a:lvl2pPr>
            <a:lvl3pPr marL="554492" indent="0">
              <a:buNone/>
              <a:defRPr/>
            </a:lvl3pPr>
            <a:lvl4pPr marL="831738" indent="0">
              <a:buNone/>
              <a:defRPr/>
            </a:lvl4pPr>
            <a:lvl5pPr marL="1108984"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7">
            <a:extLst>
              <a:ext uri="{FF2B5EF4-FFF2-40B4-BE49-F238E27FC236}">
                <a16:creationId xmlns:a16="http://schemas.microsoft.com/office/drawing/2014/main" id="{A1F3B59E-4B83-4E95-BAFC-1157BEE22573}"/>
              </a:ext>
            </a:extLst>
          </p:cNvPr>
          <p:cNvSpPr>
            <a:spLocks noGrp="1"/>
          </p:cNvSpPr>
          <p:nvPr>
            <p:ph type="body" sz="quarter" idx="13" hasCustomPrompt="1"/>
          </p:nvPr>
        </p:nvSpPr>
        <p:spPr>
          <a:xfrm>
            <a:off x="417926" y="1303444"/>
            <a:ext cx="6931649" cy="919290"/>
          </a:xfrm>
        </p:spPr>
        <p:txBody>
          <a:bodyPr>
            <a:normAutofit/>
          </a:bodyPr>
          <a:lstStyle>
            <a:lvl1pPr marL="0" indent="0">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21" name="Picture Placeholder 20">
            <a:extLst>
              <a:ext uri="{FF2B5EF4-FFF2-40B4-BE49-F238E27FC236}">
                <a16:creationId xmlns:a16="http://schemas.microsoft.com/office/drawing/2014/main" id="{3635A020-516C-451D-67A0-190B0E6F4C03}"/>
              </a:ext>
            </a:extLst>
          </p:cNvPr>
          <p:cNvSpPr>
            <a:spLocks noGrp="1"/>
          </p:cNvSpPr>
          <p:nvPr>
            <p:ph type="pic" sz="quarter" idx="14"/>
          </p:nvPr>
        </p:nvSpPr>
        <p:spPr>
          <a:xfrm>
            <a:off x="7990651" y="1303444"/>
            <a:ext cx="3419613" cy="4940133"/>
          </a:xfrm>
        </p:spPr>
        <p:txBody>
          <a:bodyPr/>
          <a:lstStyle/>
          <a:p>
            <a:endParaRPr lang="en-US" dirty="0"/>
          </a:p>
        </p:txBody>
      </p:sp>
      <p:pic>
        <p:nvPicPr>
          <p:cNvPr id="2" name="Graphic 1">
            <a:extLst>
              <a:ext uri="{FF2B5EF4-FFF2-40B4-BE49-F238E27FC236}">
                <a16:creationId xmlns:a16="http://schemas.microsoft.com/office/drawing/2014/main" id="{A46E8473-A6ED-BEB7-6C6E-4C814D4393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1366000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Z_ M&amp;E 1 col centered info plus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2" name="Text Placeholder 17">
            <a:extLst>
              <a:ext uri="{FF2B5EF4-FFF2-40B4-BE49-F238E27FC236}">
                <a16:creationId xmlns:a16="http://schemas.microsoft.com/office/drawing/2014/main" id="{92135E51-0291-A2ED-1A12-BB9A48EB5F82}"/>
              </a:ext>
            </a:extLst>
          </p:cNvPr>
          <p:cNvSpPr>
            <a:spLocks noGrp="1"/>
          </p:cNvSpPr>
          <p:nvPr>
            <p:ph type="body" sz="quarter" idx="12"/>
          </p:nvPr>
        </p:nvSpPr>
        <p:spPr>
          <a:xfrm>
            <a:off x="1290057" y="3041099"/>
            <a:ext cx="9334620" cy="3188335"/>
          </a:xfrm>
        </p:spPr>
        <p:txBody>
          <a:bodyPr/>
          <a:lstStyle>
            <a:lvl1pPr marL="0" indent="0" algn="ctr">
              <a:buNone/>
              <a:defRPr/>
            </a:lvl1pPr>
            <a:lvl2pPr marL="277246" indent="0" algn="ctr">
              <a:buNone/>
              <a:defRPr/>
            </a:lvl2pPr>
            <a:lvl3pPr marL="554492" indent="0" algn="ctr">
              <a:buNone/>
              <a:defRPr/>
            </a:lvl3pPr>
            <a:lvl4pPr marL="831738" indent="0" algn="ctr">
              <a:buNone/>
              <a:defRPr/>
            </a:lvl4pPr>
            <a:lvl5pPr marL="1108984" indent="0" algn="ctr">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7">
            <a:extLst>
              <a:ext uri="{FF2B5EF4-FFF2-40B4-BE49-F238E27FC236}">
                <a16:creationId xmlns:a16="http://schemas.microsoft.com/office/drawing/2014/main" id="{DBADC646-9882-CFB5-9B28-622597A6395F}"/>
              </a:ext>
            </a:extLst>
          </p:cNvPr>
          <p:cNvSpPr>
            <a:spLocks noGrp="1"/>
          </p:cNvSpPr>
          <p:nvPr>
            <p:ph type="body" sz="quarter" idx="13" hasCustomPrompt="1"/>
          </p:nvPr>
        </p:nvSpPr>
        <p:spPr>
          <a:xfrm>
            <a:off x="1290057" y="1303444"/>
            <a:ext cx="9334620" cy="1558681"/>
          </a:xfrm>
        </p:spPr>
        <p:txBody>
          <a:bodyPr>
            <a:normAutofit/>
          </a:bodyPr>
          <a:lstStyle>
            <a:lvl1pPr marL="0" indent="0" algn="ctr">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7" name="Text Placeholder 14">
            <a:extLst>
              <a:ext uri="{FF2B5EF4-FFF2-40B4-BE49-F238E27FC236}">
                <a16:creationId xmlns:a16="http://schemas.microsoft.com/office/drawing/2014/main" id="{EA2CA3B1-A06F-320B-6CF5-8A6A3533220E}"/>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9" name="object 7">
            <a:extLst>
              <a:ext uri="{FF2B5EF4-FFF2-40B4-BE49-F238E27FC236}">
                <a16:creationId xmlns:a16="http://schemas.microsoft.com/office/drawing/2014/main" id="{14471DB2-F98B-A26B-7707-877BED9DE20A}"/>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0" name="Graphic 9">
            <a:extLst>
              <a:ext uri="{FF2B5EF4-FFF2-40B4-BE49-F238E27FC236}">
                <a16:creationId xmlns:a16="http://schemas.microsoft.com/office/drawing/2014/main" id="{2C20F3AC-B905-89D9-47D6-1142CF131E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26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2BEB-9BF3-F0D8-2FBB-36C4CACB0E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8C3F14-05A1-EA3F-FBBD-3ACCE1EDF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1CC6D-CE12-CD0E-1C37-EC9B87AC6272}"/>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5" name="Footer Placeholder 4">
            <a:extLst>
              <a:ext uri="{FF2B5EF4-FFF2-40B4-BE49-F238E27FC236}">
                <a16:creationId xmlns:a16="http://schemas.microsoft.com/office/drawing/2014/main" id="{B8427445-DBB6-BED5-594F-854D3FDC91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C29AA9-879B-227A-0472-F05E4A7EF019}"/>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3025439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Z_ M&amp;E dark thistle TITLE plus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3" name="Text Placeholder 14">
            <a:extLst>
              <a:ext uri="{FF2B5EF4-FFF2-40B4-BE49-F238E27FC236}">
                <a16:creationId xmlns:a16="http://schemas.microsoft.com/office/drawing/2014/main" id="{D5BBE152-02BB-144F-EF1B-440A186764E7}"/>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C3BFFF19-506C-9FAD-98B1-9B946D92046D}"/>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sp>
        <p:nvSpPr>
          <p:cNvPr id="10" name="Text Placeholder 14">
            <a:extLst>
              <a:ext uri="{FF2B5EF4-FFF2-40B4-BE49-F238E27FC236}">
                <a16:creationId xmlns:a16="http://schemas.microsoft.com/office/drawing/2014/main" id="{FA5985A8-AD5C-382F-2F41-2DA4DADA2CD8}"/>
              </a:ext>
            </a:extLst>
          </p:cNvPr>
          <p:cNvSpPr>
            <a:spLocks noGrp="1"/>
          </p:cNvSpPr>
          <p:nvPr>
            <p:ph type="body" sz="quarter" idx="10" hasCustomPrompt="1"/>
          </p:nvPr>
        </p:nvSpPr>
        <p:spPr>
          <a:xfrm>
            <a:off x="2676386" y="1026197"/>
            <a:ext cx="6885438" cy="5082852"/>
          </a:xfrm>
        </p:spPr>
        <p:txBody>
          <a:bodyPr anchor="ctr">
            <a:normAutofit/>
          </a:bodyPr>
          <a:lstStyle>
            <a:lvl1pPr marL="0" indent="0" algn="ctr">
              <a:lnSpc>
                <a:spcPct val="90000"/>
              </a:lnSpc>
              <a:buNone/>
              <a:defRPr sz="2577">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2" name="Text Placeholder 14">
            <a:extLst>
              <a:ext uri="{FF2B5EF4-FFF2-40B4-BE49-F238E27FC236}">
                <a16:creationId xmlns:a16="http://schemas.microsoft.com/office/drawing/2014/main" id="{A2286D2C-54A5-C72B-5BC7-4121BF8540AB}"/>
              </a:ext>
            </a:extLst>
          </p:cNvPr>
          <p:cNvSpPr>
            <a:spLocks noGrp="1"/>
          </p:cNvSpPr>
          <p:nvPr>
            <p:ph type="body" sz="quarter" idx="12" hasCustomPrompt="1"/>
          </p:nvPr>
        </p:nvSpPr>
        <p:spPr>
          <a:xfrm>
            <a:off x="0" y="568933"/>
            <a:ext cx="12175048" cy="369662"/>
          </a:xfrm>
        </p:spPr>
        <p:txBody>
          <a:bodyPr>
            <a:normAutofit/>
          </a:bodyPr>
          <a:lstStyle>
            <a:lvl1pPr marL="0" indent="0" algn="ctr">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pic>
        <p:nvPicPr>
          <p:cNvPr id="9" name="Picture 8">
            <a:extLst>
              <a:ext uri="{FF2B5EF4-FFF2-40B4-BE49-F238E27FC236}">
                <a16:creationId xmlns:a16="http://schemas.microsoft.com/office/drawing/2014/main" id="{D0E611AA-3715-EDD6-CAD7-4225D44DC5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277179"/>
            <a:ext cx="2437734" cy="2907716"/>
          </a:xfrm>
          <a:prstGeom prst="rect">
            <a:avLst/>
          </a:prstGeom>
        </p:spPr>
      </p:pic>
      <p:pic>
        <p:nvPicPr>
          <p:cNvPr id="12" name="Picture 11">
            <a:extLst>
              <a:ext uri="{FF2B5EF4-FFF2-40B4-BE49-F238E27FC236}">
                <a16:creationId xmlns:a16="http://schemas.microsoft.com/office/drawing/2014/main" id="{20718C27-6DC9-6889-DAFE-79C6AC43F2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32150" y="2268615"/>
            <a:ext cx="2443912" cy="2923761"/>
          </a:xfrm>
          <a:prstGeom prst="rect">
            <a:avLst/>
          </a:prstGeom>
        </p:spPr>
      </p:pic>
      <p:pic>
        <p:nvPicPr>
          <p:cNvPr id="7" name="Graphic 6">
            <a:extLst>
              <a:ext uri="{FF2B5EF4-FFF2-40B4-BE49-F238E27FC236}">
                <a16:creationId xmlns:a16="http://schemas.microsoft.com/office/drawing/2014/main" id="{4CB804C9-345F-26DC-5324-17D5DB1E3F3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1459562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Z_ M&amp;E grid board Roundhand plus corner logo Orange">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B839357F-07C3-80E3-3A32-473E78E33894}"/>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3C8AB"/>
          </a:solidFill>
        </p:spPr>
        <p:txBody>
          <a:bodyPr wrap="square" lIns="0" tIns="0" rIns="0" bIns="0" rtlCol="0"/>
          <a:lstStyle/>
          <a:p>
            <a:endParaRPr sz="1092" dirty="0"/>
          </a:p>
        </p:txBody>
      </p:sp>
      <p:pic>
        <p:nvPicPr>
          <p:cNvPr id="9" name="Picture 8">
            <a:extLst>
              <a:ext uri="{FF2B5EF4-FFF2-40B4-BE49-F238E27FC236}">
                <a16:creationId xmlns:a16="http://schemas.microsoft.com/office/drawing/2014/main" id="{8DEE011B-9751-CB85-4650-5B51CE244CD5}"/>
              </a:ext>
            </a:extLst>
          </p:cNvPr>
          <p:cNvPicPr>
            <a:picLocks noChangeAspect="1"/>
          </p:cNvPicPr>
          <p:nvPr userDrawn="1"/>
        </p:nvPicPr>
        <p:blipFill>
          <a:blip r:embed="rId2" cstate="email">
            <a:alphaModFix amt="40000"/>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46000" contrast="20000"/>
                    </a14:imgEffect>
                  </a14:imgLayer>
                </a14:imgProps>
              </a:ext>
              <a:ext uri="{28A0092B-C50C-407E-A947-70E740481C1C}">
                <a14:useLocalDpi xmlns:a14="http://schemas.microsoft.com/office/drawing/2010/main"/>
              </a:ext>
            </a:extLst>
          </a:blip>
          <a:stretch>
            <a:fillRect/>
          </a:stretch>
        </p:blipFill>
        <p:spPr>
          <a:xfrm>
            <a:off x="406891" y="1309413"/>
            <a:ext cx="11378218" cy="5132913"/>
          </a:xfrm>
          <a:prstGeom prst="rect">
            <a:avLst/>
          </a:prstGeom>
        </p:spPr>
      </p:pic>
      <p:sp>
        <p:nvSpPr>
          <p:cNvPr id="2" name="Text Placeholder 14">
            <a:extLst>
              <a:ext uri="{FF2B5EF4-FFF2-40B4-BE49-F238E27FC236}">
                <a16:creationId xmlns:a16="http://schemas.microsoft.com/office/drawing/2014/main" id="{AC5E8AAC-6077-4074-7404-1E44219AA057}"/>
              </a:ext>
            </a:extLst>
          </p:cNvPr>
          <p:cNvSpPr>
            <a:spLocks noGrp="1"/>
          </p:cNvSpPr>
          <p:nvPr>
            <p:ph type="body" sz="quarter" idx="10" hasCustomPrompt="1"/>
          </p:nvPr>
        </p:nvSpPr>
        <p:spPr>
          <a:xfrm>
            <a:off x="0" y="1026197"/>
            <a:ext cx="12175048" cy="5082852"/>
          </a:xfrm>
        </p:spPr>
        <p:txBody>
          <a:bodyPr anchor="ctr">
            <a:normAutofit/>
          </a:bodyPr>
          <a:lstStyle>
            <a:lvl1pPr marL="0" indent="0" algn="ctr">
              <a:lnSpc>
                <a:spcPct val="90000"/>
              </a:lnSpc>
              <a:buNone/>
              <a:defRPr sz="5154">
                <a:solidFill>
                  <a:srgbClr val="565565"/>
                </a:solidFill>
                <a:latin typeface="Meie Script" pitchFamily="2" charset="77"/>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10" name="Text Placeholder 14">
            <a:extLst>
              <a:ext uri="{FF2B5EF4-FFF2-40B4-BE49-F238E27FC236}">
                <a16:creationId xmlns:a16="http://schemas.microsoft.com/office/drawing/2014/main" id="{EB291D73-8CFC-A73D-386A-3C930B43E1B0}"/>
              </a:ext>
            </a:extLst>
          </p:cNvPr>
          <p:cNvSpPr>
            <a:spLocks noGrp="1"/>
          </p:cNvSpPr>
          <p:nvPr>
            <p:ph type="body" sz="quarter" idx="12" hasCustomPrompt="1"/>
          </p:nvPr>
        </p:nvSpPr>
        <p:spPr>
          <a:xfrm>
            <a:off x="0" y="568933"/>
            <a:ext cx="12175048" cy="369662"/>
          </a:xfrm>
        </p:spPr>
        <p:txBody>
          <a:bodyPr>
            <a:normAutofit/>
          </a:bodyPr>
          <a:lstStyle>
            <a:lvl1pPr marL="0" indent="0" algn="ctr">
              <a:buNone/>
              <a:defRPr sz="1364">
                <a:solidFill>
                  <a:srgbClr val="565565"/>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1" name="Text Placeholder 14">
            <a:extLst>
              <a:ext uri="{FF2B5EF4-FFF2-40B4-BE49-F238E27FC236}">
                <a16:creationId xmlns:a16="http://schemas.microsoft.com/office/drawing/2014/main" id="{B798DF89-59B5-5298-2576-13ABE51EF52C}"/>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4" name="object 7">
            <a:extLst>
              <a:ext uri="{FF2B5EF4-FFF2-40B4-BE49-F238E27FC236}">
                <a16:creationId xmlns:a16="http://schemas.microsoft.com/office/drawing/2014/main" id="{E61BF869-9D41-FF82-4818-5BC430AA4CD4}"/>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5" name="Graphic 14">
            <a:extLst>
              <a:ext uri="{FF2B5EF4-FFF2-40B4-BE49-F238E27FC236}">
                <a16:creationId xmlns:a16="http://schemas.microsoft.com/office/drawing/2014/main" id="{D5DE07C1-6D7F-B5C1-94D4-208A0BB58E1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2433018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Z_ M&amp;E grid board Title plus corner logo Me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E41184F7-0999-DA43-4671-46089A52D14B}"/>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pic>
        <p:nvPicPr>
          <p:cNvPr id="5" name="Picture 4">
            <a:extLst>
              <a:ext uri="{FF2B5EF4-FFF2-40B4-BE49-F238E27FC236}">
                <a16:creationId xmlns:a16="http://schemas.microsoft.com/office/drawing/2014/main" id="{47551E36-0918-5888-C539-2297E16D34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891" y="1309413"/>
            <a:ext cx="11378218" cy="5132913"/>
          </a:xfrm>
          <a:prstGeom prst="rect">
            <a:avLst/>
          </a:prstGeom>
        </p:spPr>
      </p:pic>
      <p:sp>
        <p:nvSpPr>
          <p:cNvPr id="2" name="Text Placeholder 14">
            <a:extLst>
              <a:ext uri="{FF2B5EF4-FFF2-40B4-BE49-F238E27FC236}">
                <a16:creationId xmlns:a16="http://schemas.microsoft.com/office/drawing/2014/main" id="{AC5E8AAC-6077-4074-7404-1E44219AA057}"/>
              </a:ext>
            </a:extLst>
          </p:cNvPr>
          <p:cNvSpPr>
            <a:spLocks noGrp="1"/>
          </p:cNvSpPr>
          <p:nvPr>
            <p:ph type="body" sz="quarter" idx="10" hasCustomPrompt="1"/>
          </p:nvPr>
        </p:nvSpPr>
        <p:spPr>
          <a:xfrm>
            <a:off x="0" y="1026197"/>
            <a:ext cx="12175048" cy="5082852"/>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4" name="Text Placeholder 14">
            <a:extLst>
              <a:ext uri="{FF2B5EF4-FFF2-40B4-BE49-F238E27FC236}">
                <a16:creationId xmlns:a16="http://schemas.microsoft.com/office/drawing/2014/main" id="{96CAFECC-5249-F7D1-9BDA-78AD108FA23C}"/>
              </a:ext>
            </a:extLst>
          </p:cNvPr>
          <p:cNvSpPr>
            <a:spLocks noGrp="1"/>
          </p:cNvSpPr>
          <p:nvPr>
            <p:ph type="body" sz="quarter" idx="12" hasCustomPrompt="1"/>
          </p:nvPr>
        </p:nvSpPr>
        <p:spPr>
          <a:xfrm>
            <a:off x="0" y="568933"/>
            <a:ext cx="12175048" cy="369662"/>
          </a:xfrm>
        </p:spPr>
        <p:txBody>
          <a:bodyPr>
            <a:normAutofit/>
          </a:bodyPr>
          <a:lstStyle>
            <a:lvl1pPr marL="0" indent="0" algn="ctr">
              <a:buNone/>
              <a:defRPr sz="1364">
                <a:solidFill>
                  <a:srgbClr val="565565"/>
                </a:solidFill>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8" name="Text Placeholder 14">
            <a:extLst>
              <a:ext uri="{FF2B5EF4-FFF2-40B4-BE49-F238E27FC236}">
                <a16:creationId xmlns:a16="http://schemas.microsoft.com/office/drawing/2014/main" id="{202B0729-4AE2-F7AD-8251-21DAA05A8AD8}"/>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0" name="object 7">
            <a:extLst>
              <a:ext uri="{FF2B5EF4-FFF2-40B4-BE49-F238E27FC236}">
                <a16:creationId xmlns:a16="http://schemas.microsoft.com/office/drawing/2014/main" id="{88EA0C2B-8BD6-859C-2C4C-59C883A230BB}"/>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7" name="Graphic 6">
            <a:extLst>
              <a:ext uri="{FF2B5EF4-FFF2-40B4-BE49-F238E27FC236}">
                <a16:creationId xmlns:a16="http://schemas.microsoft.com/office/drawing/2014/main" id="{FBE48C45-75F1-2CB3-3FA5-8AB7F6A7324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1146061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Z_ M&amp;E Brush Title and corner logo Ligh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D5B301E-6E10-03DF-4C35-3A1CC4403C1C}"/>
              </a:ext>
            </a:extLst>
          </p:cNvPr>
          <p:cNvSpPr/>
          <p:nvPr userDrawn="1"/>
        </p:nvSpPr>
        <p:spPr>
          <a:xfrm>
            <a:off x="0" y="1"/>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EF2E1"/>
          </a:solidFill>
        </p:spPr>
        <p:txBody>
          <a:bodyPr wrap="square" lIns="0" tIns="0" rIns="0" bIns="0" rtlCol="0"/>
          <a:lstStyle/>
          <a:p>
            <a:endParaRPr sz="1092" dirty="0"/>
          </a:p>
        </p:txBody>
      </p:sp>
      <p:pic>
        <p:nvPicPr>
          <p:cNvPr id="10" name="Graphic 9">
            <a:extLst>
              <a:ext uri="{FF2B5EF4-FFF2-40B4-BE49-F238E27FC236}">
                <a16:creationId xmlns:a16="http://schemas.microsoft.com/office/drawing/2014/main" id="{6E8D28B6-CCB7-C872-D37B-36AF3C3F1B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
        <p:nvSpPr>
          <p:cNvPr id="3" name="Text Placeholder 14">
            <a:extLst>
              <a:ext uri="{FF2B5EF4-FFF2-40B4-BE49-F238E27FC236}">
                <a16:creationId xmlns:a16="http://schemas.microsoft.com/office/drawing/2014/main" id="{E6552D62-8AB1-BC19-A6FD-B93CC6848FCC}"/>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E68ED8AE-2E21-0475-7E16-9F0C544DA297}"/>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sp>
        <p:nvSpPr>
          <p:cNvPr id="12" name="Text Placeholder 14">
            <a:extLst>
              <a:ext uri="{FF2B5EF4-FFF2-40B4-BE49-F238E27FC236}">
                <a16:creationId xmlns:a16="http://schemas.microsoft.com/office/drawing/2014/main" id="{E9392A44-3DD0-FD79-D8A6-683BF6F0535C}"/>
              </a:ext>
            </a:extLst>
          </p:cNvPr>
          <p:cNvSpPr>
            <a:spLocks noGrp="1"/>
          </p:cNvSpPr>
          <p:nvPr>
            <p:ph type="body" sz="quarter" idx="12" hasCustomPrompt="1"/>
          </p:nvPr>
        </p:nvSpPr>
        <p:spPr>
          <a:xfrm>
            <a:off x="8477" y="1673106"/>
            <a:ext cx="12175048" cy="4399117"/>
          </a:xfrm>
        </p:spPr>
        <p:txBody>
          <a:bodyPr anchor="ctr">
            <a:noAutofit/>
          </a:bodyPr>
          <a:lstStyle>
            <a:lvl1pPr marL="0" indent="0" algn="ctr">
              <a:lnSpc>
                <a:spcPct val="90000"/>
              </a:lnSpc>
              <a:buNone/>
              <a:defRPr sz="21163">
                <a:solidFill>
                  <a:srgbClr val="555464"/>
                </a:solidFill>
                <a:latin typeface="Hacksaw" panose="02000500000000000000"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EDIT TITLE</a:t>
            </a:r>
          </a:p>
        </p:txBody>
      </p:sp>
    </p:spTree>
    <p:extLst>
      <p:ext uri="{BB962C8B-B14F-4D97-AF65-F5344CB8AC3E}">
        <p14:creationId xmlns:p14="http://schemas.microsoft.com/office/powerpoint/2010/main" val="131482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Z_ M&amp;E Light Title plus flag and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1AC72D2-7329-6A8F-FD64-3B40A34B9E69}"/>
              </a:ext>
            </a:extLst>
          </p:cNvPr>
          <p:cNvSpPr/>
          <p:nvPr userDrawn="1"/>
        </p:nvSpPr>
        <p:spPr>
          <a:xfrm>
            <a:off x="0" y="1"/>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EF2E1"/>
          </a:solidFill>
        </p:spPr>
        <p:txBody>
          <a:bodyPr wrap="square" lIns="0" tIns="0" rIns="0" bIns="0" rtlCol="0"/>
          <a:lstStyle/>
          <a:p>
            <a:endParaRPr sz="1092" dirty="0"/>
          </a:p>
        </p:txBody>
      </p:sp>
      <p:pic>
        <p:nvPicPr>
          <p:cNvPr id="9" name="object 3">
            <a:extLst>
              <a:ext uri="{FF2B5EF4-FFF2-40B4-BE49-F238E27FC236}">
                <a16:creationId xmlns:a16="http://schemas.microsoft.com/office/drawing/2014/main" id="{1F20584C-0166-EF34-12F5-C2C67A4EA59B}"/>
              </a:ext>
            </a:extLst>
          </p:cNvPr>
          <p:cNvPicPr/>
          <p:nvPr userDrawn="1"/>
        </p:nvPicPr>
        <p:blipFill>
          <a:blip r:embed="rId2" cstate="email">
            <a:extLst>
              <a:ext uri="{BEBA8EAE-BF5A-486C-A8C5-ECC9F3942E4B}">
                <a14:imgProps xmlns:a14="http://schemas.microsoft.com/office/drawing/2010/main">
                  <a14:imgLayer r:embed="rId3">
                    <a14:imgEffect>
                      <a14:brightnessContrast bright="29000" contrast="40000"/>
                    </a14:imgEffect>
                  </a14:imgLayer>
                </a14:imgProps>
              </a:ext>
              <a:ext uri="{28A0092B-C50C-407E-A947-70E740481C1C}">
                <a14:useLocalDpi xmlns:a14="http://schemas.microsoft.com/office/drawing/2010/main"/>
              </a:ext>
            </a:extLst>
          </a:blip>
          <a:srcRect/>
          <a:stretch/>
        </p:blipFill>
        <p:spPr>
          <a:xfrm rot="10800000">
            <a:off x="216560" y="294575"/>
            <a:ext cx="11758882" cy="6268851"/>
          </a:xfrm>
          <a:prstGeom prst="rect">
            <a:avLst/>
          </a:prstGeom>
          <a:noFill/>
        </p:spPr>
      </p:pic>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3" name="Text Placeholder 14">
            <a:extLst>
              <a:ext uri="{FF2B5EF4-FFF2-40B4-BE49-F238E27FC236}">
                <a16:creationId xmlns:a16="http://schemas.microsoft.com/office/drawing/2014/main" id="{E6552D62-8AB1-BC19-A6FD-B93CC6848FCC}"/>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E68ED8AE-2E21-0475-7E16-9F0C544DA297}"/>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8" name="Graphic 7">
            <a:extLst>
              <a:ext uri="{FF2B5EF4-FFF2-40B4-BE49-F238E27FC236}">
                <a16:creationId xmlns:a16="http://schemas.microsoft.com/office/drawing/2014/main" id="{4AD32288-8D80-1D1D-25D8-0059714B13D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3292240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Z_ M&amp;E Editable Roundhand script title plus corner logo Me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D633072-9E4A-6B78-FABE-34901E769176}"/>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sp>
        <p:nvSpPr>
          <p:cNvPr id="3" name="Text Placeholder 14">
            <a:extLst>
              <a:ext uri="{FF2B5EF4-FFF2-40B4-BE49-F238E27FC236}">
                <a16:creationId xmlns:a16="http://schemas.microsoft.com/office/drawing/2014/main" id="{E6552D62-8AB1-BC19-A6FD-B93CC6848FCC}"/>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E68ED8AE-2E21-0475-7E16-9F0C544DA297}"/>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sp>
        <p:nvSpPr>
          <p:cNvPr id="4" name="Text Placeholder 14">
            <a:extLst>
              <a:ext uri="{FF2B5EF4-FFF2-40B4-BE49-F238E27FC236}">
                <a16:creationId xmlns:a16="http://schemas.microsoft.com/office/drawing/2014/main" id="{48F50038-ADA8-C502-D50E-3FDC16058FDF}"/>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Meie Script" pitchFamily="2" charset="77"/>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pic>
        <p:nvPicPr>
          <p:cNvPr id="8" name="Graphic 7">
            <a:extLst>
              <a:ext uri="{FF2B5EF4-FFF2-40B4-BE49-F238E27FC236}">
                <a16:creationId xmlns:a16="http://schemas.microsoft.com/office/drawing/2014/main" id="{0C2548F5-9D02-A796-F018-DF8EE76738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950423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Z_ M&amp;E Editable Roundhand script title plus corner logo Light">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72372CD3-6112-2051-7418-C35F3E12CD6F}"/>
              </a:ext>
            </a:extLst>
          </p:cNvPr>
          <p:cNvSpPr/>
          <p:nvPr userDrawn="1"/>
        </p:nvSpPr>
        <p:spPr>
          <a:xfrm>
            <a:off x="0" y="1"/>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EF2E1"/>
          </a:solidFill>
        </p:spPr>
        <p:txBody>
          <a:bodyPr wrap="square" lIns="0" tIns="0" rIns="0" bIns="0" rtlCol="0"/>
          <a:lstStyle/>
          <a:p>
            <a:endParaRPr sz="1092" dirty="0"/>
          </a:p>
        </p:txBody>
      </p:sp>
      <p:sp>
        <p:nvSpPr>
          <p:cNvPr id="4" name="Text Placeholder 14">
            <a:extLst>
              <a:ext uri="{FF2B5EF4-FFF2-40B4-BE49-F238E27FC236}">
                <a16:creationId xmlns:a16="http://schemas.microsoft.com/office/drawing/2014/main" id="{48F50038-ADA8-C502-D50E-3FDC16058FDF}"/>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Meie Script" pitchFamily="2" charset="77"/>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10" name="Text Placeholder 14">
            <a:extLst>
              <a:ext uri="{FF2B5EF4-FFF2-40B4-BE49-F238E27FC236}">
                <a16:creationId xmlns:a16="http://schemas.microsoft.com/office/drawing/2014/main" id="{152D2B66-4561-B70D-8470-0B4D35DC9767}"/>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1" name="object 7">
            <a:extLst>
              <a:ext uri="{FF2B5EF4-FFF2-40B4-BE49-F238E27FC236}">
                <a16:creationId xmlns:a16="http://schemas.microsoft.com/office/drawing/2014/main" id="{E400A0D2-5F5D-5E45-DC8E-E8AB96F1B331}"/>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2" name="Graphic 11">
            <a:extLst>
              <a:ext uri="{FF2B5EF4-FFF2-40B4-BE49-F238E27FC236}">
                <a16:creationId xmlns:a16="http://schemas.microsoft.com/office/drawing/2014/main" id="{34DE89ED-561B-17F0-ABCE-F1C3FBE272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3731539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Z_ M&amp;E grid board Title plus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3" name="Text Placeholder 14">
            <a:extLst>
              <a:ext uri="{FF2B5EF4-FFF2-40B4-BE49-F238E27FC236}">
                <a16:creationId xmlns:a16="http://schemas.microsoft.com/office/drawing/2014/main" id="{D5BBE152-02BB-144F-EF1B-440A186764E7}"/>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C3BFFF19-506C-9FAD-98B1-9B946D92046D}"/>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9" name="Picture 8">
            <a:extLst>
              <a:ext uri="{FF2B5EF4-FFF2-40B4-BE49-F238E27FC236}">
                <a16:creationId xmlns:a16="http://schemas.microsoft.com/office/drawing/2014/main" id="{8DEE011B-9751-CB85-4650-5B51CE244C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891" y="1309413"/>
            <a:ext cx="11378218" cy="5132913"/>
          </a:xfrm>
          <a:prstGeom prst="rect">
            <a:avLst/>
          </a:prstGeom>
        </p:spPr>
      </p:pic>
      <p:sp>
        <p:nvSpPr>
          <p:cNvPr id="10" name="Text Placeholder 14">
            <a:extLst>
              <a:ext uri="{FF2B5EF4-FFF2-40B4-BE49-F238E27FC236}">
                <a16:creationId xmlns:a16="http://schemas.microsoft.com/office/drawing/2014/main" id="{FA5985A8-AD5C-382F-2F41-2DA4DADA2CD8}"/>
              </a:ext>
            </a:extLst>
          </p:cNvPr>
          <p:cNvSpPr>
            <a:spLocks noGrp="1"/>
          </p:cNvSpPr>
          <p:nvPr>
            <p:ph type="body" sz="quarter" idx="10" hasCustomPrompt="1"/>
          </p:nvPr>
        </p:nvSpPr>
        <p:spPr>
          <a:xfrm>
            <a:off x="0" y="1026197"/>
            <a:ext cx="12175048" cy="5082852"/>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2" name="Text Placeholder 14">
            <a:extLst>
              <a:ext uri="{FF2B5EF4-FFF2-40B4-BE49-F238E27FC236}">
                <a16:creationId xmlns:a16="http://schemas.microsoft.com/office/drawing/2014/main" id="{A2286D2C-54A5-C72B-5BC7-4121BF8540AB}"/>
              </a:ext>
            </a:extLst>
          </p:cNvPr>
          <p:cNvSpPr>
            <a:spLocks noGrp="1"/>
          </p:cNvSpPr>
          <p:nvPr>
            <p:ph type="body" sz="quarter" idx="12" hasCustomPrompt="1"/>
          </p:nvPr>
        </p:nvSpPr>
        <p:spPr>
          <a:xfrm>
            <a:off x="0" y="568933"/>
            <a:ext cx="12175048" cy="369662"/>
          </a:xfrm>
        </p:spPr>
        <p:txBody>
          <a:bodyPr>
            <a:normAutofit/>
          </a:bodyPr>
          <a:lstStyle>
            <a:lvl1pPr marL="0" indent="0" algn="ctr">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pic>
        <p:nvPicPr>
          <p:cNvPr id="7" name="Graphic 6">
            <a:extLst>
              <a:ext uri="{FF2B5EF4-FFF2-40B4-BE49-F238E27FC236}">
                <a16:creationId xmlns:a16="http://schemas.microsoft.com/office/drawing/2014/main" id="{1C0A2A86-42C6-70C2-A544-5EC9544DED9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247011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E56D6-C517-B4B3-4627-1BE5ECE457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AE7D00F-BC1B-2F62-BA6E-4266F278B0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63E65-E76B-7BBE-17E4-97F9272DCF84}"/>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5" name="Footer Placeholder 4">
            <a:extLst>
              <a:ext uri="{FF2B5EF4-FFF2-40B4-BE49-F238E27FC236}">
                <a16:creationId xmlns:a16="http://schemas.microsoft.com/office/drawing/2014/main" id="{00D0EA34-F986-775D-5303-D2988E90E4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C64D97-1510-4675-F856-2025FCA2FB25}"/>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3215614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9061-2FB1-DF29-2974-5478533406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00F437-8C28-B9CC-54FB-0D4E1EC5BF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FF1CD5-470A-49AF-3BBD-2EF5D0BE3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49324C-BE3A-CC3A-7FA9-369F9BDE2E58}"/>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6" name="Footer Placeholder 5">
            <a:extLst>
              <a:ext uri="{FF2B5EF4-FFF2-40B4-BE49-F238E27FC236}">
                <a16:creationId xmlns:a16="http://schemas.microsoft.com/office/drawing/2014/main" id="{34CCB467-8A94-68A5-D4DB-0EB53FD4C9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579960-43D7-F37F-00F6-AF073F7EF269}"/>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3008660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4313-2F6E-F8C2-93C4-0C5BB082BC2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ABECEF-3483-3183-2A50-C96AA55EC8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AEC54-0B9D-5257-DB3C-2EEECB6A78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44FDAD-D295-FEBF-6F9F-7B2E1814E7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02596B-F24F-0EEB-D8E2-BA646A92DC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F6785B-717B-F0FE-AC7E-96B4452D1052}"/>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8" name="Footer Placeholder 7">
            <a:extLst>
              <a:ext uri="{FF2B5EF4-FFF2-40B4-BE49-F238E27FC236}">
                <a16:creationId xmlns:a16="http://schemas.microsoft.com/office/drawing/2014/main" id="{7EF27B62-A46F-7B27-2BFA-070C2F999A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188F5F-67D7-887B-F798-B6259DAA7D5C}"/>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212259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8C15-952F-DF37-9518-2199EFC84D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8FA857-0314-54E3-E7AD-D58B611AF372}"/>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4" name="Footer Placeholder 3">
            <a:extLst>
              <a:ext uri="{FF2B5EF4-FFF2-40B4-BE49-F238E27FC236}">
                <a16:creationId xmlns:a16="http://schemas.microsoft.com/office/drawing/2014/main" id="{52D2FF83-B8B0-F553-39CE-7595AFF5BA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C8FC15F-9F49-30B9-AFA4-E73D7B4E15D0}"/>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3578331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59E5FF-0869-D1F7-E2FB-59B0917A90E8}"/>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3" name="Footer Placeholder 2">
            <a:extLst>
              <a:ext uri="{FF2B5EF4-FFF2-40B4-BE49-F238E27FC236}">
                <a16:creationId xmlns:a16="http://schemas.microsoft.com/office/drawing/2014/main" id="{AF85524C-B676-3FB9-2C19-85E476F8F0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F86A5B-219E-85D1-69BC-AB7436D40C82}"/>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60887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5529-81C4-28AC-2CF3-CF068F0BE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DCB1C1-49D3-0DF3-B7FC-09DD451D5E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631DEB-B728-99DD-B251-D59B8BCD0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1BC18-296A-19FA-C948-CE4933C3504F}"/>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6" name="Footer Placeholder 5">
            <a:extLst>
              <a:ext uri="{FF2B5EF4-FFF2-40B4-BE49-F238E27FC236}">
                <a16:creationId xmlns:a16="http://schemas.microsoft.com/office/drawing/2014/main" id="{8D469C2F-2E6E-9332-1E44-613C333121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695A2-5907-712F-4B8B-3B7B0E34C157}"/>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424337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BF86-6DB6-6875-3FE4-63967EAB37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A13AE0-469D-AD0A-F725-A3320E9A3C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0413BC-B5CE-9EC5-09E7-AB8224E6A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268FFA-2C73-3EF4-5595-407B5D910002}"/>
              </a:ext>
            </a:extLst>
          </p:cNvPr>
          <p:cNvSpPr>
            <a:spLocks noGrp="1"/>
          </p:cNvSpPr>
          <p:nvPr>
            <p:ph type="dt" sz="half" idx="10"/>
          </p:nvPr>
        </p:nvSpPr>
        <p:spPr/>
        <p:txBody>
          <a:bodyPr/>
          <a:lstStyle/>
          <a:p>
            <a:fld id="{A5AE22AF-E3A1-4731-B306-E977F3460313}" type="datetimeFigureOut">
              <a:rPr lang="en-GB" smtClean="0"/>
              <a:t>21/08/2025</a:t>
            </a:fld>
            <a:endParaRPr lang="en-GB"/>
          </a:p>
        </p:txBody>
      </p:sp>
      <p:sp>
        <p:nvSpPr>
          <p:cNvPr id="6" name="Footer Placeholder 5">
            <a:extLst>
              <a:ext uri="{FF2B5EF4-FFF2-40B4-BE49-F238E27FC236}">
                <a16:creationId xmlns:a16="http://schemas.microsoft.com/office/drawing/2014/main" id="{44D33A8A-5ED8-C9D0-3ED6-5E9B2990A3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FCA088-03AE-2778-4DA2-A53F0A2473E4}"/>
              </a:ext>
            </a:extLst>
          </p:cNvPr>
          <p:cNvSpPr>
            <a:spLocks noGrp="1"/>
          </p:cNvSpPr>
          <p:nvPr>
            <p:ph type="sldNum" sz="quarter" idx="12"/>
          </p:nvPr>
        </p:nvSpPr>
        <p:spPr/>
        <p:txBody>
          <a:bodyPr/>
          <a:lstStyle/>
          <a:p>
            <a:fld id="{550D4A2D-C8EB-43FC-8F43-358ADBF41A2A}" type="slidenum">
              <a:rPr lang="en-GB" smtClean="0"/>
              <a:t>‹#›</a:t>
            </a:fld>
            <a:endParaRPr lang="en-GB"/>
          </a:p>
        </p:txBody>
      </p:sp>
    </p:spTree>
    <p:extLst>
      <p:ext uri="{BB962C8B-B14F-4D97-AF65-F5344CB8AC3E}">
        <p14:creationId xmlns:p14="http://schemas.microsoft.com/office/powerpoint/2010/main" val="3879498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BE60A-F813-DE81-14D3-E9081BA0E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7E2304-5B7A-C0EF-709B-D0DDDE9C6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E055B0-4235-7577-95DB-CB877D81D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AE22AF-E3A1-4731-B306-E977F3460313}" type="datetimeFigureOut">
              <a:rPr lang="en-GB" smtClean="0"/>
              <a:t>21/08/2025</a:t>
            </a:fld>
            <a:endParaRPr lang="en-GB"/>
          </a:p>
        </p:txBody>
      </p:sp>
      <p:sp>
        <p:nvSpPr>
          <p:cNvPr id="5" name="Footer Placeholder 4">
            <a:extLst>
              <a:ext uri="{FF2B5EF4-FFF2-40B4-BE49-F238E27FC236}">
                <a16:creationId xmlns:a16="http://schemas.microsoft.com/office/drawing/2014/main" id="{4447F9FE-E74C-53EE-E1D3-B2213E44B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71409E2-65A2-0919-94C5-D54730D2A5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0D4A2D-C8EB-43FC-8F43-358ADBF41A2A}" type="slidenum">
              <a:rPr lang="en-GB" smtClean="0"/>
              <a:t>‹#›</a:t>
            </a:fld>
            <a:endParaRPr lang="en-GB"/>
          </a:p>
        </p:txBody>
      </p:sp>
    </p:spTree>
    <p:extLst>
      <p:ext uri="{BB962C8B-B14F-4D97-AF65-F5344CB8AC3E}">
        <p14:creationId xmlns:p14="http://schemas.microsoft.com/office/powerpoint/2010/main" val="190022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54C5C4-AC39-D30F-3A27-336BCA443569}"/>
              </a:ext>
            </a:extLst>
          </p:cNvPr>
          <p:cNvSpPr>
            <a:spLocks noGrp="1"/>
          </p:cNvSpPr>
          <p:nvPr>
            <p:ph type="body" sz="quarter" idx="10"/>
          </p:nvPr>
        </p:nvSpPr>
        <p:spPr/>
        <p:txBody>
          <a:bodyPr>
            <a:normAutofit/>
          </a:bodyPr>
          <a:lstStyle/>
          <a:p>
            <a:r>
              <a:rPr lang="en-GB" sz="1819" dirty="0"/>
              <a:t>Donald Gollan’s attitudes to Indigenous peoples</a:t>
            </a:r>
          </a:p>
        </p:txBody>
      </p:sp>
    </p:spTree>
    <p:extLst>
      <p:ext uri="{BB962C8B-B14F-4D97-AF65-F5344CB8AC3E}">
        <p14:creationId xmlns:p14="http://schemas.microsoft.com/office/powerpoint/2010/main" val="153661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7B975B-6471-ACC0-98DB-B4676B98BD01}"/>
              </a:ext>
            </a:extLst>
          </p:cNvPr>
          <p:cNvSpPr>
            <a:spLocks noGrp="1"/>
          </p:cNvSpPr>
          <p:nvPr>
            <p:ph type="body" sz="quarter" idx="10"/>
          </p:nvPr>
        </p:nvSpPr>
        <p:spPr>
          <a:xfrm>
            <a:off x="1508906" y="148250"/>
            <a:ext cx="10396743" cy="369662"/>
          </a:xfrm>
        </p:spPr>
        <p:txBody>
          <a:bodyPr>
            <a:noAutofit/>
          </a:bodyPr>
          <a:lstStyle/>
          <a:p>
            <a:r>
              <a:rPr lang="en-GB" sz="2183" dirty="0"/>
              <a:t>Glossary</a:t>
            </a:r>
          </a:p>
        </p:txBody>
      </p:sp>
      <p:graphicFrame>
        <p:nvGraphicFramePr>
          <p:cNvPr id="7" name="Table 6">
            <a:extLst>
              <a:ext uri="{FF2B5EF4-FFF2-40B4-BE49-F238E27FC236}">
                <a16:creationId xmlns:a16="http://schemas.microsoft.com/office/drawing/2014/main" id="{F8AC4AF2-FC98-8AFC-02E0-E64164735E64}"/>
              </a:ext>
            </a:extLst>
          </p:cNvPr>
          <p:cNvGraphicFramePr>
            <a:graphicFrameLocks noGrp="1"/>
          </p:cNvGraphicFramePr>
          <p:nvPr/>
        </p:nvGraphicFramePr>
        <p:xfrm>
          <a:off x="1429017" y="1179937"/>
          <a:ext cx="9703627" cy="5344982"/>
        </p:xfrm>
        <a:graphic>
          <a:graphicData uri="http://schemas.openxmlformats.org/drawingml/2006/table">
            <a:tbl>
              <a:tblPr firstRow="1" bandRow="1">
                <a:tableStyleId>{5C22544A-7EE6-4342-B048-85BDC9FD1C3A}</a:tableStyleId>
              </a:tblPr>
              <a:tblGrid>
                <a:gridCol w="3964297">
                  <a:extLst>
                    <a:ext uri="{9D8B030D-6E8A-4147-A177-3AD203B41FA5}">
                      <a16:colId xmlns:a16="http://schemas.microsoft.com/office/drawing/2014/main" val="640872410"/>
                    </a:ext>
                  </a:extLst>
                </a:gridCol>
                <a:gridCol w="5739330">
                  <a:extLst>
                    <a:ext uri="{9D8B030D-6E8A-4147-A177-3AD203B41FA5}">
                      <a16:colId xmlns:a16="http://schemas.microsoft.com/office/drawing/2014/main" val="2255931216"/>
                    </a:ext>
                  </a:extLst>
                </a:gridCol>
              </a:tblGrid>
              <a:tr h="921711">
                <a:tc>
                  <a:txBody>
                    <a:bodyPr/>
                    <a:lstStyle/>
                    <a:p>
                      <a:pPr algn="ctr"/>
                      <a:r>
                        <a:rPr lang="en-GB" sz="1700" dirty="0">
                          <a:latin typeface="+mj-lt"/>
                        </a:rPr>
                        <a:t>Key Words</a:t>
                      </a:r>
                    </a:p>
                  </a:txBody>
                  <a:tcPr marL="55449" marR="55449" marT="27725" marB="27725"/>
                </a:tc>
                <a:tc>
                  <a:txBody>
                    <a:bodyPr/>
                    <a:lstStyle/>
                    <a:p>
                      <a:pPr algn="ctr"/>
                      <a:r>
                        <a:rPr lang="en-GB" sz="1700" dirty="0">
                          <a:latin typeface="+mj-lt"/>
                        </a:rPr>
                        <a:t>Definitions</a:t>
                      </a:r>
                    </a:p>
                  </a:txBody>
                  <a:tcPr marL="55449" marR="55449" marT="27725" marB="27725"/>
                </a:tc>
                <a:extLst>
                  <a:ext uri="{0D108BD9-81ED-4DB2-BD59-A6C34878D82A}">
                    <a16:rowId xmlns:a16="http://schemas.microsoft.com/office/drawing/2014/main" val="2128700340"/>
                  </a:ext>
                </a:extLst>
              </a:tr>
              <a:tr h="1456854">
                <a:tc>
                  <a:txBody>
                    <a:bodyPr/>
                    <a:lstStyle/>
                    <a:p>
                      <a:pPr algn="ctr"/>
                      <a:r>
                        <a:rPr lang="en-GB" sz="1900" b="1" dirty="0">
                          <a:latin typeface="+mj-lt"/>
                        </a:rPr>
                        <a:t>Racism</a:t>
                      </a:r>
                    </a:p>
                  </a:txBody>
                  <a:tcPr marL="55449" marR="55449" marT="27725" marB="27725"/>
                </a:tc>
                <a:tc>
                  <a:txBody>
                    <a:bodyPr/>
                    <a:lstStyle/>
                    <a:p>
                      <a:pPr algn="ctr"/>
                      <a:r>
                        <a:rPr lang="en-GB" sz="1800" dirty="0">
                          <a:latin typeface="+mj-lt"/>
                        </a:rPr>
                        <a:t>The belief that different races possess different characteristics or qualities to try and make groups inferior or superior to one another</a:t>
                      </a:r>
                    </a:p>
                  </a:txBody>
                  <a:tcPr marL="55449" marR="55449" marT="27725" marB="27725"/>
                </a:tc>
                <a:extLst>
                  <a:ext uri="{0D108BD9-81ED-4DB2-BD59-A6C34878D82A}">
                    <a16:rowId xmlns:a16="http://schemas.microsoft.com/office/drawing/2014/main" val="1385459435"/>
                  </a:ext>
                </a:extLst>
              </a:tr>
              <a:tr h="1164435">
                <a:tc>
                  <a:txBody>
                    <a:bodyPr/>
                    <a:lstStyle/>
                    <a:p>
                      <a:pPr algn="ctr"/>
                      <a:r>
                        <a:rPr lang="en-GB" sz="1900" b="1" dirty="0">
                          <a:latin typeface="+mj-lt"/>
                        </a:rPr>
                        <a:t>Settler Colonialism</a:t>
                      </a:r>
                    </a:p>
                  </a:txBody>
                  <a:tcPr marL="55449" marR="55449" marT="27725" marB="27725"/>
                </a:tc>
                <a:tc>
                  <a:txBody>
                    <a:bodyPr/>
                    <a:lstStyle/>
                    <a:p>
                      <a:pPr algn="ctr"/>
                      <a:r>
                        <a:rPr lang="en-GB" sz="1800" b="0" i="0" kern="1200" dirty="0">
                          <a:solidFill>
                            <a:schemeClr val="dk1"/>
                          </a:solidFill>
                          <a:effectLst/>
                          <a:latin typeface="+mn-lt"/>
                          <a:ea typeface="+mn-ea"/>
                          <a:cs typeface="+mn-cs"/>
                        </a:rPr>
                        <a:t>A system of oppression based on genocide and colonialism, which displaces a population of a nation (its Indigenous peoples) and replaces it with a new settler population.</a:t>
                      </a:r>
                      <a:endParaRPr lang="en-GB" sz="1800" dirty="0">
                        <a:latin typeface="+mj-lt"/>
                      </a:endParaRPr>
                    </a:p>
                  </a:txBody>
                  <a:tcPr marL="55449" marR="55449" marT="27725" marB="27725"/>
                </a:tc>
                <a:extLst>
                  <a:ext uri="{0D108BD9-81ED-4DB2-BD59-A6C34878D82A}">
                    <a16:rowId xmlns:a16="http://schemas.microsoft.com/office/drawing/2014/main" val="1838104454"/>
                  </a:ext>
                </a:extLst>
              </a:tr>
              <a:tr h="1092237">
                <a:tc>
                  <a:txBody>
                    <a:bodyPr/>
                    <a:lstStyle/>
                    <a:p>
                      <a:pPr algn="ctr"/>
                      <a:r>
                        <a:rPr lang="en-GB" sz="1900" b="1" dirty="0">
                          <a:latin typeface="+mj-lt"/>
                        </a:rPr>
                        <a:t>Exploitation</a:t>
                      </a:r>
                    </a:p>
                  </a:txBody>
                  <a:tcPr marL="55449" marR="55449" marT="27725" marB="27725"/>
                </a:tc>
                <a:tc>
                  <a:txBody>
                    <a:bodyPr/>
                    <a:lstStyle/>
                    <a:p>
                      <a:pPr algn="ctr"/>
                      <a:r>
                        <a:rPr lang="en-GB" sz="1800" b="0" i="0" kern="1200" dirty="0">
                          <a:solidFill>
                            <a:schemeClr val="dk1"/>
                          </a:solidFill>
                          <a:effectLst/>
                          <a:latin typeface="+mn-lt"/>
                          <a:ea typeface="+mn-ea"/>
                          <a:cs typeface="+mn-cs"/>
                        </a:rPr>
                        <a:t>Making use of and </a:t>
                      </a:r>
                      <a:r>
                        <a:rPr lang="en-GB" sz="1800" b="0" i="0" u="none" strike="noStrike" kern="1200" dirty="0">
                          <a:solidFill>
                            <a:schemeClr val="dk1"/>
                          </a:solidFill>
                          <a:effectLst/>
                          <a:latin typeface="+mn-lt"/>
                          <a:ea typeface="+mn-ea"/>
                          <a:cs typeface="+mn-cs"/>
                        </a:rPr>
                        <a:t>benefiting</a:t>
                      </a:r>
                      <a:r>
                        <a:rPr lang="en-GB" sz="1800" b="0" i="0" kern="1200" dirty="0">
                          <a:solidFill>
                            <a:schemeClr val="dk1"/>
                          </a:solidFill>
                          <a:effectLst/>
                          <a:latin typeface="+mn-lt"/>
                          <a:ea typeface="+mn-ea"/>
                          <a:cs typeface="+mn-cs"/>
                        </a:rPr>
                        <a:t> from resources, or individuals, for personal gain.</a:t>
                      </a:r>
                      <a:endParaRPr lang="en-GB" sz="1800" dirty="0">
                        <a:latin typeface="+mj-lt"/>
                      </a:endParaRPr>
                    </a:p>
                  </a:txBody>
                  <a:tcPr marL="55449" marR="55449" marT="27725" marB="27725"/>
                </a:tc>
                <a:extLst>
                  <a:ext uri="{0D108BD9-81ED-4DB2-BD59-A6C34878D82A}">
                    <a16:rowId xmlns:a16="http://schemas.microsoft.com/office/drawing/2014/main" val="3955231184"/>
                  </a:ext>
                </a:extLst>
              </a:tr>
              <a:tr h="847232">
                <a:tc>
                  <a:txBody>
                    <a:bodyPr/>
                    <a:lstStyle/>
                    <a:p>
                      <a:pPr algn="ctr"/>
                      <a:r>
                        <a:rPr lang="en-GB" sz="1900" b="1" dirty="0">
                          <a:latin typeface="+mj-lt"/>
                        </a:rPr>
                        <a:t>Dehumanisation</a:t>
                      </a:r>
                    </a:p>
                  </a:txBody>
                  <a:tcPr marL="55449" marR="55449" marT="27725" marB="27725"/>
                </a:tc>
                <a:tc>
                  <a:txBody>
                    <a:bodyPr/>
                    <a:lstStyle/>
                    <a:p>
                      <a:pPr algn="ctr"/>
                      <a:r>
                        <a:rPr lang="en-GB" sz="1800" b="0" i="0" kern="1200" dirty="0">
                          <a:solidFill>
                            <a:schemeClr val="dk1"/>
                          </a:solidFill>
                          <a:effectLst/>
                          <a:latin typeface="+mn-lt"/>
                          <a:ea typeface="+mn-ea"/>
                          <a:cs typeface="+mn-cs"/>
                        </a:rPr>
                        <a:t>The process of </a:t>
                      </a:r>
                      <a:r>
                        <a:rPr lang="en-GB" sz="1800" b="0" i="0" u="none" strike="noStrike" kern="1200" dirty="0">
                          <a:solidFill>
                            <a:schemeClr val="dk1"/>
                          </a:solidFill>
                          <a:effectLst/>
                          <a:latin typeface="+mn-lt"/>
                          <a:ea typeface="+mn-ea"/>
                          <a:cs typeface="+mn-cs"/>
                        </a:rPr>
                        <a:t>erasing</a:t>
                      </a:r>
                      <a:r>
                        <a:rPr lang="en-GB" sz="1800" b="0" i="0" kern="1200" dirty="0">
                          <a:solidFill>
                            <a:schemeClr val="dk1"/>
                          </a:solidFill>
                          <a:effectLst/>
                          <a:latin typeface="+mn-lt"/>
                          <a:ea typeface="+mn-ea"/>
                          <a:cs typeface="+mn-cs"/>
                        </a:rPr>
                        <a:t> positive human qualities from a person or group. </a:t>
                      </a:r>
                      <a:endParaRPr lang="en-GB" sz="1800" dirty="0">
                        <a:latin typeface="+mj-lt"/>
                      </a:endParaRPr>
                    </a:p>
                  </a:txBody>
                  <a:tcPr marL="55449" marR="55449" marT="27725" marB="27725"/>
                </a:tc>
                <a:extLst>
                  <a:ext uri="{0D108BD9-81ED-4DB2-BD59-A6C34878D82A}">
                    <a16:rowId xmlns:a16="http://schemas.microsoft.com/office/drawing/2014/main" val="4196883010"/>
                  </a:ext>
                </a:extLst>
              </a:tr>
            </a:tbl>
          </a:graphicData>
        </a:graphic>
      </p:graphicFrame>
      <p:pic>
        <p:nvPicPr>
          <p:cNvPr id="8" name="Picture 2" descr="Important - Free miscellaneous icons">
            <a:extLst>
              <a:ext uri="{FF2B5EF4-FFF2-40B4-BE49-F238E27FC236}">
                <a16:creationId xmlns:a16="http://schemas.microsoft.com/office/drawing/2014/main" id="{DB2A3939-B33F-A2C2-E753-5B76CC4FF0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3653" y="337927"/>
            <a:ext cx="1901066" cy="190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17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7B8855-A9F3-CAA0-D540-F3C85BD73777}"/>
              </a:ext>
            </a:extLst>
          </p:cNvPr>
          <p:cNvSpPr>
            <a:spLocks noGrp="1"/>
          </p:cNvSpPr>
          <p:nvPr>
            <p:ph type="title"/>
          </p:nvPr>
        </p:nvSpPr>
        <p:spPr>
          <a:xfrm>
            <a:off x="1191043" y="-51118"/>
            <a:ext cx="9809915" cy="1215939"/>
          </a:xfrm>
        </p:spPr>
        <p:txBody>
          <a:bodyPr vert="horz" wrap="square" lIns="0" tIns="0" rIns="0" bIns="0" rtlCol="0" anchor="ctr" anchorCtr="0">
            <a:normAutofit/>
          </a:bodyPr>
          <a:lstStyle/>
          <a:p>
            <a:pPr algn="ctr"/>
            <a:r>
              <a:rPr lang="en-US" sz="3300" spc="-100" dirty="0">
                <a:cs typeface="Times New Roman" panose="02020603050405020304" pitchFamily="18" charset="0"/>
              </a:rPr>
              <a:t>Extract</a:t>
            </a:r>
            <a:r>
              <a:rPr lang="en-US" sz="3300" spc="-100" dirty="0"/>
              <a:t> 1 </a:t>
            </a:r>
            <a:br>
              <a:rPr lang="en-US" sz="5599" spc="-100" dirty="0"/>
            </a:br>
            <a:r>
              <a:rPr lang="en-US" sz="1600" spc="-100" dirty="0">
                <a:latin typeface="Gabarito" panose="020B0604020202020204" charset="0"/>
                <a:cs typeface="Adobe Devanagari" panose="02040503050201020203" pitchFamily="18" charset="0"/>
              </a:rPr>
              <a:t>(letter written by Donald Gollan, started on board the ‘Clydesdale’ in November 1841, and continued in Port Nicholson, Wellington in March 1842. MSDL-1259. ATL-Group-00791: Manuscripts &amp; Archives. National Library of New Zealand)</a:t>
            </a:r>
          </a:p>
        </p:txBody>
      </p:sp>
      <p:sp>
        <p:nvSpPr>
          <p:cNvPr id="8" name="TextBox 7">
            <a:extLst>
              <a:ext uri="{FF2B5EF4-FFF2-40B4-BE49-F238E27FC236}">
                <a16:creationId xmlns:a16="http://schemas.microsoft.com/office/drawing/2014/main" id="{CFCB52F7-0343-0B00-3AD1-C9F974BA7D1D}"/>
              </a:ext>
            </a:extLst>
          </p:cNvPr>
          <p:cNvSpPr txBox="1"/>
          <p:nvPr/>
        </p:nvSpPr>
        <p:spPr>
          <a:xfrm>
            <a:off x="273823" y="1246977"/>
            <a:ext cx="7716692" cy="5242461"/>
          </a:xfrm>
          <a:prstGeom prst="rect">
            <a:avLst/>
          </a:prstGeom>
          <a:noFill/>
          <a:ln w="19050">
            <a:solidFill>
              <a:schemeClr val="tx1"/>
            </a:solidFill>
          </a:ln>
        </p:spPr>
        <p:txBody>
          <a:bodyPr wrap="square" rtlCol="0">
            <a:spAutoFit/>
          </a:bodyPr>
          <a:lstStyle/>
          <a:p>
            <a:pPr>
              <a:spcAft>
                <a:spcPts val="800"/>
              </a:spcAft>
            </a:pPr>
            <a:r>
              <a:rPr lang="en-GB" sz="1400" kern="100" dirty="0">
                <a:solidFill>
                  <a:srgbClr val="000000"/>
                </a:solidFill>
                <a:latin typeface="+mj-lt"/>
                <a:ea typeface="Times New Roman" panose="02020603050405020304" pitchFamily="18" charset="0"/>
                <a:cs typeface="Times New Roman" panose="02020603050405020304" pitchFamily="18" charset="0"/>
              </a:rPr>
              <a:t>My dear Grieve </a:t>
            </a:r>
            <a:br>
              <a:rPr lang="en-GB" sz="1400" kern="100" dirty="0">
                <a:solidFill>
                  <a:srgbClr val="000000"/>
                </a:solidFill>
                <a:latin typeface="+mj-lt"/>
                <a:ea typeface="Times New Roman" panose="02020603050405020304" pitchFamily="18" charset="0"/>
                <a:cs typeface="Times New Roman" panose="02020603050405020304" pitchFamily="18" charset="0"/>
              </a:rPr>
            </a:br>
            <a:r>
              <a:rPr lang="en-GB" sz="1400" kern="100" dirty="0">
                <a:solidFill>
                  <a:srgbClr val="000000"/>
                </a:solidFill>
                <a:latin typeface="+mj-lt"/>
                <a:ea typeface="Times New Roman" panose="02020603050405020304" pitchFamily="18" charset="0"/>
                <a:cs typeface="Times New Roman" panose="02020603050405020304" pitchFamily="18" charset="0"/>
              </a:rPr>
              <a:t>New Zealand, Pt Nicholson 8 Nov</a:t>
            </a:r>
            <a:endParaRPr lang="en-GB" sz="1400" kern="100" dirty="0">
              <a:latin typeface="+mj-lt"/>
              <a:ea typeface="Aptos" panose="020B0004020202020204" pitchFamily="34" charset="0"/>
              <a:cs typeface="Times New Roman" panose="02020603050405020304" pitchFamily="18" charset="0"/>
            </a:endParaRPr>
          </a:p>
          <a:p>
            <a:pPr>
              <a:spcAft>
                <a:spcPts val="800"/>
              </a:spcAft>
            </a:pPr>
            <a:r>
              <a:rPr lang="en-GB" sz="1400" kern="100" dirty="0">
                <a:solidFill>
                  <a:srgbClr val="000000"/>
                </a:solidFill>
                <a:latin typeface="+mj-lt"/>
                <a:ea typeface="Times New Roman" panose="02020603050405020304" pitchFamily="18" charset="0"/>
                <a:cs typeface="Times New Roman" panose="02020603050405020304" pitchFamily="18" charset="0"/>
              </a:rPr>
              <a:t>(…) South Australia is a splendid country. The time we were there corresponds with the beginning of our spring but the weather was infinitely superior to our best summer weather in Scotland. Eight miles to the back of Adelaide is the foot of that great range of mountains called Mt Lofty &amp; Mt Barker. They are not high nor abrupt but of an undulating kind &amp; covered with trees to the very summit. The space between the foot of the mountains &amp; the sea is one immense level plain of rich alluvial soil, covered with tree &amp; bushes of all kinds &amp; sizes. The trees &amp; the grasses are of a greyish colour. In this extensive plain there are innumerable saltwater creeks abounding with fishes all kinds in great abundance. Beautiful wild ducks are</a:t>
            </a:r>
            <a:r>
              <a:rPr lang="en-GB" sz="1400" kern="100" dirty="0">
                <a:latin typeface="+mj-lt"/>
                <a:ea typeface="Times New Roman" panose="02020603050405020304" pitchFamily="18" charset="0"/>
                <a:cs typeface="Times New Roman" panose="02020603050405020304" pitchFamily="18" charset="0"/>
              </a:rPr>
              <a:t> </a:t>
            </a:r>
            <a:r>
              <a:rPr lang="en-GB" sz="1400" kern="100" dirty="0">
                <a:solidFill>
                  <a:srgbClr val="000000"/>
                </a:solidFill>
                <a:latin typeface="+mj-lt"/>
                <a:ea typeface="Times New Roman" panose="02020603050405020304" pitchFamily="18" charset="0"/>
                <a:cs typeface="Times New Roman" panose="02020603050405020304" pitchFamily="18" charset="0"/>
              </a:rPr>
              <a:t>also found in these creeks without number. In the forests there is a great variety of birds with the most beautiful plumage. The plains &amp; marshes abound with quails, water hens, wild turkey, wild geese &amp; ducks. In this country the sportsman will find plenty of good &amp; cheap amusement. (…)</a:t>
            </a:r>
            <a:endParaRPr lang="en-GB" sz="1400" kern="100" dirty="0">
              <a:latin typeface="+mj-lt"/>
              <a:ea typeface="Aptos" panose="020B0004020202020204" pitchFamily="34" charset="0"/>
              <a:cs typeface="Times New Roman" panose="02020603050405020304" pitchFamily="18" charset="0"/>
            </a:endParaRPr>
          </a:p>
          <a:p>
            <a:pPr>
              <a:spcAft>
                <a:spcPts val="800"/>
              </a:spcAft>
            </a:pPr>
            <a:r>
              <a:rPr lang="en-GB" sz="1400" kern="100" dirty="0">
                <a:solidFill>
                  <a:srgbClr val="000000"/>
                </a:solidFill>
                <a:latin typeface="+mj-lt"/>
                <a:ea typeface="Times New Roman" panose="02020603050405020304" pitchFamily="18" charset="0"/>
                <a:cs typeface="Times New Roman" panose="02020603050405020304" pitchFamily="18" charset="0"/>
              </a:rPr>
              <a:t>The land generally speaking is good. I saw the finest wheat &amp; barley growing here that ever I saw. Turnip &amp; cabbage grow to a prodigious size. We saw a single cabbage that weighed 28 lbs! The city of Adelaide is distant 8 miles from the port. It is built on rather </a:t>
            </a:r>
            <a:r>
              <a:rPr lang="en-GB" sz="1400" kern="100" dirty="0" err="1">
                <a:solidFill>
                  <a:srgbClr val="000000"/>
                </a:solidFill>
                <a:latin typeface="+mj-lt"/>
                <a:ea typeface="Times New Roman" panose="02020603050405020304" pitchFamily="18" charset="0"/>
                <a:cs typeface="Times New Roman" panose="02020603050405020304" pitchFamily="18" charset="0"/>
              </a:rPr>
              <a:t>elev</a:t>
            </a:r>
            <a:r>
              <a:rPr lang="en-GB" sz="1400" kern="100" dirty="0">
                <a:solidFill>
                  <a:srgbClr val="000000"/>
                </a:solidFill>
                <a:latin typeface="+mj-lt"/>
                <a:ea typeface="Times New Roman" panose="02020603050405020304" pitchFamily="18" charset="0"/>
                <a:cs typeface="Times New Roman" panose="02020603050405020304" pitchFamily="18" charset="0"/>
              </a:rPr>
              <a:t>[ate]d ground. It looks more like a scattered village than a city. There is only one stone building in the town. (…)  </a:t>
            </a:r>
          </a:p>
          <a:p>
            <a:pPr>
              <a:spcAft>
                <a:spcPts val="800"/>
              </a:spcAft>
            </a:pPr>
            <a:r>
              <a:rPr lang="en-GB" sz="1400" kern="100" dirty="0">
                <a:solidFill>
                  <a:srgbClr val="000000"/>
                </a:solidFill>
                <a:latin typeface="+mj-lt"/>
                <a:ea typeface="Times New Roman" panose="02020603050405020304" pitchFamily="18" charset="0"/>
                <a:cs typeface="Times New Roman" panose="02020603050405020304" pitchFamily="18" charset="0"/>
              </a:rPr>
              <a:t>I never saw such</a:t>
            </a:r>
            <a:r>
              <a:rPr lang="en-GB" sz="1400" kern="100" dirty="0">
                <a:latin typeface="+mj-lt"/>
                <a:ea typeface="Times New Roman" panose="02020603050405020304" pitchFamily="18" charset="0"/>
                <a:cs typeface="Times New Roman" panose="02020603050405020304" pitchFamily="18" charset="0"/>
              </a:rPr>
              <a:t> </a:t>
            </a:r>
            <a:r>
              <a:rPr lang="en-GB" sz="1400" kern="100" dirty="0">
                <a:solidFill>
                  <a:srgbClr val="000000"/>
                </a:solidFill>
                <a:latin typeface="+mj-lt"/>
                <a:ea typeface="Times New Roman" panose="02020603050405020304" pitchFamily="18" charset="0"/>
                <a:cs typeface="Times New Roman" panose="02020603050405020304" pitchFamily="18" charset="0"/>
              </a:rPr>
              <a:t>fine clear weather at home as we had in Australia. (…)</a:t>
            </a:r>
            <a:endParaRPr lang="en-GB" sz="1400" kern="100" dirty="0">
              <a:latin typeface="+mj-lt"/>
              <a:ea typeface="Aptos" panose="020B0004020202020204" pitchFamily="34" charset="0"/>
              <a:cs typeface="Times New Roman" panose="02020603050405020304" pitchFamily="18" charset="0"/>
            </a:endParaRPr>
          </a:p>
          <a:p>
            <a:pPr>
              <a:buNone/>
            </a:pPr>
            <a:r>
              <a:rPr lang="en-GB" sz="1400" dirty="0">
                <a:solidFill>
                  <a:srgbClr val="000000"/>
                </a:solidFill>
                <a:latin typeface="+mj-lt"/>
                <a:ea typeface="Times New Roman" panose="02020603050405020304" pitchFamily="18" charset="0"/>
              </a:rPr>
              <a:t>The city of Wellington is situated at the foot of a range of hills facing the Bay. In this bay there is very good </a:t>
            </a:r>
            <a:r>
              <a:rPr lang="en-GB" sz="1400" dirty="0" err="1">
                <a:solidFill>
                  <a:srgbClr val="000000"/>
                </a:solidFill>
                <a:latin typeface="+mj-lt"/>
                <a:ea typeface="Times New Roman" panose="02020603050405020304" pitchFamily="18" charset="0"/>
              </a:rPr>
              <a:t>ancorage</a:t>
            </a:r>
            <a:r>
              <a:rPr lang="en-GB" sz="1400" dirty="0">
                <a:solidFill>
                  <a:srgbClr val="000000"/>
                </a:solidFill>
                <a:latin typeface="+mj-lt"/>
                <a:ea typeface="Times New Roman" panose="02020603050405020304" pitchFamily="18" charset="0"/>
              </a:rPr>
              <a:t> [sic] &amp; it is nearly land locked. The bay is actually swarming with excellent fish such as salmon, trout, cod, ling &amp; some times herrings, were a fisherman to come here I am convinced they would make a fortune in a year or two, by curing fish &amp; exporting them to the Australian colonies, where there is a great demand &amp; high prices. At present there are no person here who knows anything of curing fish. </a:t>
            </a:r>
            <a:endParaRPr lang="en-GB" sz="1400" dirty="0">
              <a:latin typeface="+mj-lt"/>
            </a:endParaRPr>
          </a:p>
        </p:txBody>
      </p:sp>
      <p:graphicFrame>
        <p:nvGraphicFramePr>
          <p:cNvPr id="4" name="Table 3">
            <a:extLst>
              <a:ext uri="{FF2B5EF4-FFF2-40B4-BE49-F238E27FC236}">
                <a16:creationId xmlns:a16="http://schemas.microsoft.com/office/drawing/2014/main" id="{13E2DEDB-675C-788A-6311-C3F0F8C13884}"/>
              </a:ext>
            </a:extLst>
          </p:cNvPr>
          <p:cNvGraphicFramePr>
            <a:graphicFrameLocks noGrp="1"/>
          </p:cNvGraphicFramePr>
          <p:nvPr/>
        </p:nvGraphicFramePr>
        <p:xfrm>
          <a:off x="8386063" y="1673106"/>
          <a:ext cx="3485905" cy="4260734"/>
        </p:xfrm>
        <a:graphic>
          <a:graphicData uri="http://schemas.openxmlformats.org/drawingml/2006/table">
            <a:tbl>
              <a:tblPr firstRow="1" bandRow="1">
                <a:tableStyleId>{5C22544A-7EE6-4342-B048-85BDC9FD1C3A}</a:tableStyleId>
              </a:tblPr>
              <a:tblGrid>
                <a:gridCol w="1565630">
                  <a:extLst>
                    <a:ext uri="{9D8B030D-6E8A-4147-A177-3AD203B41FA5}">
                      <a16:colId xmlns:a16="http://schemas.microsoft.com/office/drawing/2014/main" val="640872410"/>
                    </a:ext>
                  </a:extLst>
                </a:gridCol>
                <a:gridCol w="1920275">
                  <a:extLst>
                    <a:ext uri="{9D8B030D-6E8A-4147-A177-3AD203B41FA5}">
                      <a16:colId xmlns:a16="http://schemas.microsoft.com/office/drawing/2014/main" val="2255931216"/>
                    </a:ext>
                  </a:extLst>
                </a:gridCol>
              </a:tblGrid>
              <a:tr h="701375">
                <a:tc>
                  <a:txBody>
                    <a:bodyPr/>
                    <a:lstStyle/>
                    <a:p>
                      <a:pPr algn="ctr"/>
                      <a:r>
                        <a:rPr lang="en-GB" sz="2000" dirty="0">
                          <a:latin typeface="+mj-lt"/>
                        </a:rPr>
                        <a:t>Source Word</a:t>
                      </a:r>
                    </a:p>
                  </a:txBody>
                  <a:tcPr marL="91434" marR="91434" marT="45717" marB="45717"/>
                </a:tc>
                <a:tc>
                  <a:txBody>
                    <a:bodyPr/>
                    <a:lstStyle/>
                    <a:p>
                      <a:pPr algn="ctr"/>
                      <a:r>
                        <a:rPr lang="en-GB" sz="2000" dirty="0">
                          <a:latin typeface="+mj-lt"/>
                        </a:rPr>
                        <a:t>Definition</a:t>
                      </a:r>
                    </a:p>
                  </a:txBody>
                  <a:tcPr marL="91434" marR="91434" marT="45717" marB="45717"/>
                </a:tc>
                <a:extLst>
                  <a:ext uri="{0D108BD9-81ED-4DB2-BD59-A6C34878D82A}">
                    <a16:rowId xmlns:a16="http://schemas.microsoft.com/office/drawing/2014/main" val="2128700340"/>
                  </a:ext>
                </a:extLst>
              </a:tr>
              <a:tr h="528832">
                <a:tc>
                  <a:txBody>
                    <a:bodyPr/>
                    <a:lstStyle/>
                    <a:p>
                      <a:pPr algn="just"/>
                      <a:r>
                        <a:rPr lang="en-GB" sz="1700" b="1" dirty="0">
                          <a:latin typeface="+mj-lt"/>
                        </a:rPr>
                        <a:t>Alluvial</a:t>
                      </a:r>
                    </a:p>
                  </a:txBody>
                  <a:tcPr marL="91434" marR="91434" marT="45717" marB="45717"/>
                </a:tc>
                <a:tc>
                  <a:txBody>
                    <a:bodyPr/>
                    <a:lstStyle/>
                    <a:p>
                      <a:pPr algn="just"/>
                      <a:r>
                        <a:rPr lang="en-GB" sz="1700">
                          <a:latin typeface="+mj-lt"/>
                        </a:rPr>
                        <a:t>Fertile [soil</a:t>
                      </a:r>
                      <a:r>
                        <a:rPr lang="en-GB" sz="1700" dirty="0">
                          <a:latin typeface="+mj-lt"/>
                        </a:rPr>
                        <a:t>]</a:t>
                      </a:r>
                    </a:p>
                  </a:txBody>
                  <a:tcPr marL="91434" marR="91434" marT="45717" marB="45717"/>
                </a:tc>
                <a:extLst>
                  <a:ext uri="{0D108BD9-81ED-4DB2-BD59-A6C34878D82A}">
                    <a16:rowId xmlns:a16="http://schemas.microsoft.com/office/drawing/2014/main" val="1385459435"/>
                  </a:ext>
                </a:extLst>
              </a:tr>
              <a:tr h="112648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700" b="1" kern="1200" dirty="0">
                          <a:solidFill>
                            <a:schemeClr val="dk1"/>
                          </a:solidFill>
                          <a:latin typeface="+mn-lt"/>
                          <a:ea typeface="+mn-ea"/>
                          <a:cs typeface="+mn-cs"/>
                        </a:rPr>
                        <a:t>Anchorage (‘</a:t>
                      </a:r>
                      <a:r>
                        <a:rPr lang="en-GB" sz="1700" b="1" kern="1200" dirty="0" err="1">
                          <a:solidFill>
                            <a:schemeClr val="dk1"/>
                          </a:solidFill>
                          <a:latin typeface="+mn-lt"/>
                          <a:ea typeface="+mn-ea"/>
                          <a:cs typeface="+mn-cs"/>
                        </a:rPr>
                        <a:t>ancorage</a:t>
                      </a:r>
                      <a:r>
                        <a:rPr lang="en-GB" sz="1700" b="1" kern="1200" dirty="0">
                          <a:solidFill>
                            <a:schemeClr val="dk1"/>
                          </a:solidFill>
                          <a:latin typeface="+mn-lt"/>
                          <a:ea typeface="+mn-ea"/>
                          <a:cs typeface="+mn-cs"/>
                        </a:rPr>
                        <a:t>’)</a:t>
                      </a:r>
                    </a:p>
                    <a:p>
                      <a:pPr algn="just"/>
                      <a:r>
                        <a:rPr lang="en-GB" sz="1700" b="1" dirty="0">
                          <a:latin typeface="+mj-lt"/>
                        </a:rPr>
                        <a:t> </a:t>
                      </a:r>
                    </a:p>
                  </a:txBody>
                  <a:tcPr marL="91434" marR="91434" marT="45717" marB="45717"/>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700" b="0" i="0" kern="1200" dirty="0">
                          <a:solidFill>
                            <a:schemeClr val="dk1"/>
                          </a:solidFill>
                          <a:effectLst/>
                          <a:latin typeface="+mn-lt"/>
                          <a:ea typeface="+mn-ea"/>
                          <a:cs typeface="+mn-cs"/>
                        </a:rPr>
                        <a:t>An area off the coast suitable for a ship to drop anchor</a:t>
                      </a:r>
                      <a:endParaRPr lang="en-GB" sz="1700" dirty="0">
                        <a:latin typeface="+mj-lt"/>
                      </a:endParaRPr>
                    </a:p>
                  </a:txBody>
                  <a:tcPr marL="91434" marR="91434" marT="45717" marB="45717"/>
                </a:tc>
                <a:extLst>
                  <a:ext uri="{0D108BD9-81ED-4DB2-BD59-A6C34878D82A}">
                    <a16:rowId xmlns:a16="http://schemas.microsoft.com/office/drawing/2014/main" val="1838104454"/>
                  </a:ext>
                </a:extLst>
              </a:tr>
              <a:tr h="868619">
                <a:tc>
                  <a:txBody>
                    <a:bodyPr/>
                    <a:lstStyle/>
                    <a:p>
                      <a:pPr algn="just"/>
                      <a:r>
                        <a:rPr lang="en-GB" sz="1700" b="1" dirty="0">
                          <a:latin typeface="+mj-lt"/>
                        </a:rPr>
                        <a:t>Plumage</a:t>
                      </a: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kern="1200" dirty="0">
                          <a:solidFill>
                            <a:schemeClr val="dk1"/>
                          </a:solidFill>
                          <a:effectLst/>
                          <a:latin typeface="+mn-lt"/>
                          <a:ea typeface="+mn-ea"/>
                          <a:cs typeface="+mn-cs"/>
                        </a:rPr>
                        <a:t>The feathering of a bird</a:t>
                      </a:r>
                      <a:endParaRPr lang="en-GB" sz="1700" dirty="0">
                        <a:latin typeface="+mj-lt"/>
                      </a:endParaRPr>
                    </a:p>
                    <a:p>
                      <a:pPr algn="l"/>
                      <a:endParaRPr lang="en-GB" sz="1700" dirty="0">
                        <a:latin typeface="+mj-lt"/>
                      </a:endParaRPr>
                    </a:p>
                  </a:txBody>
                  <a:tcPr marL="91434" marR="91434" marT="45717" marB="45717"/>
                </a:tc>
                <a:extLst>
                  <a:ext uri="{0D108BD9-81ED-4DB2-BD59-A6C34878D82A}">
                    <a16:rowId xmlns:a16="http://schemas.microsoft.com/office/drawing/2014/main" val="3955231184"/>
                  </a:ext>
                </a:extLst>
              </a:tr>
              <a:tr h="609557">
                <a:tc>
                  <a:txBody>
                    <a:bodyPr/>
                    <a:lstStyle/>
                    <a:p>
                      <a:pPr algn="just"/>
                      <a:r>
                        <a:rPr lang="en-GB" sz="1700" b="1" dirty="0">
                          <a:latin typeface="+mj-lt"/>
                        </a:rPr>
                        <a:t>Prodigious</a:t>
                      </a:r>
                    </a:p>
                  </a:txBody>
                  <a:tcPr marL="91434" marR="91434" marT="45717" marB="45717"/>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700" dirty="0">
                          <a:latin typeface="+mj-lt"/>
                        </a:rPr>
                        <a:t>Immense, huge</a:t>
                      </a:r>
                    </a:p>
                    <a:p>
                      <a:pPr algn="just"/>
                      <a:endParaRPr lang="en-GB" sz="1700" dirty="0">
                        <a:latin typeface="+mj-lt"/>
                      </a:endParaRPr>
                    </a:p>
                  </a:txBody>
                  <a:tcPr marL="91434" marR="91434" marT="45717" marB="45717"/>
                </a:tc>
                <a:extLst>
                  <a:ext uri="{0D108BD9-81ED-4DB2-BD59-A6C34878D82A}">
                    <a16:rowId xmlns:a16="http://schemas.microsoft.com/office/drawing/2014/main" val="4196883010"/>
                  </a:ext>
                </a:extLst>
              </a:tr>
              <a:tr h="782448">
                <a:tc>
                  <a:txBody>
                    <a:bodyPr/>
                    <a:lstStyle/>
                    <a:p>
                      <a:pPr algn="just"/>
                      <a:r>
                        <a:rPr lang="en-GB" sz="1700" b="1" dirty="0">
                          <a:latin typeface="+mj-lt"/>
                        </a:rPr>
                        <a:t>Undulating</a:t>
                      </a:r>
                    </a:p>
                  </a:txBody>
                  <a:tcPr marL="91434" marR="91434" marT="45717" marB="45717"/>
                </a:tc>
                <a:tc>
                  <a:txBody>
                    <a:bodyPr/>
                    <a:lstStyle/>
                    <a:p>
                      <a:pPr algn="l"/>
                      <a:r>
                        <a:rPr lang="en-GB" sz="1700" dirty="0">
                          <a:latin typeface="+mj-lt"/>
                        </a:rPr>
                        <a:t>Smoothly rising and falling </a:t>
                      </a:r>
                    </a:p>
                  </a:txBody>
                  <a:tcPr marL="91434" marR="91434" marT="45717" marB="45717"/>
                </a:tc>
                <a:extLst>
                  <a:ext uri="{0D108BD9-81ED-4DB2-BD59-A6C34878D82A}">
                    <a16:rowId xmlns:a16="http://schemas.microsoft.com/office/drawing/2014/main" val="2682466443"/>
                  </a:ext>
                </a:extLst>
              </a:tr>
            </a:tbl>
          </a:graphicData>
        </a:graphic>
      </p:graphicFrame>
    </p:spTree>
    <p:extLst>
      <p:ext uri="{BB962C8B-B14F-4D97-AF65-F5344CB8AC3E}">
        <p14:creationId xmlns:p14="http://schemas.microsoft.com/office/powerpoint/2010/main" val="24860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D10B917-6857-21ED-C69E-496813D4F814}"/>
              </a:ext>
            </a:extLst>
          </p:cNvPr>
          <p:cNvSpPr>
            <a:spLocks noGrp="1"/>
          </p:cNvSpPr>
          <p:nvPr>
            <p:ph type="body" sz="quarter" idx="12"/>
          </p:nvPr>
        </p:nvSpPr>
        <p:spPr>
          <a:xfrm>
            <a:off x="1151771" y="1442067"/>
            <a:ext cx="9472588" cy="4787367"/>
          </a:xfrm>
        </p:spPr>
        <p:txBody>
          <a:bodyPr/>
          <a:lstStyle/>
          <a:p>
            <a:pPr marL="277246" indent="-277246" algn="just">
              <a:buFont typeface="+mj-lt"/>
              <a:buAutoNum type="arabicPeriod"/>
            </a:pPr>
            <a:r>
              <a:rPr lang="en-GB" sz="2001" b="1" dirty="0"/>
              <a:t>Read Extract 1 </a:t>
            </a:r>
            <a:r>
              <a:rPr lang="en-GB" sz="2001" dirty="0"/>
              <a:t>from Gollan’s letter.</a:t>
            </a:r>
          </a:p>
          <a:p>
            <a:pPr marL="277246" indent="-277246" algn="just">
              <a:buFont typeface="+mj-lt"/>
              <a:buAutoNum type="arabicPeriod"/>
            </a:pPr>
            <a:r>
              <a:rPr lang="en-GB" sz="2001" b="1" dirty="0">
                <a:solidFill>
                  <a:srgbClr val="00B050"/>
                </a:solidFill>
              </a:rPr>
              <a:t>Highlight</a:t>
            </a:r>
            <a:r>
              <a:rPr lang="en-GB" sz="2001" dirty="0"/>
              <a:t>, in </a:t>
            </a:r>
            <a:r>
              <a:rPr lang="en-GB" sz="2001" b="1" dirty="0">
                <a:solidFill>
                  <a:srgbClr val="00B050"/>
                </a:solidFill>
              </a:rPr>
              <a:t>green</a:t>
            </a:r>
            <a:r>
              <a:rPr lang="en-GB" sz="2001" dirty="0"/>
              <a:t>, his descriptions of the </a:t>
            </a:r>
            <a:r>
              <a:rPr lang="en-GB" sz="2001" b="1" dirty="0">
                <a:solidFill>
                  <a:srgbClr val="00B050"/>
                </a:solidFill>
              </a:rPr>
              <a:t>Australian environment</a:t>
            </a:r>
          </a:p>
          <a:p>
            <a:pPr marL="277246" indent="-277246" algn="just">
              <a:buFont typeface="+mj-lt"/>
              <a:buAutoNum type="arabicPeriod"/>
            </a:pPr>
            <a:r>
              <a:rPr lang="en-GB" sz="2001" dirty="0"/>
              <a:t>Answer </a:t>
            </a:r>
            <a:r>
              <a:rPr lang="en-GB" sz="2001" b="1" dirty="0"/>
              <a:t>question 1 on your source analysis sheet</a:t>
            </a:r>
            <a:r>
              <a:rPr lang="en-GB" sz="2001" dirty="0"/>
              <a:t>. Remember to </a:t>
            </a:r>
            <a:r>
              <a:rPr lang="en-GB" sz="2001" b="1" dirty="0"/>
              <a:t>justify</a:t>
            </a:r>
            <a:r>
              <a:rPr lang="en-GB" sz="2001" dirty="0"/>
              <a:t> your </a:t>
            </a:r>
            <a:r>
              <a:rPr lang="en-GB" sz="2001" b="1" dirty="0"/>
              <a:t>thinking</a:t>
            </a:r>
            <a:r>
              <a:rPr lang="en-GB" sz="2001" dirty="0"/>
              <a:t>!</a:t>
            </a:r>
          </a:p>
          <a:p>
            <a:pPr marL="277246" indent="-277246" algn="just">
              <a:buFont typeface="+mj-lt"/>
              <a:buAutoNum type="arabicPeriod"/>
            </a:pPr>
            <a:r>
              <a:rPr lang="en-GB" sz="2001" b="1" dirty="0">
                <a:solidFill>
                  <a:srgbClr val="0070C0"/>
                </a:solidFill>
              </a:rPr>
              <a:t>Highlight</a:t>
            </a:r>
            <a:r>
              <a:rPr lang="en-GB" sz="2001" dirty="0"/>
              <a:t>, in </a:t>
            </a:r>
            <a:r>
              <a:rPr lang="en-GB" sz="2001" b="1" dirty="0">
                <a:solidFill>
                  <a:srgbClr val="0070C0"/>
                </a:solidFill>
              </a:rPr>
              <a:t>blue</a:t>
            </a:r>
            <a:r>
              <a:rPr lang="en-GB" sz="2001" dirty="0"/>
              <a:t>, the comparisons he makes to </a:t>
            </a:r>
            <a:r>
              <a:rPr lang="en-GB" sz="2001" b="1" dirty="0">
                <a:solidFill>
                  <a:srgbClr val="0070C0"/>
                </a:solidFill>
              </a:rPr>
              <a:t>Scotland.</a:t>
            </a:r>
          </a:p>
          <a:p>
            <a:pPr marL="277246" indent="-277246" algn="just">
              <a:buFont typeface="+mj-lt"/>
              <a:buAutoNum type="arabicPeriod"/>
            </a:pPr>
            <a:r>
              <a:rPr lang="en-GB" sz="2001" dirty="0"/>
              <a:t>Answer </a:t>
            </a:r>
            <a:r>
              <a:rPr lang="en-GB" sz="2001" b="1" dirty="0"/>
              <a:t>question 2 on your source analysis sheet</a:t>
            </a:r>
            <a:r>
              <a:rPr lang="en-GB" sz="2001" dirty="0"/>
              <a:t>. Give </a:t>
            </a:r>
            <a:r>
              <a:rPr lang="en-GB" sz="2001" b="1" dirty="0"/>
              <a:t>evidence</a:t>
            </a:r>
            <a:r>
              <a:rPr lang="en-GB" sz="2001" dirty="0"/>
              <a:t> in your </a:t>
            </a:r>
            <a:r>
              <a:rPr lang="en-GB" sz="2001" b="1" dirty="0"/>
              <a:t>reasoning</a:t>
            </a:r>
            <a:r>
              <a:rPr lang="en-GB" sz="2001" dirty="0"/>
              <a:t>.</a:t>
            </a:r>
          </a:p>
          <a:p>
            <a:pPr algn="just"/>
            <a:endParaRPr lang="en-GB" sz="2001" dirty="0"/>
          </a:p>
          <a:p>
            <a:r>
              <a:rPr lang="en-GB" sz="2001" u="sng" dirty="0"/>
              <a:t>Gollan becomes a merchant in the colonies. A merchant is someone who buys and sells goods for a profit. </a:t>
            </a:r>
          </a:p>
          <a:p>
            <a:endParaRPr lang="en-GB" sz="2001" u="sng" dirty="0"/>
          </a:p>
          <a:p>
            <a:pPr algn="just"/>
            <a:r>
              <a:rPr lang="en-GB" sz="2001" dirty="0"/>
              <a:t>6.  Answer </a:t>
            </a:r>
            <a:r>
              <a:rPr lang="en-GB" sz="2001" b="1" dirty="0"/>
              <a:t>question 3 </a:t>
            </a:r>
            <a:r>
              <a:rPr lang="en-GB" sz="2001" dirty="0"/>
              <a:t>on your </a:t>
            </a:r>
            <a:r>
              <a:rPr lang="en-GB" sz="2001" b="1" dirty="0"/>
              <a:t>source analysis sheet</a:t>
            </a:r>
            <a:r>
              <a:rPr lang="en-GB" sz="2001" dirty="0"/>
              <a:t>. Remember to </a:t>
            </a:r>
            <a:r>
              <a:rPr lang="en-GB" sz="2001" b="1" dirty="0"/>
              <a:t>justify</a:t>
            </a:r>
            <a:r>
              <a:rPr lang="en-GB" sz="2001" dirty="0"/>
              <a:t> your </a:t>
            </a:r>
            <a:r>
              <a:rPr lang="en-GB" sz="2001" b="1" dirty="0"/>
              <a:t>thinking</a:t>
            </a:r>
            <a:r>
              <a:rPr lang="en-GB" sz="2001" dirty="0"/>
              <a:t>!</a:t>
            </a:r>
          </a:p>
          <a:p>
            <a:endParaRPr lang="en-GB" dirty="0"/>
          </a:p>
        </p:txBody>
      </p:sp>
      <p:sp>
        <p:nvSpPr>
          <p:cNvPr id="8" name="Text Placeholder 7">
            <a:extLst>
              <a:ext uri="{FF2B5EF4-FFF2-40B4-BE49-F238E27FC236}">
                <a16:creationId xmlns:a16="http://schemas.microsoft.com/office/drawing/2014/main" id="{30DF5794-CC7B-20CD-86C6-76AE62225753}"/>
              </a:ext>
            </a:extLst>
          </p:cNvPr>
          <p:cNvSpPr>
            <a:spLocks noGrp="1"/>
          </p:cNvSpPr>
          <p:nvPr>
            <p:ph type="body" sz="quarter" idx="13"/>
          </p:nvPr>
        </p:nvSpPr>
        <p:spPr>
          <a:xfrm>
            <a:off x="2884562" y="471704"/>
            <a:ext cx="6422877" cy="600700"/>
          </a:xfrm>
        </p:spPr>
        <p:txBody>
          <a:bodyPr>
            <a:normAutofit/>
          </a:bodyPr>
          <a:lstStyle/>
          <a:p>
            <a:r>
              <a:rPr lang="en-GB" sz="2911" dirty="0"/>
              <a:t>Source Analysis – Task 1</a:t>
            </a:r>
          </a:p>
        </p:txBody>
      </p:sp>
    </p:spTree>
    <p:extLst>
      <p:ext uri="{BB962C8B-B14F-4D97-AF65-F5344CB8AC3E}">
        <p14:creationId xmlns:p14="http://schemas.microsoft.com/office/powerpoint/2010/main" val="411332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A66921-070A-B705-EC52-11EC1A4F1981}"/>
              </a:ext>
            </a:extLst>
          </p:cNvPr>
          <p:cNvSpPr>
            <a:spLocks noGrp="1"/>
          </p:cNvSpPr>
          <p:nvPr>
            <p:ph type="body" sz="quarter" idx="11"/>
          </p:nvPr>
        </p:nvSpPr>
        <p:spPr>
          <a:xfrm>
            <a:off x="2769042" y="2135183"/>
            <a:ext cx="6931162" cy="3767121"/>
          </a:xfrm>
        </p:spPr>
        <p:txBody>
          <a:bodyPr>
            <a:normAutofit/>
          </a:bodyPr>
          <a:lstStyle/>
          <a:p>
            <a:pPr algn="l"/>
            <a:r>
              <a:rPr lang="en-GB" sz="2001" dirty="0"/>
              <a:t>Gollan’s history is </a:t>
            </a:r>
            <a:r>
              <a:rPr lang="en-GB" sz="2001" u="sng" dirty="0"/>
              <a:t>one case out of many,</a:t>
            </a:r>
            <a:r>
              <a:rPr lang="en-GB" sz="2001" dirty="0"/>
              <a:t> demonstrating a </a:t>
            </a:r>
            <a:r>
              <a:rPr lang="en-GB" sz="2001" b="1" i="1" dirty="0"/>
              <a:t>system</a:t>
            </a:r>
            <a:r>
              <a:rPr lang="en-GB" sz="2001" dirty="0"/>
              <a:t> of gaining profit – or </a:t>
            </a:r>
            <a:r>
              <a:rPr lang="en-GB" sz="2001" b="1" i="1" dirty="0"/>
              <a:t>exploiting</a:t>
            </a:r>
            <a:r>
              <a:rPr lang="en-GB" sz="2001" dirty="0"/>
              <a:t> – Indigenous resources.</a:t>
            </a:r>
          </a:p>
          <a:p>
            <a:pPr algn="l"/>
            <a:endParaRPr lang="en-GB" sz="2001" dirty="0"/>
          </a:p>
          <a:p>
            <a:pPr algn="l"/>
            <a:r>
              <a:rPr lang="en-GB" sz="2001" dirty="0"/>
              <a:t>Gollan makes no reference to the Indigenous peoples that lived in the area, failing to acknowledge that part of the reason the land was so bountiful, was because they worked as part of a larger eco system to protect it. </a:t>
            </a:r>
          </a:p>
          <a:p>
            <a:endParaRPr lang="en-GB" dirty="0"/>
          </a:p>
        </p:txBody>
      </p:sp>
      <p:sp>
        <p:nvSpPr>
          <p:cNvPr id="2" name="Title 1">
            <a:extLst>
              <a:ext uri="{FF2B5EF4-FFF2-40B4-BE49-F238E27FC236}">
                <a16:creationId xmlns:a16="http://schemas.microsoft.com/office/drawing/2014/main" id="{65453158-0A1A-6962-9C98-932B77CD6781}"/>
              </a:ext>
            </a:extLst>
          </p:cNvPr>
          <p:cNvSpPr>
            <a:spLocks noGrp="1"/>
          </p:cNvSpPr>
          <p:nvPr>
            <p:ph type="title" idx="4294967295"/>
          </p:nvPr>
        </p:nvSpPr>
        <p:spPr>
          <a:xfrm>
            <a:off x="3579603" y="333081"/>
            <a:ext cx="5032794" cy="1099359"/>
          </a:xfrm>
        </p:spPr>
        <p:txBody>
          <a:bodyPr/>
          <a:lstStyle/>
          <a:p>
            <a:pPr algn="ctr"/>
            <a:r>
              <a:rPr lang="en-GB" sz="3093" dirty="0"/>
              <a:t>Profit</a:t>
            </a:r>
          </a:p>
        </p:txBody>
      </p:sp>
    </p:spTree>
    <p:extLst>
      <p:ext uri="{BB962C8B-B14F-4D97-AF65-F5344CB8AC3E}">
        <p14:creationId xmlns:p14="http://schemas.microsoft.com/office/powerpoint/2010/main" val="3819084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A5FBC29-CA56-5C35-F3A4-930D16C17903}"/>
              </a:ext>
            </a:extLst>
          </p:cNvPr>
          <p:cNvSpPr>
            <a:spLocks noGrp="1"/>
          </p:cNvSpPr>
          <p:nvPr/>
        </p:nvSpPr>
        <p:spPr>
          <a:xfrm>
            <a:off x="725550" y="2135184"/>
            <a:ext cx="10740901" cy="3243350"/>
          </a:xfrm>
          <a:prstGeom prst="rect">
            <a:avLst/>
          </a:prstGeom>
          <a:ln w="28575">
            <a:solidFill>
              <a:schemeClr val="tx1"/>
            </a:solidFill>
          </a:ln>
        </p:spPr>
        <p:txBody>
          <a:bodyPr vert="horz" wrap="square" lIns="91434" tIns="45717" rIns="91434" bIns="45717" rtlCol="0">
            <a:noAutofit/>
          </a:bodyPr>
          <a:lstStyle/>
          <a:p>
            <a:pPr marL="228589" indent="-228589" algn="just">
              <a:lnSpc>
                <a:spcPct val="120000"/>
              </a:lnSpc>
              <a:spcBef>
                <a:spcPts val="1000"/>
              </a:spcBef>
              <a:spcAft>
                <a:spcPts val="800"/>
              </a:spcAft>
            </a:pPr>
            <a:r>
              <a:rPr lang="en-GB" sz="2486" kern="100" spc="50" dirty="0">
                <a:solidFill>
                  <a:srgbClr val="000000"/>
                </a:solidFill>
                <a:latin typeface="Gabarito" panose="020B0604020202020204" charset="0"/>
                <a:ea typeface="Times New Roman" panose="02020603050405020304" pitchFamily="18" charset="0"/>
              </a:rPr>
              <a:t> In this colony there are a great many Scots. The people are altogether a different class from those we met at Auckland. A great part of the people at Adelaide are runaway convicts from Sidney or convicts that served their time &amp; left the place where they were known. The Australian natives are a miserable set. They have no huts but live entirely in the open air. (…) In colour they are entirely black. (…) They go about naked carrying their children &amp; dogs on their backs.</a:t>
            </a:r>
            <a:endParaRPr lang="en-GB" sz="2486" dirty="0">
              <a:latin typeface="Gabarito" panose="020B0604020202020204" charset="0"/>
              <a:ea typeface="Times New Roman" panose="02020603050405020304" pitchFamily="18" charset="0"/>
            </a:endParaRPr>
          </a:p>
        </p:txBody>
      </p:sp>
      <p:sp>
        <p:nvSpPr>
          <p:cNvPr id="8" name="Title 1">
            <a:extLst>
              <a:ext uri="{FF2B5EF4-FFF2-40B4-BE49-F238E27FC236}">
                <a16:creationId xmlns:a16="http://schemas.microsoft.com/office/drawing/2014/main" id="{65453158-0A1A-6962-9C98-932B77CD6781}"/>
              </a:ext>
            </a:extLst>
          </p:cNvPr>
          <p:cNvSpPr>
            <a:spLocks noGrp="1"/>
          </p:cNvSpPr>
          <p:nvPr>
            <p:ph type="title" idx="4294967295"/>
          </p:nvPr>
        </p:nvSpPr>
        <p:spPr>
          <a:xfrm>
            <a:off x="2863383" y="333081"/>
            <a:ext cx="6465234" cy="736436"/>
          </a:xfrm>
        </p:spPr>
        <p:txBody>
          <a:bodyPr/>
          <a:lstStyle/>
          <a:p>
            <a:pPr algn="ctr"/>
            <a:r>
              <a:rPr lang="en-GB" sz="2911" dirty="0"/>
              <a:t>Extract 2</a:t>
            </a:r>
          </a:p>
        </p:txBody>
      </p:sp>
    </p:spTree>
    <p:extLst>
      <p:ext uri="{BB962C8B-B14F-4D97-AF65-F5344CB8AC3E}">
        <p14:creationId xmlns:p14="http://schemas.microsoft.com/office/powerpoint/2010/main" val="302735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E11910-7DA3-FD68-E136-39A72B611389}"/>
              </a:ext>
            </a:extLst>
          </p:cNvPr>
          <p:cNvSpPr>
            <a:spLocks noGrp="1"/>
          </p:cNvSpPr>
          <p:nvPr>
            <p:ph type="body" sz="quarter" idx="10"/>
          </p:nvPr>
        </p:nvSpPr>
        <p:spPr>
          <a:xfrm>
            <a:off x="689693" y="1534483"/>
            <a:ext cx="10997444" cy="5082852"/>
          </a:xfrm>
        </p:spPr>
        <p:txBody>
          <a:bodyPr/>
          <a:lstStyle/>
          <a:p>
            <a:pPr marL="277246" indent="-277246" algn="just">
              <a:buFont typeface="+mj-lt"/>
              <a:buAutoNum type="arabicPeriod"/>
            </a:pPr>
            <a:r>
              <a:rPr lang="en-GB" sz="3093" b="1" dirty="0">
                <a:latin typeface="Gabarito" panose="020B0604020202020204" charset="0"/>
              </a:rPr>
              <a:t> Read Extract 2 </a:t>
            </a:r>
            <a:r>
              <a:rPr lang="en-GB" sz="3093" dirty="0">
                <a:latin typeface="Gabarito" panose="020B0604020202020204" charset="0"/>
              </a:rPr>
              <a:t>from Gollan’s letter.</a:t>
            </a:r>
          </a:p>
          <a:p>
            <a:pPr marL="277246" indent="-277246" algn="just">
              <a:buFont typeface="+mj-lt"/>
              <a:buAutoNum type="arabicPeriod"/>
            </a:pPr>
            <a:endParaRPr lang="en-GB" sz="3093" dirty="0">
              <a:latin typeface="Gabarito" panose="020B0604020202020204" charset="0"/>
            </a:endParaRPr>
          </a:p>
          <a:p>
            <a:pPr marL="277246" indent="-277246" algn="just">
              <a:buFont typeface="+mj-lt"/>
              <a:buAutoNum type="arabicPeriod"/>
            </a:pPr>
            <a:r>
              <a:rPr lang="en-GB" sz="3093" dirty="0">
                <a:latin typeface="Gabarito" panose="020B0604020202020204" charset="0"/>
              </a:rPr>
              <a:t> Answer the </a:t>
            </a:r>
            <a:r>
              <a:rPr lang="en-GB" sz="3093" b="1" dirty="0">
                <a:latin typeface="Gabarito" panose="020B0604020202020204" charset="0"/>
              </a:rPr>
              <a:t>questions</a:t>
            </a:r>
            <a:r>
              <a:rPr lang="en-GB" sz="3093" dirty="0">
                <a:latin typeface="Gabarito" panose="020B0604020202020204" charset="0"/>
              </a:rPr>
              <a:t> on the </a:t>
            </a:r>
            <a:r>
              <a:rPr lang="en-GB" sz="3093" b="1" dirty="0">
                <a:latin typeface="Gabarito" panose="020B0604020202020204" charset="0"/>
              </a:rPr>
              <a:t>activity sheet </a:t>
            </a:r>
            <a:r>
              <a:rPr lang="en-GB" sz="3093" dirty="0">
                <a:latin typeface="Gabarito" panose="020B0604020202020204" charset="0"/>
              </a:rPr>
              <a:t>to help you </a:t>
            </a:r>
            <a:r>
              <a:rPr lang="en-GB" sz="3093" b="1" dirty="0">
                <a:latin typeface="Gabarito" panose="020B0604020202020204" charset="0"/>
              </a:rPr>
              <a:t>analyse</a:t>
            </a:r>
            <a:r>
              <a:rPr lang="en-GB" sz="3093" dirty="0">
                <a:latin typeface="Gabarito" panose="020B0604020202020204" charset="0"/>
              </a:rPr>
              <a:t> the </a:t>
            </a:r>
            <a:r>
              <a:rPr lang="en-GB" sz="3093" b="1" dirty="0">
                <a:latin typeface="Gabarito" panose="020B0604020202020204" charset="0"/>
              </a:rPr>
              <a:t>source</a:t>
            </a:r>
            <a:r>
              <a:rPr lang="en-GB" sz="3093" dirty="0">
                <a:latin typeface="Gabarito" panose="020B0604020202020204" charset="0"/>
              </a:rPr>
              <a:t>.</a:t>
            </a:r>
          </a:p>
          <a:p>
            <a:pPr marL="277246" indent="-277246" algn="just">
              <a:buFont typeface="+mj-lt"/>
              <a:buAutoNum type="arabicPeriod"/>
            </a:pPr>
            <a:endParaRPr lang="en-GB" sz="3093" dirty="0">
              <a:latin typeface="Gabarito" panose="020B0604020202020204" charset="0"/>
            </a:endParaRPr>
          </a:p>
          <a:p>
            <a:pPr marL="277246" indent="-277246" algn="just">
              <a:buFont typeface="+mj-lt"/>
              <a:buAutoNum type="arabicPeriod"/>
            </a:pPr>
            <a:r>
              <a:rPr lang="en-GB" sz="3093" dirty="0">
                <a:latin typeface="Gabarito" panose="020B0604020202020204" charset="0"/>
              </a:rPr>
              <a:t> You have </a:t>
            </a:r>
            <a:r>
              <a:rPr lang="en-GB" sz="3093" b="1" dirty="0">
                <a:latin typeface="Gabarito" panose="020B0604020202020204" charset="0"/>
              </a:rPr>
              <a:t>10 minutes </a:t>
            </a:r>
            <a:r>
              <a:rPr lang="en-GB" sz="3093" dirty="0">
                <a:latin typeface="Gabarito" panose="020B0604020202020204" charset="0"/>
              </a:rPr>
              <a:t>to complete this task.</a:t>
            </a:r>
          </a:p>
          <a:p>
            <a:endParaRPr lang="en-GB" dirty="0"/>
          </a:p>
        </p:txBody>
      </p:sp>
      <p:sp>
        <p:nvSpPr>
          <p:cNvPr id="7" name="Text Placeholder 6">
            <a:extLst>
              <a:ext uri="{FF2B5EF4-FFF2-40B4-BE49-F238E27FC236}">
                <a16:creationId xmlns:a16="http://schemas.microsoft.com/office/drawing/2014/main" id="{742D2D5B-F1E5-1BBD-BCBE-F47B3B87B2F2}"/>
              </a:ext>
            </a:extLst>
          </p:cNvPr>
          <p:cNvSpPr>
            <a:spLocks noGrp="1"/>
          </p:cNvSpPr>
          <p:nvPr>
            <p:ph type="body" sz="quarter" idx="12"/>
          </p:nvPr>
        </p:nvSpPr>
        <p:spPr>
          <a:xfrm>
            <a:off x="-16170" y="471704"/>
            <a:ext cx="12174194" cy="369662"/>
          </a:xfrm>
        </p:spPr>
        <p:txBody>
          <a:bodyPr>
            <a:noAutofit/>
          </a:bodyPr>
          <a:lstStyle/>
          <a:p>
            <a:r>
              <a:rPr lang="en-GB" sz="3153" dirty="0"/>
              <a:t>Source Analysis – Task 2</a:t>
            </a:r>
          </a:p>
        </p:txBody>
      </p:sp>
    </p:spTree>
    <p:extLst>
      <p:ext uri="{BB962C8B-B14F-4D97-AF65-F5344CB8AC3E}">
        <p14:creationId xmlns:p14="http://schemas.microsoft.com/office/powerpoint/2010/main" val="1145081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A5FBC29-CA56-5C35-F3A4-930D16C17903}"/>
              </a:ext>
            </a:extLst>
          </p:cNvPr>
          <p:cNvSpPr>
            <a:spLocks noGrp="1"/>
          </p:cNvSpPr>
          <p:nvPr/>
        </p:nvSpPr>
        <p:spPr>
          <a:xfrm>
            <a:off x="114719" y="1265660"/>
            <a:ext cx="8014422" cy="4935805"/>
          </a:xfrm>
          <a:prstGeom prst="rect">
            <a:avLst/>
          </a:prstGeom>
          <a:ln w="19050">
            <a:solidFill>
              <a:schemeClr val="tx1"/>
            </a:solidFill>
          </a:ln>
        </p:spPr>
        <p:txBody>
          <a:bodyPr vert="horz" wrap="square" lIns="91434" tIns="45717" rIns="91434" bIns="45717" rtlCol="0">
            <a:noAutofit/>
          </a:bodyPr>
          <a:lstStyle/>
          <a:p>
            <a:pPr marL="228589" indent="-228589" algn="just">
              <a:lnSpc>
                <a:spcPct val="120000"/>
              </a:lnSpc>
              <a:spcBef>
                <a:spcPts val="1000"/>
              </a:spcBef>
              <a:spcAft>
                <a:spcPts val="800"/>
              </a:spcAft>
            </a:pPr>
            <a:r>
              <a:rPr lang="en-GB" sz="1880" kern="100" spc="50" dirty="0">
                <a:solidFill>
                  <a:srgbClr val="000000"/>
                </a:solidFill>
                <a:latin typeface="Gabarito" panose="020B0604020202020204" charset="0"/>
                <a:ea typeface="Times New Roman" panose="02020603050405020304" pitchFamily="18" charset="0"/>
              </a:rPr>
              <a:t> Disease has been communicated to them by profligate Europeans &amp; they have communicated it in turn to their husbands. The consequence is that both sexes are in a most miserable condition with this disease &amp; by &amp; by the whole race will be entirely cut off with it. The men are rather better looking than the women. They are from five feet to six feet in height, stout &amp; well made. They are an exceedingly indolent with the exception of occasionally felling a tree. They will do no work in the neighbourhood of Adelaide. They are harmless but in the interior they are beginning</a:t>
            </a:r>
            <a:r>
              <a:rPr lang="en-GB" sz="1880" kern="100" spc="50" dirty="0">
                <a:solidFill>
                  <a:srgbClr val="262626"/>
                </a:solidFill>
                <a:latin typeface="Gabarito" panose="020B0604020202020204" charset="0"/>
                <a:ea typeface="Times New Roman" panose="02020603050405020304" pitchFamily="18" charset="0"/>
              </a:rPr>
              <a:t> </a:t>
            </a:r>
            <a:r>
              <a:rPr lang="en-GB" sz="1880" kern="100" spc="50" dirty="0">
                <a:solidFill>
                  <a:srgbClr val="000000"/>
                </a:solidFill>
                <a:latin typeface="Gabarito" panose="020B0604020202020204" charset="0"/>
                <a:ea typeface="Times New Roman" panose="02020603050405020304" pitchFamily="18" charset="0"/>
              </a:rPr>
              <a:t>to be troublesome. (…) Since I came here I have embraced every opportunity of acquiring the native tongue. It is a beautiful language &amp; easily learnt. With what I have learnt of it I can do</a:t>
            </a:r>
            <a:r>
              <a:rPr lang="en-GB" sz="1880" kern="100" spc="50" dirty="0">
                <a:solidFill>
                  <a:srgbClr val="262626"/>
                </a:solidFill>
                <a:latin typeface="Gabarito" panose="020B0604020202020204" charset="0"/>
                <a:ea typeface="Times New Roman" panose="02020603050405020304" pitchFamily="18" charset="0"/>
              </a:rPr>
              <a:t> </a:t>
            </a:r>
            <a:r>
              <a:rPr lang="en-GB" sz="1880" kern="100" spc="50" dirty="0">
                <a:solidFill>
                  <a:srgbClr val="000000"/>
                </a:solidFill>
                <a:latin typeface="Gabarito" panose="020B0604020202020204" charset="0"/>
                <a:ea typeface="Times New Roman" panose="02020603050405020304" pitchFamily="18" charset="0"/>
              </a:rPr>
              <a:t>a little business with the natives. They are clear headed people &amp; are making rapid strides towards civilisation. Farewell!</a:t>
            </a:r>
            <a:endParaRPr lang="en-GB" sz="1880" dirty="0">
              <a:latin typeface="Gabarito" panose="020B0604020202020204"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9003A2A5-786A-C6D5-8B79-CB424669CED5}"/>
              </a:ext>
            </a:extLst>
          </p:cNvPr>
          <p:cNvGraphicFramePr>
            <a:graphicFrameLocks noGrp="1"/>
          </p:cNvGraphicFramePr>
          <p:nvPr/>
        </p:nvGraphicFramePr>
        <p:xfrm>
          <a:off x="8400890" y="1215545"/>
          <a:ext cx="3676392" cy="4249592"/>
        </p:xfrm>
        <a:graphic>
          <a:graphicData uri="http://schemas.openxmlformats.org/drawingml/2006/table">
            <a:tbl>
              <a:tblPr firstRow="1" bandRow="1">
                <a:tableStyleId>{5C22544A-7EE6-4342-B048-85BDC9FD1C3A}</a:tableStyleId>
              </a:tblPr>
              <a:tblGrid>
                <a:gridCol w="1651184">
                  <a:extLst>
                    <a:ext uri="{9D8B030D-6E8A-4147-A177-3AD203B41FA5}">
                      <a16:colId xmlns:a16="http://schemas.microsoft.com/office/drawing/2014/main" val="640872410"/>
                    </a:ext>
                  </a:extLst>
                </a:gridCol>
                <a:gridCol w="2025208">
                  <a:extLst>
                    <a:ext uri="{9D8B030D-6E8A-4147-A177-3AD203B41FA5}">
                      <a16:colId xmlns:a16="http://schemas.microsoft.com/office/drawing/2014/main" val="2255931216"/>
                    </a:ext>
                  </a:extLst>
                </a:gridCol>
              </a:tblGrid>
              <a:tr h="561770">
                <a:tc>
                  <a:txBody>
                    <a:bodyPr/>
                    <a:lstStyle/>
                    <a:p>
                      <a:pPr algn="ctr"/>
                      <a:r>
                        <a:rPr lang="en-GB" sz="2000" dirty="0">
                          <a:latin typeface="+mj-lt"/>
                        </a:rPr>
                        <a:t>Source Word</a:t>
                      </a:r>
                    </a:p>
                  </a:txBody>
                  <a:tcPr marL="91434" marR="91434" marT="45717" marB="45717"/>
                </a:tc>
                <a:tc>
                  <a:txBody>
                    <a:bodyPr/>
                    <a:lstStyle/>
                    <a:p>
                      <a:pPr algn="ctr"/>
                      <a:r>
                        <a:rPr lang="en-GB" sz="2000" dirty="0">
                          <a:latin typeface="+mj-lt"/>
                        </a:rPr>
                        <a:t>Definition</a:t>
                      </a:r>
                    </a:p>
                  </a:txBody>
                  <a:tcPr marL="91434" marR="91434" marT="45717" marB="45717"/>
                </a:tc>
                <a:extLst>
                  <a:ext uri="{0D108BD9-81ED-4DB2-BD59-A6C34878D82A}">
                    <a16:rowId xmlns:a16="http://schemas.microsoft.com/office/drawing/2014/main" val="2128700340"/>
                  </a:ext>
                </a:extLst>
              </a:tr>
              <a:tr h="2285840">
                <a:tc>
                  <a:txBody>
                    <a:bodyPr/>
                    <a:lstStyle/>
                    <a:p>
                      <a:pPr algn="just"/>
                      <a:r>
                        <a:rPr lang="en-GB" sz="1600" b="1" dirty="0">
                          <a:latin typeface="+mj-lt"/>
                        </a:rPr>
                        <a:t>Civilisation</a:t>
                      </a:r>
                    </a:p>
                  </a:txBody>
                  <a:tcPr marL="91434" marR="91434" marT="45717" marB="45717"/>
                </a:tc>
                <a:tc>
                  <a:txBody>
                    <a:bodyPr/>
                    <a:lstStyle/>
                    <a:p>
                      <a:pPr algn="l"/>
                      <a:r>
                        <a:rPr lang="en-GB" sz="1600" dirty="0">
                          <a:latin typeface="+mj-lt"/>
                        </a:rPr>
                        <a:t>A colonial idea about bringing ‘progress’ (political, scientific, religious, cultural) to settler colonies, which was often forced onto Indigenous populations</a:t>
                      </a:r>
                    </a:p>
                  </a:txBody>
                  <a:tcPr marL="91434" marR="91434" marT="45717" marB="45717"/>
                </a:tc>
                <a:extLst>
                  <a:ext uri="{0D108BD9-81ED-4DB2-BD59-A6C34878D82A}">
                    <a16:rowId xmlns:a16="http://schemas.microsoft.com/office/drawing/2014/main" val="1385459435"/>
                  </a:ext>
                </a:extLst>
              </a:tr>
              <a:tr h="5790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b="1" dirty="0">
                          <a:latin typeface="+mj-lt"/>
                        </a:rPr>
                        <a:t>Indolent</a:t>
                      </a:r>
                      <a:endParaRPr lang="en-GB" sz="1600" b="1" kern="1200" dirty="0">
                        <a:solidFill>
                          <a:schemeClr val="dk1"/>
                        </a:solidFill>
                        <a:latin typeface="+mn-lt"/>
                        <a:ea typeface="+mn-ea"/>
                        <a:cs typeface="+mn-cs"/>
                      </a:endParaRPr>
                    </a:p>
                    <a:p>
                      <a:pPr algn="just"/>
                      <a:r>
                        <a:rPr lang="en-GB" sz="1600" b="1" dirty="0">
                          <a:latin typeface="+mj-lt"/>
                        </a:rPr>
                        <a:t> </a:t>
                      </a:r>
                    </a:p>
                  </a:txBody>
                  <a:tcPr marL="91434" marR="91434" marT="45717" marB="45717"/>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b="0" i="0" kern="1200" dirty="0">
                          <a:solidFill>
                            <a:schemeClr val="dk1"/>
                          </a:solidFill>
                          <a:effectLst/>
                          <a:latin typeface="+mn-lt"/>
                          <a:ea typeface="+mn-ea"/>
                          <a:cs typeface="+mn-cs"/>
                        </a:rPr>
                        <a:t>Lazy</a:t>
                      </a:r>
                      <a:endParaRPr lang="en-GB" sz="1600" dirty="0">
                        <a:latin typeface="+mj-lt"/>
                      </a:endParaRPr>
                    </a:p>
                  </a:txBody>
                  <a:tcPr marL="91434" marR="91434" marT="45717" marB="45717"/>
                </a:tc>
                <a:extLst>
                  <a:ext uri="{0D108BD9-81ED-4DB2-BD59-A6C34878D82A}">
                    <a16:rowId xmlns:a16="http://schemas.microsoft.com/office/drawing/2014/main" val="1838104454"/>
                  </a:ext>
                </a:extLst>
              </a:tr>
              <a:tr h="822902">
                <a:tc>
                  <a:txBody>
                    <a:bodyPr/>
                    <a:lstStyle/>
                    <a:p>
                      <a:pPr algn="just"/>
                      <a:r>
                        <a:rPr lang="en-GB" sz="1600" b="1" kern="1200" dirty="0">
                          <a:solidFill>
                            <a:schemeClr val="dk1"/>
                          </a:solidFill>
                          <a:latin typeface="+mn-lt"/>
                          <a:ea typeface="+mn-ea"/>
                          <a:cs typeface="+mn-cs"/>
                        </a:rPr>
                        <a:t>Profligate</a:t>
                      </a:r>
                      <a:endParaRPr lang="en-GB" sz="1600" b="1" dirty="0">
                        <a:latin typeface="+mj-lt"/>
                      </a:endParaRPr>
                    </a:p>
                  </a:txBody>
                  <a:tcPr marL="91434" marR="91434" marT="45717" marB="45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kern="1200" dirty="0">
                          <a:solidFill>
                            <a:schemeClr val="dk1"/>
                          </a:solidFill>
                          <a:effectLst/>
                          <a:latin typeface="+mn-lt"/>
                          <a:ea typeface="+mn-ea"/>
                          <a:cs typeface="+mn-cs"/>
                        </a:rPr>
                        <a:t>Morally corrupt, immoral</a:t>
                      </a:r>
                      <a:endParaRPr lang="en-GB" sz="1600" dirty="0">
                        <a:latin typeface="+mj-lt"/>
                      </a:endParaRPr>
                    </a:p>
                    <a:p>
                      <a:pPr algn="l"/>
                      <a:endParaRPr lang="en-GB" sz="1600" dirty="0">
                        <a:latin typeface="+mj-lt"/>
                      </a:endParaRPr>
                    </a:p>
                  </a:txBody>
                  <a:tcPr marL="91434" marR="91434" marT="45717" marB="45717"/>
                </a:tc>
                <a:extLst>
                  <a:ext uri="{0D108BD9-81ED-4DB2-BD59-A6C34878D82A}">
                    <a16:rowId xmlns:a16="http://schemas.microsoft.com/office/drawing/2014/main" val="3955231184"/>
                  </a:ext>
                </a:extLst>
              </a:tr>
            </a:tbl>
          </a:graphicData>
        </a:graphic>
      </p:graphicFrame>
      <p:sp>
        <p:nvSpPr>
          <p:cNvPr id="3" name="TextBox 2">
            <a:extLst>
              <a:ext uri="{FF2B5EF4-FFF2-40B4-BE49-F238E27FC236}">
                <a16:creationId xmlns:a16="http://schemas.microsoft.com/office/drawing/2014/main" id="{B87F63A2-9385-497E-F212-FBF6433204EB}"/>
              </a:ext>
            </a:extLst>
          </p:cNvPr>
          <p:cNvSpPr txBox="1"/>
          <p:nvPr/>
        </p:nvSpPr>
        <p:spPr>
          <a:xfrm>
            <a:off x="3941099" y="240666"/>
            <a:ext cx="4204905" cy="558936"/>
          </a:xfrm>
          <a:prstGeom prst="rect">
            <a:avLst/>
          </a:prstGeom>
          <a:noFill/>
        </p:spPr>
        <p:txBody>
          <a:bodyPr wrap="square" rtlCol="0">
            <a:spAutoFit/>
          </a:bodyPr>
          <a:lstStyle/>
          <a:p>
            <a:pPr algn="ctr"/>
            <a:r>
              <a:rPr lang="en-GB" sz="3032" dirty="0">
                <a:latin typeface="Arsenica Antiqua DemiBold" panose="020B0604020202020204" charset="0"/>
              </a:rPr>
              <a:t>Extract 3</a:t>
            </a:r>
          </a:p>
        </p:txBody>
      </p:sp>
    </p:spTree>
    <p:extLst>
      <p:ext uri="{BB962C8B-B14F-4D97-AF65-F5344CB8AC3E}">
        <p14:creationId xmlns:p14="http://schemas.microsoft.com/office/powerpoint/2010/main" val="2465097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50CB62-4066-C572-F2EE-3A9C8C31AC52}"/>
              </a:ext>
            </a:extLst>
          </p:cNvPr>
          <p:cNvSpPr>
            <a:spLocks noGrp="1"/>
          </p:cNvSpPr>
          <p:nvPr>
            <p:ph type="body" sz="quarter" idx="11"/>
          </p:nvPr>
        </p:nvSpPr>
        <p:spPr>
          <a:xfrm>
            <a:off x="1382810" y="2135183"/>
            <a:ext cx="9842250" cy="2911088"/>
          </a:xfrm>
        </p:spPr>
        <p:txBody>
          <a:bodyPr/>
          <a:lstStyle/>
          <a:p>
            <a:pPr marL="277246" indent="-277246" algn="l">
              <a:buFont typeface="+mj-lt"/>
              <a:buAutoNum type="arabicPeriod"/>
            </a:pPr>
            <a:r>
              <a:rPr lang="en-GB" sz="3093" b="1" dirty="0">
                <a:solidFill>
                  <a:prstClr val="black">
                    <a:lumMod val="85000"/>
                    <a:lumOff val="15000"/>
                  </a:prstClr>
                </a:solidFill>
              </a:rPr>
              <a:t> Read Extract 2 </a:t>
            </a:r>
            <a:r>
              <a:rPr lang="en-GB" sz="3093" dirty="0">
                <a:solidFill>
                  <a:prstClr val="black">
                    <a:lumMod val="85000"/>
                    <a:lumOff val="15000"/>
                  </a:prstClr>
                </a:solidFill>
              </a:rPr>
              <a:t>from Gollan’s letter.</a:t>
            </a:r>
            <a:br>
              <a:rPr lang="en-GB" sz="3093" dirty="0">
                <a:solidFill>
                  <a:prstClr val="black">
                    <a:lumMod val="85000"/>
                    <a:lumOff val="15000"/>
                  </a:prstClr>
                </a:solidFill>
              </a:rPr>
            </a:br>
            <a:endParaRPr lang="en-GB" sz="3093" dirty="0">
              <a:solidFill>
                <a:prstClr val="black">
                  <a:lumMod val="85000"/>
                  <a:lumOff val="15000"/>
                </a:prstClr>
              </a:solidFill>
            </a:endParaRPr>
          </a:p>
          <a:p>
            <a:pPr marL="277246" indent="-277246" algn="l">
              <a:buFont typeface="+mj-lt"/>
              <a:buAutoNum type="arabicPeriod"/>
            </a:pPr>
            <a:r>
              <a:rPr lang="en-GB" sz="3093" dirty="0">
                <a:solidFill>
                  <a:prstClr val="black">
                    <a:lumMod val="85000"/>
                    <a:lumOff val="15000"/>
                  </a:prstClr>
                </a:solidFill>
              </a:rPr>
              <a:t> Answer the </a:t>
            </a:r>
            <a:r>
              <a:rPr lang="en-GB" sz="3093" b="1" dirty="0">
                <a:solidFill>
                  <a:prstClr val="black">
                    <a:lumMod val="85000"/>
                    <a:lumOff val="15000"/>
                  </a:prstClr>
                </a:solidFill>
              </a:rPr>
              <a:t>questions</a:t>
            </a:r>
            <a:r>
              <a:rPr lang="en-GB" sz="3093" dirty="0">
                <a:solidFill>
                  <a:prstClr val="black">
                    <a:lumMod val="85000"/>
                    <a:lumOff val="15000"/>
                  </a:prstClr>
                </a:solidFill>
              </a:rPr>
              <a:t> on the </a:t>
            </a:r>
            <a:r>
              <a:rPr lang="en-GB" sz="3093" b="1" dirty="0">
                <a:solidFill>
                  <a:prstClr val="black">
                    <a:lumMod val="85000"/>
                    <a:lumOff val="15000"/>
                  </a:prstClr>
                </a:solidFill>
              </a:rPr>
              <a:t>activity sheet </a:t>
            </a:r>
            <a:r>
              <a:rPr lang="en-GB" sz="3093" dirty="0">
                <a:solidFill>
                  <a:prstClr val="black">
                    <a:lumMod val="85000"/>
                    <a:lumOff val="15000"/>
                  </a:prstClr>
                </a:solidFill>
              </a:rPr>
              <a:t>to help you </a:t>
            </a:r>
            <a:r>
              <a:rPr lang="en-GB" sz="3093" b="1" dirty="0">
                <a:solidFill>
                  <a:prstClr val="black">
                    <a:lumMod val="85000"/>
                    <a:lumOff val="15000"/>
                  </a:prstClr>
                </a:solidFill>
              </a:rPr>
              <a:t>analyse</a:t>
            </a:r>
            <a:r>
              <a:rPr lang="en-GB" sz="3093" dirty="0">
                <a:solidFill>
                  <a:prstClr val="black">
                    <a:lumMod val="85000"/>
                    <a:lumOff val="15000"/>
                  </a:prstClr>
                </a:solidFill>
              </a:rPr>
              <a:t> the </a:t>
            </a:r>
            <a:r>
              <a:rPr lang="en-GB" sz="3093" b="1" dirty="0">
                <a:solidFill>
                  <a:prstClr val="black">
                    <a:lumMod val="85000"/>
                    <a:lumOff val="15000"/>
                  </a:prstClr>
                </a:solidFill>
              </a:rPr>
              <a:t>source</a:t>
            </a:r>
            <a:r>
              <a:rPr lang="en-GB" sz="3093" dirty="0">
                <a:solidFill>
                  <a:prstClr val="black">
                    <a:lumMod val="85000"/>
                    <a:lumOff val="15000"/>
                  </a:prstClr>
                </a:solidFill>
              </a:rPr>
              <a:t>.</a:t>
            </a:r>
          </a:p>
          <a:p>
            <a:pPr marL="277246" indent="-277246" algn="l">
              <a:buFont typeface="+mj-lt"/>
              <a:buAutoNum type="arabicPeriod"/>
            </a:pPr>
            <a:endParaRPr lang="en-GB" sz="3093" dirty="0">
              <a:solidFill>
                <a:prstClr val="black">
                  <a:lumMod val="85000"/>
                  <a:lumOff val="15000"/>
                </a:prstClr>
              </a:solidFill>
            </a:endParaRPr>
          </a:p>
          <a:p>
            <a:pPr marL="277246" indent="-277246" algn="l">
              <a:buFont typeface="+mj-lt"/>
              <a:buAutoNum type="arabicPeriod"/>
            </a:pPr>
            <a:r>
              <a:rPr lang="en-GB" sz="3093" dirty="0">
                <a:solidFill>
                  <a:prstClr val="black">
                    <a:lumMod val="85000"/>
                    <a:lumOff val="15000"/>
                  </a:prstClr>
                </a:solidFill>
              </a:rPr>
              <a:t> You have </a:t>
            </a:r>
            <a:r>
              <a:rPr lang="en-GB" sz="3093" b="1" dirty="0">
                <a:solidFill>
                  <a:prstClr val="black">
                    <a:lumMod val="85000"/>
                    <a:lumOff val="15000"/>
                  </a:prstClr>
                </a:solidFill>
              </a:rPr>
              <a:t>10 minutes </a:t>
            </a:r>
            <a:r>
              <a:rPr lang="en-GB" sz="3093" dirty="0">
                <a:solidFill>
                  <a:prstClr val="black">
                    <a:lumMod val="85000"/>
                    <a:lumOff val="15000"/>
                  </a:prstClr>
                </a:solidFill>
              </a:rPr>
              <a:t>to complete this task.</a:t>
            </a:r>
            <a:endParaRPr lang="en-GB" sz="3093" dirty="0"/>
          </a:p>
          <a:p>
            <a:endParaRPr lang="en-GB" dirty="0"/>
          </a:p>
        </p:txBody>
      </p:sp>
      <p:sp>
        <p:nvSpPr>
          <p:cNvPr id="5" name="Text Placeholder 4">
            <a:extLst>
              <a:ext uri="{FF2B5EF4-FFF2-40B4-BE49-F238E27FC236}">
                <a16:creationId xmlns:a16="http://schemas.microsoft.com/office/drawing/2014/main" id="{25D894E1-2499-A61B-5DA5-137BEADAA385}"/>
              </a:ext>
            </a:extLst>
          </p:cNvPr>
          <p:cNvSpPr>
            <a:spLocks noGrp="1"/>
          </p:cNvSpPr>
          <p:nvPr>
            <p:ph type="body" sz="quarter" idx="12"/>
          </p:nvPr>
        </p:nvSpPr>
        <p:spPr>
          <a:xfrm>
            <a:off x="3052452" y="102042"/>
            <a:ext cx="6087096" cy="1349406"/>
          </a:xfrm>
        </p:spPr>
        <p:txBody>
          <a:bodyPr/>
          <a:lstStyle/>
          <a:p>
            <a:r>
              <a:rPr lang="en-GB" sz="3335" dirty="0">
                <a:latin typeface="Arsenica Antiqua DemiBold" panose="020B0604020202020204" charset="0"/>
              </a:rPr>
              <a:t>Source Analysis – Task 3</a:t>
            </a:r>
          </a:p>
        </p:txBody>
      </p:sp>
    </p:spTree>
    <p:extLst>
      <p:ext uri="{BB962C8B-B14F-4D97-AF65-F5344CB8AC3E}">
        <p14:creationId xmlns:p14="http://schemas.microsoft.com/office/powerpoint/2010/main" val="127621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713C-29AE-BD92-D3DB-4EC6AD24F3A6}"/>
              </a:ext>
            </a:extLst>
          </p:cNvPr>
          <p:cNvSpPr>
            <a:spLocks noGrp="1"/>
          </p:cNvSpPr>
          <p:nvPr>
            <p:ph type="title"/>
          </p:nvPr>
        </p:nvSpPr>
        <p:spPr>
          <a:xfrm>
            <a:off x="7463957" y="1118613"/>
            <a:ext cx="4197799" cy="1215939"/>
          </a:xfrm>
        </p:spPr>
        <p:txBody>
          <a:bodyPr>
            <a:normAutofit/>
          </a:bodyPr>
          <a:lstStyle/>
          <a:p>
            <a:pPr algn="ctr"/>
            <a:r>
              <a:rPr lang="en-GB" sz="2911" dirty="0"/>
              <a:t>Indigenous resistance</a:t>
            </a:r>
          </a:p>
        </p:txBody>
      </p:sp>
      <p:pic>
        <p:nvPicPr>
          <p:cNvPr id="4098" name="Picture 2">
            <a:extLst>
              <a:ext uri="{FF2B5EF4-FFF2-40B4-BE49-F238E27FC236}">
                <a16:creationId xmlns:a16="http://schemas.microsoft.com/office/drawing/2014/main" id="{6861A1B8-230A-F896-F237-054B881FBE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432" y="242"/>
            <a:ext cx="7036625" cy="6857518"/>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46B27F6-5644-0443-494E-775E7CFE123B}"/>
              </a:ext>
            </a:extLst>
          </p:cNvPr>
          <p:cNvSpPr>
            <a:spLocks noGrp="1"/>
          </p:cNvSpPr>
          <p:nvPr>
            <p:ph idx="1"/>
          </p:nvPr>
        </p:nvSpPr>
        <p:spPr>
          <a:xfrm>
            <a:off x="7162725" y="2762912"/>
            <a:ext cx="4800264" cy="3491267"/>
          </a:xfrm>
        </p:spPr>
        <p:txBody>
          <a:bodyPr>
            <a:normAutofit/>
          </a:bodyPr>
          <a:lstStyle/>
          <a:p>
            <a:pPr algn="just"/>
            <a:r>
              <a:rPr lang="en-GB" sz="2062" dirty="0"/>
              <a:t>Throughout the colonies, there were many examples of actions and strategies used by Indigenous peoples to oppose, challenge, and survive the impact of settler colonial violence and control.</a:t>
            </a:r>
          </a:p>
          <a:p>
            <a:pPr algn="just"/>
            <a:endParaRPr lang="en-GB" dirty="0"/>
          </a:p>
          <a:p>
            <a:pPr marL="560044" lvl="1" indent="-285737" algn="just"/>
            <a:endParaRPr lang="en-GB" dirty="0"/>
          </a:p>
        </p:txBody>
      </p:sp>
      <p:sp>
        <p:nvSpPr>
          <p:cNvPr id="5" name="TextBox 4">
            <a:extLst>
              <a:ext uri="{FF2B5EF4-FFF2-40B4-BE49-F238E27FC236}">
                <a16:creationId xmlns:a16="http://schemas.microsoft.com/office/drawing/2014/main" id="{C3ADF73B-F6A5-7259-22F9-E7F6FFA3496A}"/>
              </a:ext>
            </a:extLst>
          </p:cNvPr>
          <p:cNvSpPr txBox="1"/>
          <p:nvPr/>
        </p:nvSpPr>
        <p:spPr>
          <a:xfrm>
            <a:off x="7037057" y="6575888"/>
            <a:ext cx="6267010" cy="276999"/>
          </a:xfrm>
          <a:prstGeom prst="rect">
            <a:avLst/>
          </a:prstGeom>
          <a:noFill/>
        </p:spPr>
        <p:txBody>
          <a:bodyPr wrap="square">
            <a:spAutoFit/>
          </a:bodyPr>
          <a:lstStyle/>
          <a:p>
            <a:pPr>
              <a:spcAft>
                <a:spcPts val="600"/>
              </a:spcAft>
            </a:pPr>
            <a:r>
              <a:rPr lang="en-GB" sz="1200" dirty="0">
                <a:solidFill>
                  <a:srgbClr val="231F20"/>
                </a:solidFill>
                <a:latin typeface="+mj-lt"/>
              </a:rPr>
              <a:t>Mitchell Library, State Library of New South Wales (free from copyright)</a:t>
            </a:r>
            <a:endParaRPr lang="en-GB" sz="1200" dirty="0">
              <a:latin typeface="+mj-lt"/>
            </a:endParaRPr>
          </a:p>
        </p:txBody>
      </p:sp>
    </p:spTree>
    <p:extLst>
      <p:ext uri="{BB962C8B-B14F-4D97-AF65-F5344CB8AC3E}">
        <p14:creationId xmlns:p14="http://schemas.microsoft.com/office/powerpoint/2010/main" val="423156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A713C-29AE-BD92-D3DB-4EC6AD24F3A6}"/>
              </a:ext>
            </a:extLst>
          </p:cNvPr>
          <p:cNvSpPr>
            <a:spLocks noGrp="1"/>
          </p:cNvSpPr>
          <p:nvPr>
            <p:ph type="title"/>
          </p:nvPr>
        </p:nvSpPr>
        <p:spPr>
          <a:xfrm>
            <a:off x="7162724" y="609800"/>
            <a:ext cx="4800264" cy="1215939"/>
          </a:xfrm>
        </p:spPr>
        <p:txBody>
          <a:bodyPr>
            <a:normAutofit/>
          </a:bodyPr>
          <a:lstStyle/>
          <a:p>
            <a:pPr algn="ctr"/>
            <a:r>
              <a:rPr lang="en-GB" sz="2911" dirty="0"/>
              <a:t>Plenary Discussion</a:t>
            </a:r>
          </a:p>
        </p:txBody>
      </p:sp>
      <p:pic>
        <p:nvPicPr>
          <p:cNvPr id="4098" name="Picture 2">
            <a:extLst>
              <a:ext uri="{FF2B5EF4-FFF2-40B4-BE49-F238E27FC236}">
                <a16:creationId xmlns:a16="http://schemas.microsoft.com/office/drawing/2014/main" id="{6861A1B8-230A-F896-F237-054B881FBE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432" y="242"/>
            <a:ext cx="7036625" cy="6857518"/>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46B27F6-5644-0443-494E-775E7CFE123B}"/>
              </a:ext>
            </a:extLst>
          </p:cNvPr>
          <p:cNvSpPr>
            <a:spLocks noGrp="1"/>
          </p:cNvSpPr>
          <p:nvPr>
            <p:ph idx="1"/>
          </p:nvPr>
        </p:nvSpPr>
        <p:spPr>
          <a:xfrm>
            <a:off x="7162725" y="2147447"/>
            <a:ext cx="4800264" cy="4106733"/>
          </a:xfrm>
        </p:spPr>
        <p:txBody>
          <a:bodyPr>
            <a:normAutofit/>
          </a:bodyPr>
          <a:lstStyle/>
          <a:p>
            <a:pPr marL="0" indent="0" algn="just">
              <a:buNone/>
            </a:pPr>
            <a:r>
              <a:rPr lang="en-GB" sz="2001" dirty="0"/>
              <a:t>How does the sentence </a:t>
            </a:r>
            <a:r>
              <a:rPr lang="en-GB" sz="2001" b="1" dirty="0"/>
              <a:t>‘they are harmless but in the interior they are beginning to be troublesome’ </a:t>
            </a:r>
            <a:r>
              <a:rPr lang="en-GB" sz="2001" dirty="0"/>
              <a:t>from Gollan’s letter connect to ideas of Indigenous resistance?</a:t>
            </a:r>
          </a:p>
          <a:p>
            <a:pPr marL="0" indent="0" algn="just">
              <a:buNone/>
            </a:pPr>
            <a:endParaRPr lang="en-GB" sz="2001" dirty="0"/>
          </a:p>
          <a:p>
            <a:pPr algn="just"/>
            <a:r>
              <a:rPr lang="en-GB" sz="2001" dirty="0"/>
              <a:t>Take 2 minutes to discuss this with your shoulder partner.</a:t>
            </a:r>
          </a:p>
          <a:p>
            <a:pPr marL="0" indent="0" algn="just">
              <a:buNone/>
            </a:pPr>
            <a:endParaRPr lang="en-GB" sz="2001" dirty="0"/>
          </a:p>
          <a:p>
            <a:pPr algn="just"/>
            <a:r>
              <a:rPr lang="en-GB" sz="2001" dirty="0"/>
              <a:t>Share your thoughts with the class. </a:t>
            </a:r>
          </a:p>
          <a:p>
            <a:pPr algn="just"/>
            <a:endParaRPr lang="en-GB" dirty="0"/>
          </a:p>
          <a:p>
            <a:pPr marL="560044" lvl="1" indent="-285737" algn="just"/>
            <a:endParaRPr lang="en-GB" dirty="0"/>
          </a:p>
        </p:txBody>
      </p:sp>
      <p:sp>
        <p:nvSpPr>
          <p:cNvPr id="5" name="TextBox 4">
            <a:extLst>
              <a:ext uri="{FF2B5EF4-FFF2-40B4-BE49-F238E27FC236}">
                <a16:creationId xmlns:a16="http://schemas.microsoft.com/office/drawing/2014/main" id="{C3ADF73B-F6A5-7259-22F9-E7F6FFA3496A}"/>
              </a:ext>
            </a:extLst>
          </p:cNvPr>
          <p:cNvSpPr txBox="1"/>
          <p:nvPr/>
        </p:nvSpPr>
        <p:spPr>
          <a:xfrm>
            <a:off x="7037057" y="6575888"/>
            <a:ext cx="6267010" cy="276999"/>
          </a:xfrm>
          <a:prstGeom prst="rect">
            <a:avLst/>
          </a:prstGeom>
          <a:noFill/>
        </p:spPr>
        <p:txBody>
          <a:bodyPr wrap="square">
            <a:spAutoFit/>
          </a:bodyPr>
          <a:lstStyle/>
          <a:p>
            <a:pPr>
              <a:spcAft>
                <a:spcPts val="600"/>
              </a:spcAft>
            </a:pPr>
            <a:r>
              <a:rPr lang="en-GB" sz="1200" dirty="0">
                <a:solidFill>
                  <a:srgbClr val="231F20"/>
                </a:solidFill>
                <a:latin typeface="+mj-lt"/>
              </a:rPr>
              <a:t>Mitchell Library, State Library of New South Wales (free from copyright)</a:t>
            </a:r>
            <a:endParaRPr lang="en-GB" sz="1200" dirty="0">
              <a:latin typeface="+mj-lt"/>
            </a:endParaRPr>
          </a:p>
        </p:txBody>
      </p:sp>
    </p:spTree>
    <p:extLst>
      <p:ext uri="{BB962C8B-B14F-4D97-AF65-F5344CB8AC3E}">
        <p14:creationId xmlns:p14="http://schemas.microsoft.com/office/powerpoint/2010/main" val="3984667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46FA5E-D856-9B36-9ECC-211CB305A5C3}"/>
              </a:ext>
            </a:extLst>
          </p:cNvPr>
          <p:cNvSpPr>
            <a:spLocks noGrp="1"/>
          </p:cNvSpPr>
          <p:nvPr>
            <p:ph type="body" sz="quarter" idx="11"/>
          </p:nvPr>
        </p:nvSpPr>
        <p:spPr>
          <a:xfrm>
            <a:off x="273823" y="1673106"/>
            <a:ext cx="11505730" cy="4399117"/>
          </a:xfrm>
        </p:spPr>
        <p:txBody>
          <a:bodyPr/>
          <a:lstStyle/>
          <a:p>
            <a:r>
              <a:rPr lang="en-GB" sz="3942" dirty="0">
                <a:latin typeface="Arsenica Antiqua DemiBold" panose="020B0604020202020204" charset="0"/>
              </a:rPr>
              <a:t>This lesson will analyse what the letters of Glaswegian-born Donald Gollan reveal about Scots settler attitudes towards the lands and peoples of Australia and New Zealand</a:t>
            </a:r>
          </a:p>
        </p:txBody>
      </p:sp>
    </p:spTree>
    <p:extLst>
      <p:ext uri="{BB962C8B-B14F-4D97-AF65-F5344CB8AC3E}">
        <p14:creationId xmlns:p14="http://schemas.microsoft.com/office/powerpoint/2010/main" val="396864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97BC01-044F-67EA-FFA1-5C49189E5FDF}"/>
              </a:ext>
            </a:extLst>
          </p:cNvPr>
          <p:cNvSpPr>
            <a:spLocks noGrp="1"/>
          </p:cNvSpPr>
          <p:nvPr>
            <p:ph type="body" sz="quarter" idx="10"/>
          </p:nvPr>
        </p:nvSpPr>
        <p:spPr>
          <a:xfrm>
            <a:off x="782109" y="656535"/>
            <a:ext cx="10812613" cy="5729761"/>
          </a:xfrm>
        </p:spPr>
        <p:txBody>
          <a:bodyPr>
            <a:normAutofit fontScale="70000" lnSpcReduction="20000"/>
          </a:bodyPr>
          <a:lstStyle/>
          <a:p>
            <a:r>
              <a:rPr lang="en-GB" sz="5033" dirty="0"/>
              <a:t>Conclusion</a:t>
            </a:r>
          </a:p>
          <a:p>
            <a:pPr algn="just"/>
            <a:br>
              <a:rPr lang="en-GB" sz="4305" dirty="0"/>
            </a:br>
            <a:endParaRPr lang="en-GB" sz="4305" dirty="0"/>
          </a:p>
          <a:p>
            <a:pPr algn="just"/>
            <a:endParaRPr lang="en-GB" sz="4305" dirty="0"/>
          </a:p>
          <a:p>
            <a:pPr algn="l"/>
            <a:r>
              <a:rPr lang="en-GB" sz="3638" dirty="0">
                <a:latin typeface="Gabarito" panose="020B0604020202020204" charset="0"/>
              </a:rPr>
              <a:t>Scottish colonisation of Australia and New Zealand was driven by the </a:t>
            </a:r>
            <a:r>
              <a:rPr lang="en-GB" sz="3638" b="1" dirty="0">
                <a:latin typeface="Gabarito" panose="020B0604020202020204" charset="0"/>
              </a:rPr>
              <a:t>desire to conquer and control land and goods</a:t>
            </a:r>
            <a:r>
              <a:rPr lang="en-GB" sz="3638" dirty="0">
                <a:latin typeface="Gabarito" panose="020B0604020202020204" charset="0"/>
              </a:rPr>
              <a:t>.</a:t>
            </a:r>
            <a:br>
              <a:rPr lang="en-GB" sz="3638" dirty="0">
                <a:latin typeface="Gabarito" panose="020B0604020202020204" charset="0"/>
              </a:rPr>
            </a:br>
            <a:endParaRPr lang="en-GB" sz="3638" dirty="0">
              <a:latin typeface="Gabarito" panose="020B0604020202020204" charset="0"/>
            </a:endParaRPr>
          </a:p>
          <a:p>
            <a:pPr algn="l"/>
            <a:endParaRPr lang="en-GB" sz="3638" dirty="0">
              <a:latin typeface="Gabarito" panose="020B0604020202020204" charset="0"/>
            </a:endParaRPr>
          </a:p>
          <a:p>
            <a:pPr algn="l"/>
            <a:r>
              <a:rPr lang="en-GB" sz="3638" dirty="0">
                <a:latin typeface="Gabarito" panose="020B0604020202020204" charset="0"/>
              </a:rPr>
              <a:t>It established a </a:t>
            </a:r>
            <a:r>
              <a:rPr lang="en-GB" sz="3638" b="1" dirty="0">
                <a:latin typeface="Gabarito" panose="020B0604020202020204" charset="0"/>
              </a:rPr>
              <a:t>racial hierarchy </a:t>
            </a:r>
            <a:r>
              <a:rPr lang="en-GB" sz="3638" dirty="0">
                <a:latin typeface="Gabarito" panose="020B0604020202020204" charset="0"/>
              </a:rPr>
              <a:t>and </a:t>
            </a:r>
            <a:r>
              <a:rPr lang="en-GB" sz="3638" b="1" dirty="0">
                <a:latin typeface="Gabarito" panose="020B0604020202020204" charset="0"/>
              </a:rPr>
              <a:t>social control </a:t>
            </a:r>
            <a:r>
              <a:rPr lang="en-GB" sz="3638" dirty="0">
                <a:latin typeface="Gabarito" panose="020B0604020202020204" charset="0"/>
              </a:rPr>
              <a:t>which resulted in a </a:t>
            </a:r>
            <a:r>
              <a:rPr lang="en-GB" sz="3638" b="1" dirty="0">
                <a:latin typeface="Gabarito" panose="020B0604020202020204" charset="0"/>
              </a:rPr>
              <a:t>forced marginalisation </a:t>
            </a:r>
            <a:r>
              <a:rPr lang="en-GB" sz="3638" dirty="0">
                <a:latin typeface="Gabarito" panose="020B0604020202020204" charset="0"/>
              </a:rPr>
              <a:t>of Indigenous peoples.</a:t>
            </a:r>
            <a:br>
              <a:rPr lang="en-GB" sz="3638" dirty="0">
                <a:latin typeface="Gabarito" panose="020B0604020202020204" charset="0"/>
              </a:rPr>
            </a:br>
            <a:endParaRPr lang="en-GB" sz="3638" dirty="0">
              <a:latin typeface="Gabarito" panose="020B0604020202020204" charset="0"/>
            </a:endParaRPr>
          </a:p>
          <a:p>
            <a:pPr algn="l"/>
            <a:endParaRPr lang="en-GB" sz="3638" dirty="0">
              <a:latin typeface="Gabarito" panose="020B0604020202020204" charset="0"/>
            </a:endParaRPr>
          </a:p>
          <a:p>
            <a:pPr algn="l"/>
            <a:r>
              <a:rPr lang="en-GB" sz="3638" dirty="0">
                <a:latin typeface="Gabarito" panose="020B0604020202020204" charset="0"/>
              </a:rPr>
              <a:t>Indigenous peoples were represented as ‘uncivilised’ ‘savages’ by the white settlers during colonial conflicts. This was an </a:t>
            </a:r>
            <a:r>
              <a:rPr lang="en-GB" sz="3638" b="1" dirty="0">
                <a:latin typeface="Gabarito" panose="020B0604020202020204" charset="0"/>
              </a:rPr>
              <a:t>attempt to justify control and atrocities.</a:t>
            </a:r>
          </a:p>
          <a:p>
            <a:endParaRPr lang="en-GB" dirty="0"/>
          </a:p>
        </p:txBody>
      </p:sp>
    </p:spTree>
    <p:extLst>
      <p:ext uri="{BB962C8B-B14F-4D97-AF65-F5344CB8AC3E}">
        <p14:creationId xmlns:p14="http://schemas.microsoft.com/office/powerpoint/2010/main" val="1082700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EF6BC6-A68C-62F0-0928-00EBBFDF765D}"/>
              </a:ext>
            </a:extLst>
          </p:cNvPr>
          <p:cNvSpPr>
            <a:spLocks noGrp="1"/>
          </p:cNvSpPr>
          <p:nvPr>
            <p:ph type="body" sz="quarter" idx="11"/>
          </p:nvPr>
        </p:nvSpPr>
        <p:spPr/>
        <p:txBody>
          <a:bodyPr/>
          <a:lstStyle/>
          <a:p>
            <a:r>
              <a:rPr lang="en-GB" sz="1213" dirty="0"/>
              <a:t>For the Teacher</a:t>
            </a:r>
          </a:p>
        </p:txBody>
      </p:sp>
      <p:sp>
        <p:nvSpPr>
          <p:cNvPr id="5" name="Text Placeholder 4">
            <a:extLst>
              <a:ext uri="{FF2B5EF4-FFF2-40B4-BE49-F238E27FC236}">
                <a16:creationId xmlns:a16="http://schemas.microsoft.com/office/drawing/2014/main" id="{D99014B4-281B-536E-EF67-C9A2AC400A83}"/>
              </a:ext>
            </a:extLst>
          </p:cNvPr>
          <p:cNvSpPr>
            <a:spLocks noGrp="1"/>
          </p:cNvSpPr>
          <p:nvPr>
            <p:ph type="body" sz="quarter" idx="10"/>
          </p:nvPr>
        </p:nvSpPr>
        <p:spPr/>
        <p:txBody>
          <a:bodyPr>
            <a:normAutofit/>
          </a:bodyPr>
          <a:lstStyle/>
          <a:p>
            <a:r>
              <a:rPr lang="en-GB" sz="7000" dirty="0">
                <a:latin typeface="Hacksaw" panose="020B0604020202020204" charset="0"/>
              </a:rPr>
              <a:t>Worksheets and Resources </a:t>
            </a:r>
          </a:p>
          <a:p>
            <a:r>
              <a:rPr lang="en-GB" sz="7000" dirty="0">
                <a:latin typeface="Hacksaw" panose="020B0604020202020204" charset="0"/>
              </a:rPr>
              <a:t>(and potential answers)</a:t>
            </a:r>
          </a:p>
        </p:txBody>
      </p:sp>
    </p:spTree>
    <p:extLst>
      <p:ext uri="{BB962C8B-B14F-4D97-AF65-F5344CB8AC3E}">
        <p14:creationId xmlns:p14="http://schemas.microsoft.com/office/powerpoint/2010/main" val="6323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E4D12795-8545-7757-61C4-2857FFEA0C79}"/>
              </a:ext>
            </a:extLst>
          </p:cNvPr>
          <p:cNvSpPr>
            <a:spLocks noChangeArrowheads="1"/>
          </p:cNvSpPr>
          <p:nvPr/>
        </p:nvSpPr>
        <p:spPr bwMode="auto">
          <a:xfrm>
            <a:off x="3578927" y="-373799"/>
            <a:ext cx="2517074" cy="3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spAutoFit/>
          </a:bodyPr>
          <a:lstStyle/>
          <a:p>
            <a:pPr defTabSz="914358" eaLnBrk="0" fontAlgn="base" hangingPunct="0">
              <a:spcBef>
                <a:spcPct val="0"/>
              </a:spcBef>
              <a:spcAft>
                <a:spcPct val="0"/>
              </a:spcAft>
            </a:pPr>
            <a:r>
              <a:rPr lang="en-US" altLang="en-US">
                <a:solidFill>
                  <a:prstClr val="black"/>
                </a:solidFill>
                <a:latin typeface="Tahoma" panose="020B0604030504040204" pitchFamily="34" charset="0"/>
                <a:cs typeface="Tahoma" panose="020B0604030504040204" pitchFamily="34" charset="0"/>
              </a:rPr>
              <a:t>MS-Papers-3271</a:t>
            </a:r>
            <a:endParaRPr lang="en-US" altLang="en-US">
              <a:solidFill>
                <a:prstClr val="black"/>
              </a:solidFill>
              <a:latin typeface="Arial" panose="020B0604020202020204" pitchFamily="34" charset="0"/>
            </a:endParaRPr>
          </a:p>
        </p:txBody>
      </p:sp>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l="1652" t="9076"/>
          <a:stretch/>
        </p:blipFill>
        <p:spPr>
          <a:xfrm>
            <a:off x="428" y="-4483"/>
            <a:ext cx="12191144" cy="6857518"/>
          </a:xfrm>
          <a:prstGeom prst="rect">
            <a:avLst/>
          </a:prstGeom>
        </p:spPr>
      </p:pic>
      <p:sp>
        <p:nvSpPr>
          <p:cNvPr id="2" name="TextBox 1">
            <a:extLst>
              <a:ext uri="{FF2B5EF4-FFF2-40B4-BE49-F238E27FC236}">
                <a16:creationId xmlns:a16="http://schemas.microsoft.com/office/drawing/2014/main" id="{3282BC02-5F00-336B-3FA7-6ED74CB68017}"/>
              </a:ext>
            </a:extLst>
          </p:cNvPr>
          <p:cNvSpPr txBox="1"/>
          <p:nvPr/>
        </p:nvSpPr>
        <p:spPr>
          <a:xfrm>
            <a:off x="88993" y="3244169"/>
            <a:ext cx="323454" cy="260392"/>
          </a:xfrm>
          <a:prstGeom prst="rect">
            <a:avLst/>
          </a:prstGeom>
          <a:solidFill>
            <a:schemeClr val="bg1"/>
          </a:solidFill>
        </p:spPr>
        <p:txBody>
          <a:bodyPr wrap="square" rtlCol="0">
            <a:spAutoFit/>
          </a:bodyPr>
          <a:lstStyle/>
          <a:p>
            <a:endParaRPr lang="en-GB" sz="1092" dirty="0"/>
          </a:p>
        </p:txBody>
      </p:sp>
    </p:spTree>
    <p:extLst>
      <p:ext uri="{BB962C8B-B14F-4D97-AF65-F5344CB8AC3E}">
        <p14:creationId xmlns:p14="http://schemas.microsoft.com/office/powerpoint/2010/main" val="3234524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D2C-5680-D8B4-FAFC-041F2ABEDA16}"/>
              </a:ext>
            </a:extLst>
          </p:cNvPr>
          <p:cNvSpPr>
            <a:spLocks noGrp="1"/>
          </p:cNvSpPr>
          <p:nvPr>
            <p:ph type="title"/>
          </p:nvPr>
        </p:nvSpPr>
        <p:spPr>
          <a:xfrm>
            <a:off x="549490" y="102042"/>
            <a:ext cx="5276848" cy="1215939"/>
          </a:xfrm>
        </p:spPr>
        <p:txBody>
          <a:bodyPr>
            <a:normAutofit/>
          </a:bodyPr>
          <a:lstStyle/>
          <a:p>
            <a:r>
              <a:rPr lang="en-US" spc="-91" dirty="0">
                <a:latin typeface="Arsenica Antiqua DemiBold" panose="020B0604020202020204" charset="0"/>
              </a:rPr>
              <a:t>Teacher answers</a:t>
            </a:r>
          </a:p>
        </p:txBody>
      </p:sp>
      <p:sp>
        <p:nvSpPr>
          <p:cNvPr id="3" name="Content Placeholder 2">
            <a:extLst>
              <a:ext uri="{FF2B5EF4-FFF2-40B4-BE49-F238E27FC236}">
                <a16:creationId xmlns:a16="http://schemas.microsoft.com/office/drawing/2014/main" id="{A1CBA19E-4896-EFD4-F672-F6B22809C05F}"/>
              </a:ext>
            </a:extLst>
          </p:cNvPr>
          <p:cNvSpPr>
            <a:spLocks noGrp="1"/>
          </p:cNvSpPr>
          <p:nvPr>
            <p:ph idx="1"/>
          </p:nvPr>
        </p:nvSpPr>
        <p:spPr>
          <a:xfrm>
            <a:off x="283213" y="1612619"/>
            <a:ext cx="4742428" cy="4797399"/>
          </a:xfrm>
        </p:spPr>
        <p:txBody>
          <a:bodyPr vert="horz" lIns="91434" tIns="45717" rIns="91434" bIns="45717" rtlCol="0" anchor="t">
            <a:normAutofit fontScale="77500" lnSpcReduction="20000"/>
          </a:bodyPr>
          <a:lstStyle/>
          <a:p>
            <a:pPr marL="457179" indent="-457179">
              <a:buFont typeface="+mj-lt"/>
              <a:buAutoNum type="arabicPeriod"/>
            </a:pPr>
            <a:r>
              <a:rPr lang="en-US" dirty="0">
                <a:latin typeface="Gabarito" panose="020B0604020202020204" charset="0"/>
              </a:rPr>
              <a:t>Students should show an understanding that the voyage would have taken a considerable amount of time without modern advancements.</a:t>
            </a:r>
            <a:br>
              <a:rPr lang="en-US" dirty="0">
                <a:latin typeface="Gabarito" panose="020B0604020202020204" charset="0"/>
              </a:rPr>
            </a:br>
            <a:endParaRPr lang="en-US" dirty="0">
              <a:latin typeface="Gabarito" panose="020B0604020202020204" charset="0"/>
            </a:endParaRPr>
          </a:p>
          <a:p>
            <a:pPr marL="457179" indent="-457179">
              <a:buFont typeface="+mj-lt"/>
              <a:buAutoNum type="arabicPeriod"/>
            </a:pPr>
            <a:r>
              <a:rPr lang="en-US" dirty="0">
                <a:latin typeface="Gabarito" panose="020B0604020202020204" charset="0"/>
              </a:rPr>
              <a:t>Students should identify that Gollan might have been more free with his thoughts because it was a letter or that he might have tried to advertise the voyage in a more positive light to encourage other settlers to migrate.</a:t>
            </a:r>
            <a:br>
              <a:rPr lang="en-US" dirty="0">
                <a:latin typeface="Gabarito" panose="020B0604020202020204" charset="0"/>
              </a:rPr>
            </a:br>
            <a:endParaRPr lang="en-US" dirty="0">
              <a:latin typeface="Gabarito" panose="020B0604020202020204" charset="0"/>
            </a:endParaRPr>
          </a:p>
          <a:p>
            <a:pPr marL="457179" indent="-457179">
              <a:buFont typeface="+mj-lt"/>
              <a:buAutoNum type="arabicPeriod"/>
            </a:pPr>
            <a:r>
              <a:rPr lang="en-GB" dirty="0">
                <a:latin typeface="Gabarito" panose="020B0604020202020204" charset="0"/>
              </a:rPr>
              <a:t>The letter is actually two letters, written three months apart, on a single piece of paper. </a:t>
            </a:r>
            <a:endParaRPr lang="en-US" dirty="0">
              <a:latin typeface="Gabarito" panose="020B0604020202020204" charset="0"/>
            </a:endParaRPr>
          </a:p>
          <a:p>
            <a:pPr marL="0" indent="0" algn="just">
              <a:buNone/>
            </a:pPr>
            <a:endParaRPr lang="en-US" dirty="0"/>
          </a:p>
        </p:txBody>
      </p:sp>
      <p:pic>
        <p:nvPicPr>
          <p:cNvPr id="5" name="Picture 4">
            <a:extLst>
              <a:ext uri="{FF2B5EF4-FFF2-40B4-BE49-F238E27FC236}">
                <a16:creationId xmlns:a16="http://schemas.microsoft.com/office/drawing/2014/main" id="{B7CEEA47-351B-DC9C-03EF-A9EA99CB115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51900" y="251"/>
            <a:ext cx="6939674" cy="6868394"/>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6" name="TextBox 5">
            <a:extLst>
              <a:ext uri="{FF2B5EF4-FFF2-40B4-BE49-F238E27FC236}">
                <a16:creationId xmlns:a16="http://schemas.microsoft.com/office/drawing/2014/main" id="{57892BBB-6C13-A849-7AF1-0F18BA1E65F9}"/>
              </a:ext>
            </a:extLst>
          </p:cNvPr>
          <p:cNvSpPr txBox="1"/>
          <p:nvPr/>
        </p:nvSpPr>
        <p:spPr>
          <a:xfrm>
            <a:off x="752278" y="6608542"/>
            <a:ext cx="5074061" cy="276999"/>
          </a:xfrm>
          <a:prstGeom prst="rect">
            <a:avLst/>
          </a:prstGeom>
          <a:noFill/>
        </p:spPr>
        <p:txBody>
          <a:bodyPr wrap="square" rtlCol="0">
            <a:spAutoFit/>
          </a:bodyPr>
          <a:lstStyle/>
          <a:p>
            <a:pPr defTabSz="914358"/>
            <a:r>
              <a:rPr lang="en-GB" sz="1200" dirty="0">
                <a:solidFill>
                  <a:prstClr val="black"/>
                </a:solidFill>
                <a:latin typeface="SassoonCRInfant"/>
              </a:rPr>
              <a:t>National Library of New Zealand MS-Papers-3271 (copy free from copyright) </a:t>
            </a:r>
          </a:p>
        </p:txBody>
      </p:sp>
      <p:sp>
        <p:nvSpPr>
          <p:cNvPr id="7" name="Rectangle 1">
            <a:extLst>
              <a:ext uri="{FF2B5EF4-FFF2-40B4-BE49-F238E27FC236}">
                <a16:creationId xmlns:a16="http://schemas.microsoft.com/office/drawing/2014/main" id="{E4D12795-8545-7757-61C4-2857FFEA0C79}"/>
              </a:ext>
            </a:extLst>
          </p:cNvPr>
          <p:cNvSpPr>
            <a:spLocks noChangeArrowheads="1"/>
          </p:cNvSpPr>
          <p:nvPr/>
        </p:nvSpPr>
        <p:spPr bwMode="auto">
          <a:xfrm>
            <a:off x="3578927" y="-373799"/>
            <a:ext cx="2517074" cy="3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spAutoFit/>
          </a:bodyPr>
          <a:lstStyle/>
          <a:p>
            <a:pPr defTabSz="914358" eaLnBrk="0" fontAlgn="base" hangingPunct="0">
              <a:spcBef>
                <a:spcPct val="0"/>
              </a:spcBef>
              <a:spcAft>
                <a:spcPct val="0"/>
              </a:spcAft>
            </a:pPr>
            <a:r>
              <a:rPr lang="en-US" altLang="en-US" dirty="0">
                <a:solidFill>
                  <a:prstClr val="black"/>
                </a:solidFill>
                <a:latin typeface="Tahoma" panose="020B0604030504040204" pitchFamily="34" charset="0"/>
                <a:cs typeface="Tahoma" panose="020B0604030504040204" pitchFamily="34" charset="0"/>
              </a:rPr>
              <a:t>MS-Papers-3271</a:t>
            </a:r>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28737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475233-BA90-FF16-E588-FDFFCC34F946}"/>
              </a:ext>
            </a:extLst>
          </p:cNvPr>
          <p:cNvPicPr>
            <a:picLocks noChangeAspect="1"/>
          </p:cNvPicPr>
          <p:nvPr/>
        </p:nvPicPr>
        <p:blipFill>
          <a:blip r:embed="rId2"/>
          <a:stretch>
            <a:fillRect/>
          </a:stretch>
        </p:blipFill>
        <p:spPr>
          <a:xfrm>
            <a:off x="867616" y="241"/>
            <a:ext cx="10604428" cy="6857519"/>
          </a:xfrm>
          <a:prstGeom prst="rect">
            <a:avLst/>
          </a:prstGeom>
        </p:spPr>
      </p:pic>
    </p:spTree>
    <p:extLst>
      <p:ext uri="{BB962C8B-B14F-4D97-AF65-F5344CB8AC3E}">
        <p14:creationId xmlns:p14="http://schemas.microsoft.com/office/powerpoint/2010/main" val="1455146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F2BF2-0D1D-3447-FE87-E8F077964C5C}"/>
              </a:ext>
            </a:extLst>
          </p:cNvPr>
          <p:cNvSpPr>
            <a:spLocks noGrp="1"/>
          </p:cNvSpPr>
          <p:nvPr>
            <p:ph type="body" sz="quarter" idx="10"/>
          </p:nvPr>
        </p:nvSpPr>
        <p:spPr>
          <a:xfrm>
            <a:off x="505825" y="1349652"/>
            <a:ext cx="11180350" cy="4990436"/>
          </a:xfrm>
        </p:spPr>
        <p:txBody>
          <a:bodyPr>
            <a:normAutofit lnSpcReduction="10000"/>
          </a:bodyPr>
          <a:lstStyle/>
          <a:p>
            <a:pPr marL="457179" indent="-457179" algn="just">
              <a:buFont typeface="+mj-lt"/>
              <a:buAutoNum type="arabicPeriod"/>
            </a:pPr>
            <a:r>
              <a:rPr lang="en-GB" sz="2486" dirty="0" err="1">
                <a:latin typeface="Gabarito" panose="020B0604020202020204" charset="0"/>
              </a:rPr>
              <a:t>Gollan</a:t>
            </a:r>
            <a:r>
              <a:rPr lang="en-GB" sz="2486" dirty="0">
                <a:latin typeface="Gabarito" panose="020B0604020202020204" charset="0"/>
              </a:rPr>
              <a:t> identifies opportunities for farming and hunting in the first paragraph. This would be in the interest of making profit from western capitalist ideas of farming and sport in hunting/fishing wildlife.</a:t>
            </a:r>
          </a:p>
          <a:p>
            <a:pPr marL="457179" indent="-457179" algn="just">
              <a:buFont typeface="+mj-lt"/>
              <a:buAutoNum type="arabicPeriod"/>
            </a:pPr>
            <a:endParaRPr lang="en-GB" sz="2486" dirty="0">
              <a:latin typeface="Gabarito" panose="020B0604020202020204" charset="0"/>
            </a:endParaRPr>
          </a:p>
          <a:p>
            <a:pPr marL="457179" indent="-457179" algn="just">
              <a:buFont typeface="+mj-lt"/>
              <a:buAutoNum type="arabicPeriod"/>
            </a:pPr>
            <a:r>
              <a:rPr lang="en-GB" sz="2486" dirty="0">
                <a:latin typeface="Gabarito" panose="020B0604020202020204" charset="0"/>
              </a:rPr>
              <a:t>His descriptions of Australia are mostly positive: ‘…infinitely superior to our best summer in Scotland’, ‘…rich alluvial soil’, ‘…abounding with fish in great abundance’, ‘The bay is actually swarming with excellent fish…’. This shows that settlers viewed the land as something to exploit and make money from.</a:t>
            </a:r>
          </a:p>
          <a:p>
            <a:pPr marL="457179" indent="-457179" algn="just">
              <a:buFont typeface="+mj-lt"/>
              <a:buAutoNum type="arabicPeriod"/>
            </a:pPr>
            <a:endParaRPr lang="en-GB" sz="2486" dirty="0">
              <a:latin typeface="Gabarito" panose="020B0604020202020204" charset="0"/>
            </a:endParaRPr>
          </a:p>
          <a:p>
            <a:pPr marL="457179" indent="-457179" algn="just">
              <a:buFont typeface="+mj-lt"/>
              <a:buAutoNum type="arabicPeriod"/>
            </a:pPr>
            <a:r>
              <a:rPr lang="en-GB" sz="2486" dirty="0" err="1">
                <a:latin typeface="Gabarito" panose="020B0604020202020204" charset="0"/>
              </a:rPr>
              <a:t>Gollan</a:t>
            </a:r>
            <a:r>
              <a:rPr lang="en-GB" sz="2486" dirty="0">
                <a:latin typeface="Gabarito" panose="020B0604020202020204" charset="0"/>
              </a:rPr>
              <a:t> refers to each aspect of the environment in a way that he could profit from it, i.e. how the land could be farmed, where people could hunt, opportunities for fishing and exporting them. </a:t>
            </a:r>
          </a:p>
        </p:txBody>
      </p:sp>
      <p:sp>
        <p:nvSpPr>
          <p:cNvPr id="2" name="Title 1">
            <a:extLst>
              <a:ext uri="{FF2B5EF4-FFF2-40B4-BE49-F238E27FC236}">
                <a16:creationId xmlns:a16="http://schemas.microsoft.com/office/drawing/2014/main" id="{FEE16158-16FC-8AB2-ACDA-C19F838CA980}"/>
              </a:ext>
            </a:extLst>
          </p:cNvPr>
          <p:cNvSpPr>
            <a:spLocks noGrp="1"/>
          </p:cNvSpPr>
          <p:nvPr>
            <p:ph type="title" idx="4294967295"/>
          </p:nvPr>
        </p:nvSpPr>
        <p:spPr>
          <a:xfrm>
            <a:off x="1059356" y="-1527"/>
            <a:ext cx="9809520" cy="1215841"/>
          </a:xfrm>
        </p:spPr>
        <p:txBody>
          <a:bodyPr/>
          <a:lstStyle/>
          <a:p>
            <a:pPr algn="ctr"/>
            <a:r>
              <a:rPr lang="en-GB" sz="2911" dirty="0"/>
              <a:t>Activity 1 – Teacher </a:t>
            </a:r>
          </a:p>
        </p:txBody>
      </p:sp>
    </p:spTree>
    <p:extLst>
      <p:ext uri="{BB962C8B-B14F-4D97-AF65-F5344CB8AC3E}">
        <p14:creationId xmlns:p14="http://schemas.microsoft.com/office/powerpoint/2010/main" val="3031841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4C6E2216-0CB4-CE01-E8FE-785687A3255C}"/>
              </a:ext>
            </a:extLst>
          </p:cNvPr>
          <p:cNvPicPr>
            <a:picLocks noChangeAspect="1"/>
          </p:cNvPicPr>
          <p:nvPr/>
        </p:nvPicPr>
        <p:blipFill>
          <a:blip r:embed="rId2"/>
          <a:stretch>
            <a:fillRect/>
          </a:stretch>
        </p:blipFill>
        <p:spPr>
          <a:xfrm>
            <a:off x="1007099" y="241"/>
            <a:ext cx="10483797" cy="6857519"/>
          </a:xfrm>
          <a:prstGeom prst="rect">
            <a:avLst/>
          </a:prstGeom>
        </p:spPr>
      </p:pic>
    </p:spTree>
    <p:extLst>
      <p:ext uri="{BB962C8B-B14F-4D97-AF65-F5344CB8AC3E}">
        <p14:creationId xmlns:p14="http://schemas.microsoft.com/office/powerpoint/2010/main" val="4033755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264212-312A-1B99-A5BB-AFCB3E371208}"/>
              </a:ext>
            </a:extLst>
          </p:cNvPr>
          <p:cNvPicPr>
            <a:picLocks noChangeAspect="1"/>
          </p:cNvPicPr>
          <p:nvPr/>
        </p:nvPicPr>
        <p:blipFill>
          <a:blip r:embed="rId3"/>
          <a:stretch>
            <a:fillRect/>
          </a:stretch>
        </p:blipFill>
        <p:spPr>
          <a:xfrm>
            <a:off x="1245112" y="241"/>
            <a:ext cx="9701778" cy="6857519"/>
          </a:xfrm>
          <a:prstGeom prst="rect">
            <a:avLst/>
          </a:prstGeom>
        </p:spPr>
      </p:pic>
    </p:spTree>
    <p:extLst>
      <p:ext uri="{BB962C8B-B14F-4D97-AF65-F5344CB8AC3E}">
        <p14:creationId xmlns:p14="http://schemas.microsoft.com/office/powerpoint/2010/main" val="2973449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F2BF2-0D1D-3447-FE87-E8F077964C5C}"/>
              </a:ext>
            </a:extLst>
          </p:cNvPr>
          <p:cNvSpPr>
            <a:spLocks noGrp="1"/>
          </p:cNvSpPr>
          <p:nvPr>
            <p:ph type="body" sz="quarter" idx="10"/>
          </p:nvPr>
        </p:nvSpPr>
        <p:spPr>
          <a:xfrm>
            <a:off x="389343" y="1303444"/>
            <a:ext cx="11413314" cy="5036710"/>
          </a:xfrm>
        </p:spPr>
        <p:txBody>
          <a:bodyPr>
            <a:normAutofit/>
          </a:bodyPr>
          <a:lstStyle/>
          <a:p>
            <a:pPr marL="277246" lvl="1" indent="0">
              <a:buNone/>
            </a:pPr>
            <a:r>
              <a:rPr lang="en-GB" sz="2426" dirty="0">
                <a:latin typeface="Gabarito" panose="020B0604020202020204" charset="0"/>
              </a:rPr>
              <a:t>This source shows different ways in which settlers make Indigenous peoples suffer:</a:t>
            </a:r>
          </a:p>
          <a:p>
            <a:pPr lvl="1"/>
            <a:endParaRPr lang="en-GB" sz="2426" dirty="0">
              <a:latin typeface="Gabarito" panose="020B0604020202020204" charset="0"/>
            </a:endParaRPr>
          </a:p>
          <a:p>
            <a:pPr marL="617191" lvl="1" indent="-342884"/>
            <a:r>
              <a:rPr lang="en-GB" sz="2426" dirty="0">
                <a:latin typeface="Gabarito" panose="020B0604020202020204" charset="0"/>
              </a:rPr>
              <a:t>Taking over/taking control of land which belonged to Indigenous peoples. </a:t>
            </a:r>
          </a:p>
          <a:p>
            <a:pPr marL="617191" lvl="1" indent="-342884"/>
            <a:r>
              <a:rPr lang="en-GB" sz="2426" dirty="0">
                <a:latin typeface="Gabarito" panose="020B0604020202020204" charset="0"/>
              </a:rPr>
              <a:t>Viewing the natural world, and exploiting it, as resources (birds, fish, crops).</a:t>
            </a:r>
          </a:p>
          <a:p>
            <a:pPr marL="617191" lvl="1" indent="-342884"/>
            <a:r>
              <a:rPr lang="en-GB" sz="2426" dirty="0">
                <a:latin typeface="Gabarito" panose="020B0604020202020204" charset="0"/>
              </a:rPr>
              <a:t>Spreading new diseases, leading to a decrease of the Indigenous population.</a:t>
            </a:r>
          </a:p>
          <a:p>
            <a:pPr marL="617191" lvl="1" indent="-342884"/>
            <a:r>
              <a:rPr lang="en-GB" sz="2426" dirty="0">
                <a:latin typeface="Gabarito" panose="020B0604020202020204" charset="0"/>
              </a:rPr>
              <a:t>Financial exploitation of Indigenous communities (seen, for example, in Gollan learning ‘the native tongue’ to ‘do a little business with the natives’ referred to in the letter). </a:t>
            </a:r>
          </a:p>
        </p:txBody>
      </p:sp>
      <p:sp>
        <p:nvSpPr>
          <p:cNvPr id="2" name="Title 1">
            <a:extLst>
              <a:ext uri="{FF2B5EF4-FFF2-40B4-BE49-F238E27FC236}">
                <a16:creationId xmlns:a16="http://schemas.microsoft.com/office/drawing/2014/main" id="{FEE16158-16FC-8AB2-ACDA-C19F838CA980}"/>
              </a:ext>
            </a:extLst>
          </p:cNvPr>
          <p:cNvSpPr>
            <a:spLocks noGrp="1"/>
          </p:cNvSpPr>
          <p:nvPr>
            <p:ph type="title" idx="4294967295"/>
          </p:nvPr>
        </p:nvSpPr>
        <p:spPr>
          <a:xfrm>
            <a:off x="1336602" y="-19054"/>
            <a:ext cx="9809520" cy="1215842"/>
          </a:xfrm>
        </p:spPr>
        <p:txBody>
          <a:bodyPr/>
          <a:lstStyle/>
          <a:p>
            <a:pPr algn="ctr"/>
            <a:r>
              <a:rPr lang="en-GB" sz="2971" dirty="0"/>
              <a:t>Activity 2 &amp; 3 – Teacher </a:t>
            </a:r>
          </a:p>
        </p:txBody>
      </p:sp>
    </p:spTree>
    <p:extLst>
      <p:ext uri="{BB962C8B-B14F-4D97-AF65-F5344CB8AC3E}">
        <p14:creationId xmlns:p14="http://schemas.microsoft.com/office/powerpoint/2010/main" val="1957886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6C3B-CB77-088D-9693-5B12251A236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E18B0B9-7DCA-A92C-EB2C-23C65FDA689B}"/>
              </a:ext>
            </a:extLst>
          </p:cNvPr>
          <p:cNvSpPr>
            <a:spLocks noGrp="1"/>
          </p:cNvSpPr>
          <p:nvPr>
            <p:ph type="body" sz="quarter" idx="11"/>
          </p:nvPr>
        </p:nvSpPr>
        <p:spPr/>
        <p:txBody>
          <a:bodyPr/>
          <a:lstStyle/>
          <a:p>
            <a:r>
              <a:rPr lang="en-GB" sz="1213" dirty="0"/>
              <a:t>For the Teacher</a:t>
            </a:r>
          </a:p>
        </p:txBody>
      </p:sp>
      <p:sp>
        <p:nvSpPr>
          <p:cNvPr id="5" name="Text Placeholder 4">
            <a:extLst>
              <a:ext uri="{FF2B5EF4-FFF2-40B4-BE49-F238E27FC236}">
                <a16:creationId xmlns:a16="http://schemas.microsoft.com/office/drawing/2014/main" id="{BAB9E60E-E6E7-4D06-B9AB-E31C7553A0C1}"/>
              </a:ext>
            </a:extLst>
          </p:cNvPr>
          <p:cNvSpPr>
            <a:spLocks noGrp="1"/>
          </p:cNvSpPr>
          <p:nvPr>
            <p:ph type="body" sz="quarter" idx="10"/>
          </p:nvPr>
        </p:nvSpPr>
        <p:spPr/>
        <p:txBody>
          <a:bodyPr>
            <a:normAutofit/>
          </a:bodyPr>
          <a:lstStyle/>
          <a:p>
            <a:r>
              <a:rPr lang="en-GB" sz="10000" dirty="0">
                <a:latin typeface="Hacksaw" panose="020B0604020202020204" charset="0"/>
              </a:rPr>
              <a:t>Homework task</a:t>
            </a:r>
          </a:p>
        </p:txBody>
      </p:sp>
    </p:spTree>
    <p:extLst>
      <p:ext uri="{BB962C8B-B14F-4D97-AF65-F5344CB8AC3E}">
        <p14:creationId xmlns:p14="http://schemas.microsoft.com/office/powerpoint/2010/main" val="227446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D2C-5680-D8B4-FAFC-041F2ABEDA16}"/>
              </a:ext>
            </a:extLst>
          </p:cNvPr>
          <p:cNvSpPr>
            <a:spLocks noGrp="1"/>
          </p:cNvSpPr>
          <p:nvPr>
            <p:ph type="title"/>
          </p:nvPr>
        </p:nvSpPr>
        <p:spPr>
          <a:xfrm>
            <a:off x="549490" y="795158"/>
            <a:ext cx="4476150" cy="1215939"/>
          </a:xfrm>
        </p:spPr>
        <p:txBody>
          <a:bodyPr>
            <a:normAutofit/>
          </a:bodyPr>
          <a:lstStyle/>
          <a:p>
            <a:r>
              <a:rPr lang="en-US" sz="2971" dirty="0"/>
              <a:t>Starter Activity</a:t>
            </a:r>
          </a:p>
        </p:txBody>
      </p:sp>
      <p:sp>
        <p:nvSpPr>
          <p:cNvPr id="3" name="Content Placeholder 2">
            <a:extLst>
              <a:ext uri="{FF2B5EF4-FFF2-40B4-BE49-F238E27FC236}">
                <a16:creationId xmlns:a16="http://schemas.microsoft.com/office/drawing/2014/main" id="{A1CBA19E-4896-EFD4-F672-F6B22809C05F}"/>
              </a:ext>
            </a:extLst>
          </p:cNvPr>
          <p:cNvSpPr>
            <a:spLocks noGrp="1"/>
          </p:cNvSpPr>
          <p:nvPr>
            <p:ph idx="1"/>
          </p:nvPr>
        </p:nvSpPr>
        <p:spPr>
          <a:xfrm>
            <a:off x="457729" y="2458637"/>
            <a:ext cx="4567911" cy="3492696"/>
          </a:xfrm>
        </p:spPr>
        <p:txBody>
          <a:bodyPr vert="horz" lIns="91434" tIns="45717" rIns="91434" bIns="45717" rtlCol="0" anchor="t">
            <a:normAutofit/>
          </a:bodyPr>
          <a:lstStyle/>
          <a:p>
            <a:pPr marL="457179" indent="-457179" algn="just">
              <a:buFont typeface="+mj-lt"/>
              <a:buAutoNum type="arabicPeriod"/>
            </a:pPr>
            <a:r>
              <a:rPr lang="en-US" sz="2001" dirty="0"/>
              <a:t>Collect your starter sheet from the materials station </a:t>
            </a:r>
          </a:p>
          <a:p>
            <a:pPr marL="457179" indent="-457179" algn="just">
              <a:buFont typeface="+mj-lt"/>
              <a:buAutoNum type="arabicPeriod"/>
            </a:pPr>
            <a:endParaRPr lang="en-US" sz="2001" dirty="0"/>
          </a:p>
          <a:p>
            <a:pPr marL="457179" indent="-457179" algn="just">
              <a:buFont typeface="+mj-lt"/>
              <a:buAutoNum type="arabicPeriod"/>
            </a:pPr>
            <a:r>
              <a:rPr lang="en-US" sz="2001" dirty="0"/>
              <a:t>Answer the questions in sentences</a:t>
            </a:r>
          </a:p>
          <a:p>
            <a:pPr marL="457179" indent="-457179" algn="just">
              <a:buFont typeface="+mj-lt"/>
              <a:buAutoNum type="arabicPeriod"/>
            </a:pPr>
            <a:endParaRPr lang="en-US" sz="2001" dirty="0"/>
          </a:p>
          <a:p>
            <a:pPr marL="457179" indent="-457179" algn="just">
              <a:buFont typeface="+mj-lt"/>
              <a:buAutoNum type="arabicPeriod"/>
            </a:pPr>
            <a:r>
              <a:rPr lang="en-US" sz="2001" dirty="0"/>
              <a:t>You have 3 minutes!</a:t>
            </a:r>
          </a:p>
          <a:p>
            <a:pPr marL="457179" indent="-457179" algn="just">
              <a:buFont typeface="+mj-lt"/>
              <a:buAutoNum type="arabicPeriod"/>
            </a:pPr>
            <a:endParaRPr lang="en-US" sz="2001" dirty="0"/>
          </a:p>
          <a:p>
            <a:pPr marL="457179" indent="-457179" algn="just">
              <a:buFont typeface="+mj-lt"/>
              <a:buAutoNum type="arabicPeriod"/>
            </a:pPr>
            <a:endParaRPr lang="en-US" sz="2001" dirty="0">
              <a:ea typeface="Batang"/>
            </a:endParaRPr>
          </a:p>
          <a:p>
            <a:pPr marL="0" indent="0" algn="just">
              <a:buNone/>
            </a:pPr>
            <a:r>
              <a:rPr lang="en-US" sz="2001" dirty="0">
                <a:ea typeface="Batang"/>
              </a:rPr>
              <a:t>*Remember to explain your thinking! </a:t>
            </a:r>
          </a:p>
        </p:txBody>
      </p:sp>
      <p:pic>
        <p:nvPicPr>
          <p:cNvPr id="5" name="Picture 4">
            <a:extLst>
              <a:ext uri="{FF2B5EF4-FFF2-40B4-BE49-F238E27FC236}">
                <a16:creationId xmlns:a16="http://schemas.microsoft.com/office/drawing/2014/main" id="{B7CEEA47-351B-DC9C-03EF-A9EA99CB115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51900" y="251"/>
            <a:ext cx="6939674" cy="6868394"/>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
        <p:nvSpPr>
          <p:cNvPr id="6" name="TextBox 5">
            <a:extLst>
              <a:ext uri="{FF2B5EF4-FFF2-40B4-BE49-F238E27FC236}">
                <a16:creationId xmlns:a16="http://schemas.microsoft.com/office/drawing/2014/main" id="{57892BBB-6C13-A849-7AF1-0F18BA1E65F9}"/>
              </a:ext>
            </a:extLst>
          </p:cNvPr>
          <p:cNvSpPr txBox="1"/>
          <p:nvPr/>
        </p:nvSpPr>
        <p:spPr>
          <a:xfrm>
            <a:off x="412447" y="6572278"/>
            <a:ext cx="5287127" cy="276999"/>
          </a:xfrm>
          <a:prstGeom prst="rect">
            <a:avLst/>
          </a:prstGeom>
          <a:noFill/>
        </p:spPr>
        <p:txBody>
          <a:bodyPr wrap="square" rtlCol="0">
            <a:spAutoFit/>
          </a:bodyPr>
          <a:lstStyle/>
          <a:p>
            <a:r>
              <a:rPr lang="en-GB" sz="1200" dirty="0"/>
              <a:t>National Library of New Zealand MS-Papers-3271 (copy free from copyright) </a:t>
            </a:r>
          </a:p>
        </p:txBody>
      </p:sp>
      <p:sp>
        <p:nvSpPr>
          <p:cNvPr id="7" name="Rectangle 1">
            <a:extLst>
              <a:ext uri="{FF2B5EF4-FFF2-40B4-BE49-F238E27FC236}">
                <a16:creationId xmlns:a16="http://schemas.microsoft.com/office/drawing/2014/main" id="{E4D12795-8545-7757-61C4-2857FFEA0C79}"/>
              </a:ext>
            </a:extLst>
          </p:cNvPr>
          <p:cNvSpPr>
            <a:spLocks noChangeArrowheads="1"/>
          </p:cNvSpPr>
          <p:nvPr/>
        </p:nvSpPr>
        <p:spPr bwMode="auto">
          <a:xfrm>
            <a:off x="3578927" y="-373799"/>
            <a:ext cx="2517074" cy="36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spAutoFit/>
          </a:bodyPr>
          <a:lstStyle/>
          <a:p>
            <a:pPr defTabSz="914358" eaLnBrk="0" fontAlgn="base" hangingPunct="0">
              <a:spcBef>
                <a:spcPct val="0"/>
              </a:spcBef>
              <a:spcAft>
                <a:spcPct val="0"/>
              </a:spcAft>
            </a:pPr>
            <a:r>
              <a:rPr lang="en-US" altLang="en-US" dirty="0">
                <a:latin typeface="Tahoma" panose="020B0604030504040204" pitchFamily="34" charset="0"/>
                <a:cs typeface="Tahoma" panose="020B0604030504040204" pitchFamily="34" charset="0"/>
              </a:rPr>
              <a:t>MS-Papers-3271</a:t>
            </a:r>
            <a:endParaRPr lang="en-US" altLang="en-US" dirty="0">
              <a:latin typeface="Arial" panose="020B0604020202020204" pitchFamily="34" charset="0"/>
            </a:endParaRPr>
          </a:p>
        </p:txBody>
      </p:sp>
    </p:spTree>
    <p:extLst>
      <p:ext uri="{BB962C8B-B14F-4D97-AF65-F5344CB8AC3E}">
        <p14:creationId xmlns:p14="http://schemas.microsoft.com/office/powerpoint/2010/main" val="3748960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9E64-58A7-4FE3-5548-86B4E45D5205}"/>
              </a:ext>
            </a:extLst>
          </p:cNvPr>
          <p:cNvSpPr>
            <a:spLocks noGrp="1"/>
          </p:cNvSpPr>
          <p:nvPr>
            <p:ph type="title"/>
          </p:nvPr>
        </p:nvSpPr>
        <p:spPr>
          <a:xfrm>
            <a:off x="808607" y="512149"/>
            <a:ext cx="9809915" cy="1215939"/>
          </a:xfrm>
        </p:spPr>
        <p:txBody>
          <a:bodyPr>
            <a:normAutofit/>
          </a:bodyPr>
          <a:lstStyle/>
          <a:p>
            <a:r>
              <a:rPr lang="en-GB" sz="2400" dirty="0"/>
              <a:t>HOMEWORK task: </a:t>
            </a:r>
            <a:br>
              <a:rPr lang="en-GB" sz="2400" dirty="0"/>
            </a:br>
            <a:r>
              <a:rPr lang="en-GB" sz="2400" dirty="0"/>
              <a:t>Chilli Challenge</a:t>
            </a:r>
          </a:p>
        </p:txBody>
      </p:sp>
      <p:sp>
        <p:nvSpPr>
          <p:cNvPr id="3" name="Content Placeholder 2">
            <a:extLst>
              <a:ext uri="{FF2B5EF4-FFF2-40B4-BE49-F238E27FC236}">
                <a16:creationId xmlns:a16="http://schemas.microsoft.com/office/drawing/2014/main" id="{C9951BDE-9AD6-D26C-513F-81F7B78FC4D9}"/>
              </a:ext>
            </a:extLst>
          </p:cNvPr>
          <p:cNvSpPr>
            <a:spLocks noGrp="1"/>
          </p:cNvSpPr>
          <p:nvPr>
            <p:ph idx="1"/>
          </p:nvPr>
        </p:nvSpPr>
        <p:spPr>
          <a:xfrm>
            <a:off x="530103" y="2135183"/>
            <a:ext cx="11064619" cy="4422167"/>
          </a:xfrm>
        </p:spPr>
        <p:txBody>
          <a:bodyPr>
            <a:normAutofit/>
          </a:bodyPr>
          <a:lstStyle/>
          <a:p>
            <a:pPr indent="0">
              <a:buNone/>
            </a:pPr>
            <a:r>
              <a:rPr lang="en-GB" sz="2122" dirty="0"/>
              <a:t>Pick </a:t>
            </a:r>
            <a:r>
              <a:rPr lang="en-GB" sz="2122" b="1" dirty="0"/>
              <a:t>one</a:t>
            </a:r>
            <a:r>
              <a:rPr lang="en-GB" sz="2122" dirty="0"/>
              <a:t> of the </a:t>
            </a:r>
            <a:r>
              <a:rPr lang="en-GB" sz="2122" b="1" dirty="0"/>
              <a:t>questions</a:t>
            </a:r>
            <a:r>
              <a:rPr lang="en-GB" sz="2122" dirty="0"/>
              <a:t> below to </a:t>
            </a:r>
            <a:r>
              <a:rPr lang="en-GB" sz="2122" b="1" dirty="0"/>
              <a:t>answer</a:t>
            </a:r>
            <a:r>
              <a:rPr lang="en-GB" sz="2122" dirty="0"/>
              <a:t>. The </a:t>
            </a:r>
            <a:r>
              <a:rPr lang="en-GB" sz="2122" b="1" dirty="0"/>
              <a:t>colours correspond </a:t>
            </a:r>
            <a:r>
              <a:rPr lang="en-GB" sz="2122" dirty="0"/>
              <a:t>to how </a:t>
            </a:r>
            <a:r>
              <a:rPr lang="en-GB" sz="2122" b="1" dirty="0"/>
              <a:t>difficult/spicy</a:t>
            </a:r>
            <a:r>
              <a:rPr lang="en-GB" sz="2122" dirty="0"/>
              <a:t> the question it.</a:t>
            </a:r>
          </a:p>
          <a:p>
            <a:pPr indent="0">
              <a:buNone/>
            </a:pPr>
            <a:endParaRPr lang="en-GB" sz="2122" dirty="0"/>
          </a:p>
          <a:p>
            <a:pPr marL="685768" indent="-457179">
              <a:buAutoNum type="arabicPeriod"/>
            </a:pPr>
            <a:r>
              <a:rPr lang="en-GB" sz="2122" dirty="0">
                <a:solidFill>
                  <a:srgbClr val="00B050"/>
                </a:solidFill>
              </a:rPr>
              <a:t>How were Indigenous peoples exploited financially?</a:t>
            </a:r>
          </a:p>
          <a:p>
            <a:pPr marL="685768" indent="-457179">
              <a:buAutoNum type="arabicPeriod"/>
            </a:pPr>
            <a:endParaRPr lang="en-GB" sz="2122" dirty="0"/>
          </a:p>
          <a:p>
            <a:pPr marL="685768" indent="-457179">
              <a:buAutoNum type="arabicPeriod"/>
            </a:pPr>
            <a:r>
              <a:rPr lang="en-GB" sz="2122" dirty="0">
                <a:solidFill>
                  <a:srgbClr val="FFC000"/>
                </a:solidFill>
              </a:rPr>
              <a:t>Why is it convenient for a settler to view Indigenous peoples in racist and dehumanised ways?</a:t>
            </a:r>
          </a:p>
          <a:p>
            <a:pPr marL="685768" indent="-457179">
              <a:buAutoNum type="arabicPeriod"/>
            </a:pPr>
            <a:endParaRPr lang="en-GB" sz="2122" dirty="0"/>
          </a:p>
          <a:p>
            <a:pPr marL="685768" indent="-457179">
              <a:buAutoNum type="arabicPeriod"/>
            </a:pPr>
            <a:r>
              <a:rPr lang="en-GB" sz="2122" dirty="0">
                <a:solidFill>
                  <a:srgbClr val="FF0000"/>
                </a:solidFill>
              </a:rPr>
              <a:t>The treatment and these views are presented as ‘civilisation’ and ideas of ‘progress’ – ‘making rapid strides towards civilisation’. How and why are such beliefs harmful?</a:t>
            </a:r>
          </a:p>
          <a:p>
            <a:endParaRPr lang="en-GB" dirty="0"/>
          </a:p>
        </p:txBody>
      </p:sp>
      <p:sp>
        <p:nvSpPr>
          <p:cNvPr id="6" name="AutoShape 2" descr="Spicy Food Level Chili Pepper Strength Stock Vector (Royalty Free)  2036714585 | Shutterstock"/>
          <p:cNvSpPr>
            <a:spLocks noChangeAspect="1" noChangeArrowheads="1"/>
          </p:cNvSpPr>
          <p:nvPr/>
        </p:nvSpPr>
        <p:spPr bwMode="auto">
          <a:xfrm>
            <a:off x="155992" y="-144212"/>
            <a:ext cx="304779" cy="3047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GB" sz="1092"/>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42992" y="208235"/>
            <a:ext cx="2709366" cy="1671366"/>
          </a:xfrm>
          <a:prstGeom prst="rect">
            <a:avLst/>
          </a:prstGeom>
        </p:spPr>
      </p:pic>
      <p:sp>
        <p:nvSpPr>
          <p:cNvPr id="8" name="AutoShape 4" descr="Spicy Food Level Chili Pepper Strength Stock Vector (Royalty Free)  2036714585 | Shutterstock"/>
          <p:cNvSpPr>
            <a:spLocks noChangeAspect="1" noChangeArrowheads="1"/>
          </p:cNvSpPr>
          <p:nvPr/>
        </p:nvSpPr>
        <p:spPr bwMode="auto">
          <a:xfrm>
            <a:off x="308382" y="8178"/>
            <a:ext cx="304779" cy="3047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GB" sz="1092"/>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52358" y="208235"/>
            <a:ext cx="1431261" cy="1809010"/>
          </a:xfrm>
          <a:prstGeom prst="rect">
            <a:avLst/>
          </a:prstGeom>
        </p:spPr>
      </p:pic>
    </p:spTree>
    <p:extLst>
      <p:ext uri="{BB962C8B-B14F-4D97-AF65-F5344CB8AC3E}">
        <p14:creationId xmlns:p14="http://schemas.microsoft.com/office/powerpoint/2010/main" val="152684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79FFA4-9328-E0AF-EBC6-A17C63EE05E1}"/>
              </a:ext>
            </a:extLst>
          </p:cNvPr>
          <p:cNvSpPr>
            <a:spLocks noGrp="1"/>
          </p:cNvSpPr>
          <p:nvPr>
            <p:ph type="body" sz="quarter" idx="10"/>
          </p:nvPr>
        </p:nvSpPr>
        <p:spPr>
          <a:xfrm>
            <a:off x="366240" y="1072405"/>
            <a:ext cx="11551937" cy="5036644"/>
          </a:xfrm>
        </p:spPr>
        <p:txBody>
          <a:bodyPr>
            <a:normAutofit lnSpcReduction="10000"/>
          </a:bodyPr>
          <a:lstStyle/>
          <a:p>
            <a:endParaRPr lang="en-GB" sz="5336" dirty="0"/>
          </a:p>
          <a:p>
            <a:r>
              <a:rPr lang="en-GB" sz="4366" dirty="0"/>
              <a:t>Enquiry question:</a:t>
            </a:r>
          </a:p>
          <a:p>
            <a:endParaRPr lang="en-GB" sz="5336" dirty="0"/>
          </a:p>
          <a:p>
            <a:r>
              <a:rPr lang="en-GB" sz="5336" dirty="0"/>
              <a:t>What does Gollan’s letter show about Scots settler attitudes towards the exploitation of Indigenous lands and peoples? </a:t>
            </a:r>
            <a:endParaRPr lang="en-GB" sz="4366" dirty="0"/>
          </a:p>
          <a:p>
            <a:endParaRPr lang="en-GB" dirty="0"/>
          </a:p>
        </p:txBody>
      </p:sp>
    </p:spTree>
    <p:extLst>
      <p:ext uri="{BB962C8B-B14F-4D97-AF65-F5344CB8AC3E}">
        <p14:creationId xmlns:p14="http://schemas.microsoft.com/office/powerpoint/2010/main" val="32785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CB670C-1C89-FBB9-15A3-77CD133A0396}"/>
              </a:ext>
            </a:extLst>
          </p:cNvPr>
          <p:cNvSpPr>
            <a:spLocks noGrp="1"/>
          </p:cNvSpPr>
          <p:nvPr>
            <p:ph type="body" sz="quarter" idx="10"/>
          </p:nvPr>
        </p:nvSpPr>
        <p:spPr>
          <a:xfrm>
            <a:off x="412447" y="1072405"/>
            <a:ext cx="11320899" cy="5036644"/>
          </a:xfrm>
        </p:spPr>
        <p:txBody>
          <a:bodyPr/>
          <a:lstStyle/>
          <a:p>
            <a:pPr marL="277246" lvl="1" indent="0" algn="just">
              <a:buNone/>
            </a:pPr>
            <a:r>
              <a:rPr lang="en-GB" sz="2911" u="sng" dirty="0"/>
              <a:t>Learning Intentions</a:t>
            </a:r>
            <a:r>
              <a:rPr lang="en-GB" sz="2911" dirty="0"/>
              <a:t>:</a:t>
            </a:r>
          </a:p>
          <a:p>
            <a:pPr marL="443594" lvl="1" algn="just"/>
            <a:r>
              <a:rPr lang="en-GB" sz="2911" dirty="0"/>
              <a:t>To understand Scots settler attitudes towards Indigenous peoples and lands in Australia and New Zealand.</a:t>
            </a:r>
          </a:p>
          <a:p>
            <a:pPr lvl="1" algn="just"/>
            <a:endParaRPr lang="en-GB" sz="2911" dirty="0"/>
          </a:p>
          <a:p>
            <a:pPr lvl="1" algn="just"/>
            <a:endParaRPr lang="en-GB" sz="2911" dirty="0"/>
          </a:p>
          <a:p>
            <a:pPr marL="277246" lvl="1" indent="0" algn="just">
              <a:buNone/>
            </a:pPr>
            <a:r>
              <a:rPr lang="en-GB" sz="2911" u="sng" dirty="0"/>
              <a:t>Success Criteria</a:t>
            </a:r>
            <a:r>
              <a:rPr lang="en-GB" sz="2911" dirty="0"/>
              <a:t>:</a:t>
            </a:r>
          </a:p>
          <a:p>
            <a:pPr marL="443594" lvl="1" algn="just"/>
            <a:r>
              <a:rPr lang="en-GB" sz="2911" dirty="0"/>
              <a:t>I can identify patterns of social inequality between Scots settlers and Indigenous communities. </a:t>
            </a:r>
          </a:p>
          <a:p>
            <a:endParaRPr lang="en-GB" dirty="0"/>
          </a:p>
        </p:txBody>
      </p:sp>
    </p:spTree>
    <p:extLst>
      <p:ext uri="{BB962C8B-B14F-4D97-AF65-F5344CB8AC3E}">
        <p14:creationId xmlns:p14="http://schemas.microsoft.com/office/powerpoint/2010/main" val="173321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36B9-CB8A-0974-1DBF-545AEA37A17D}"/>
              </a:ext>
            </a:extLst>
          </p:cNvPr>
          <p:cNvSpPr>
            <a:spLocks noGrp="1"/>
          </p:cNvSpPr>
          <p:nvPr>
            <p:ph type="title"/>
          </p:nvPr>
        </p:nvSpPr>
        <p:spPr>
          <a:xfrm>
            <a:off x="7138450" y="610328"/>
            <a:ext cx="4951727" cy="1214914"/>
          </a:xfrm>
        </p:spPr>
        <p:txBody>
          <a:bodyPr>
            <a:normAutofit/>
          </a:bodyPr>
          <a:lstStyle/>
          <a:p>
            <a:pPr algn="ctr"/>
            <a:r>
              <a:rPr lang="en-GB" sz="2911" dirty="0"/>
              <a:t>Source context</a:t>
            </a:r>
          </a:p>
        </p:txBody>
      </p:sp>
      <p:pic>
        <p:nvPicPr>
          <p:cNvPr id="3074" name="Picture 2">
            <a:extLst>
              <a:ext uri="{FF2B5EF4-FFF2-40B4-BE49-F238E27FC236}">
                <a16:creationId xmlns:a16="http://schemas.microsoft.com/office/drawing/2014/main" id="{ACAE10F8-566E-DBDC-50D7-D24630B4E3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1"/>
          <a:stretch/>
        </p:blipFill>
        <p:spPr bwMode="auto">
          <a:xfrm>
            <a:off x="432" y="242"/>
            <a:ext cx="7036625" cy="6857518"/>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870B389-41F0-D24A-68AE-9A8BEA21A8BE}"/>
              </a:ext>
            </a:extLst>
          </p:cNvPr>
          <p:cNvSpPr>
            <a:spLocks noGrp="1"/>
          </p:cNvSpPr>
          <p:nvPr>
            <p:ph idx="1"/>
          </p:nvPr>
        </p:nvSpPr>
        <p:spPr>
          <a:xfrm>
            <a:off x="7126632" y="2551053"/>
            <a:ext cx="4963545" cy="4790739"/>
          </a:xfrm>
        </p:spPr>
        <p:txBody>
          <a:bodyPr>
            <a:normAutofit/>
          </a:bodyPr>
          <a:lstStyle/>
          <a:p>
            <a:pPr algn="l">
              <a:lnSpc>
                <a:spcPct val="90000"/>
              </a:lnSpc>
            </a:pPr>
            <a:r>
              <a:rPr lang="en-GB" sz="2365" dirty="0"/>
              <a:t>Donald Gollan – born in Glasgow.</a:t>
            </a:r>
          </a:p>
          <a:p>
            <a:pPr marL="0" indent="0">
              <a:buNone/>
            </a:pPr>
            <a:endParaRPr lang="en-GB" sz="2365" dirty="0"/>
          </a:p>
          <a:p>
            <a:pPr algn="l">
              <a:lnSpc>
                <a:spcPct val="90000"/>
              </a:lnSpc>
            </a:pPr>
            <a:endParaRPr lang="en-GB" sz="2365" dirty="0"/>
          </a:p>
          <a:p>
            <a:pPr algn="l">
              <a:lnSpc>
                <a:spcPct val="90000"/>
              </a:lnSpc>
            </a:pPr>
            <a:r>
              <a:rPr lang="en-GB" sz="2365" dirty="0"/>
              <a:t>In November 1841 he sailed from Greenock to Adelaide, (South Australia), and later Wellington (New Zealand), where he settled and became a merchant.</a:t>
            </a:r>
          </a:p>
          <a:p>
            <a:pPr algn="just">
              <a:lnSpc>
                <a:spcPct val="90000"/>
              </a:lnSpc>
            </a:pPr>
            <a:endParaRPr lang="en-GB" dirty="0"/>
          </a:p>
          <a:p>
            <a:pPr marL="0" indent="0" algn="just">
              <a:buNone/>
            </a:pPr>
            <a:endParaRPr lang="en-GB" dirty="0"/>
          </a:p>
          <a:p>
            <a:pPr algn="just">
              <a:lnSpc>
                <a:spcPct val="90000"/>
              </a:lnSpc>
            </a:pPr>
            <a:endParaRPr lang="en-GB" dirty="0"/>
          </a:p>
          <a:p>
            <a:pPr algn="just">
              <a:lnSpc>
                <a:spcPct val="90000"/>
              </a:lnSpc>
            </a:pPr>
            <a:endParaRPr lang="en-GB" dirty="0"/>
          </a:p>
        </p:txBody>
      </p:sp>
      <p:sp>
        <p:nvSpPr>
          <p:cNvPr id="4" name="TextBox 3">
            <a:extLst>
              <a:ext uri="{FF2B5EF4-FFF2-40B4-BE49-F238E27FC236}">
                <a16:creationId xmlns:a16="http://schemas.microsoft.com/office/drawing/2014/main" id="{62FC1231-6CBC-A5D8-378E-536A8501EFB9}"/>
              </a:ext>
            </a:extLst>
          </p:cNvPr>
          <p:cNvSpPr txBox="1"/>
          <p:nvPr/>
        </p:nvSpPr>
        <p:spPr>
          <a:xfrm>
            <a:off x="2271199" y="6522669"/>
            <a:ext cx="2495599" cy="276999"/>
          </a:xfrm>
          <a:prstGeom prst="rect">
            <a:avLst/>
          </a:prstGeom>
          <a:noFill/>
        </p:spPr>
        <p:txBody>
          <a:bodyPr wrap="square" rtlCol="0">
            <a:spAutoFit/>
          </a:bodyPr>
          <a:lstStyle/>
          <a:p>
            <a:r>
              <a:rPr lang="en-GB" sz="1200" dirty="0"/>
              <a:t>(free from copyright)</a:t>
            </a:r>
          </a:p>
        </p:txBody>
      </p:sp>
    </p:spTree>
    <p:extLst>
      <p:ext uri="{BB962C8B-B14F-4D97-AF65-F5344CB8AC3E}">
        <p14:creationId xmlns:p14="http://schemas.microsoft.com/office/powerpoint/2010/main" val="13130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ADB64C-7CE8-A703-0CEF-70471C9C9EC0}"/>
              </a:ext>
            </a:extLst>
          </p:cNvPr>
          <p:cNvSpPr>
            <a:spLocks noGrp="1"/>
          </p:cNvSpPr>
          <p:nvPr>
            <p:ph type="body" sz="quarter" idx="12"/>
          </p:nvPr>
        </p:nvSpPr>
        <p:spPr/>
        <p:txBody>
          <a:bodyPr/>
          <a:lstStyle/>
          <a:p>
            <a:pPr marL="346558" indent="-346558">
              <a:buFont typeface="Arial" panose="020B0604020202020204" pitchFamily="34" charset="0"/>
              <a:buChar char="•"/>
            </a:pPr>
            <a:r>
              <a:rPr lang="en-US" sz="2426" dirty="0"/>
              <a:t>This lesson will use primary sources which have various racial and ethnic terms that are no longer in use. </a:t>
            </a:r>
          </a:p>
          <a:p>
            <a:pPr algn="l"/>
            <a:endParaRPr lang="en-US" sz="2426" dirty="0"/>
          </a:p>
          <a:p>
            <a:pPr marL="346558" indent="-346558">
              <a:buFont typeface="Arial" panose="020B0604020202020204" pitchFamily="34" charset="0"/>
              <a:buChar char="•"/>
            </a:pPr>
            <a:r>
              <a:rPr lang="en-US" sz="2426" dirty="0"/>
              <a:t>Be </a:t>
            </a:r>
            <a:r>
              <a:rPr lang="en-US" sz="2426" b="1" dirty="0"/>
              <a:t>mindful</a:t>
            </a:r>
            <a:r>
              <a:rPr lang="en-US" sz="2426" dirty="0"/>
              <a:t> of this and </a:t>
            </a:r>
            <a:r>
              <a:rPr lang="en-US" sz="2426" b="1" dirty="0"/>
              <a:t>ensure</a:t>
            </a:r>
            <a:r>
              <a:rPr lang="en-US" sz="2426" dirty="0"/>
              <a:t> that the </a:t>
            </a:r>
            <a:r>
              <a:rPr lang="en-US" sz="2426" b="1" dirty="0"/>
              <a:t>contemporary language </a:t>
            </a:r>
            <a:r>
              <a:rPr lang="en-US" sz="2426" dirty="0"/>
              <a:t>you are presented with is </a:t>
            </a:r>
            <a:r>
              <a:rPr lang="en-US" sz="2426" b="1" dirty="0"/>
              <a:t>used instead </a:t>
            </a:r>
            <a:r>
              <a:rPr lang="en-US" sz="2426" dirty="0"/>
              <a:t>during both </a:t>
            </a:r>
            <a:r>
              <a:rPr lang="en-US" sz="2426" b="1" dirty="0"/>
              <a:t>speaking</a:t>
            </a:r>
            <a:r>
              <a:rPr lang="en-US" sz="2426" dirty="0"/>
              <a:t> and </a:t>
            </a:r>
            <a:r>
              <a:rPr lang="en-US" sz="2426" b="1" dirty="0"/>
              <a:t>writing</a:t>
            </a:r>
            <a:r>
              <a:rPr lang="en-US" sz="2426" dirty="0"/>
              <a:t>.</a:t>
            </a:r>
          </a:p>
          <a:p>
            <a:endParaRPr lang="en-GB" dirty="0"/>
          </a:p>
        </p:txBody>
      </p:sp>
      <p:sp>
        <p:nvSpPr>
          <p:cNvPr id="5" name="Text Placeholder 4">
            <a:extLst>
              <a:ext uri="{FF2B5EF4-FFF2-40B4-BE49-F238E27FC236}">
                <a16:creationId xmlns:a16="http://schemas.microsoft.com/office/drawing/2014/main" id="{D78B276B-A4FB-2624-C103-C5C3DB765C83}"/>
              </a:ext>
            </a:extLst>
          </p:cNvPr>
          <p:cNvSpPr>
            <a:spLocks noGrp="1"/>
          </p:cNvSpPr>
          <p:nvPr>
            <p:ph type="body" sz="quarter" idx="13"/>
          </p:nvPr>
        </p:nvSpPr>
        <p:spPr>
          <a:xfrm>
            <a:off x="5079429" y="1072405"/>
            <a:ext cx="6417000" cy="919290"/>
          </a:xfrm>
        </p:spPr>
        <p:txBody>
          <a:bodyPr/>
          <a:lstStyle/>
          <a:p>
            <a:r>
              <a:rPr lang="en-US" sz="2971" b="1" dirty="0"/>
              <a:t>Be Mindful:</a:t>
            </a:r>
          </a:p>
          <a:p>
            <a:endParaRPr lang="en-GB" dirty="0"/>
          </a:p>
        </p:txBody>
      </p:sp>
      <p:pic>
        <p:nvPicPr>
          <p:cNvPr id="11" name="Picture 2" descr="The evidence is clear: Trigger warnings don't work">
            <a:extLst>
              <a:ext uri="{FF2B5EF4-FFF2-40B4-BE49-F238E27FC236}">
                <a16:creationId xmlns:a16="http://schemas.microsoft.com/office/drawing/2014/main" id="{4325C8CE-75B9-8271-7302-130ED29EF532}"/>
              </a:ext>
            </a:extLst>
          </p:cNvPr>
          <p:cNvPicPr>
            <a:picLocks noGrp="1" noChangeAspect="1" noChangeArrowheads="1"/>
          </p:cNvPicPr>
          <p:nvPr>
            <p:ph type="pic" sz="quarter" idx="14"/>
          </p:nvPr>
        </p:nvPicPr>
        <p:blipFill rotWithShape="1">
          <a:blip r:embed="rId2" cstate="email">
            <a:extLst>
              <a:ext uri="{28A0092B-C50C-407E-A947-70E740481C1C}">
                <a14:useLocalDpi xmlns:a14="http://schemas.microsoft.com/office/drawing/2010/main"/>
              </a:ext>
            </a:extLst>
          </a:blip>
          <a:srcRect l="20084" t="3772" r="19527" b="6006"/>
          <a:stretch>
            <a:fillRect/>
          </a:stretch>
        </p:blipFill>
        <p:spPr bwMode="auto">
          <a:xfrm>
            <a:off x="941410" y="2412429"/>
            <a:ext cx="2890410" cy="2587634"/>
          </a:xfrm>
          <a:custGeom>
            <a:avLst/>
            <a:gdLst/>
            <a:ahLst/>
            <a:cxnLst/>
            <a:rect l="l" t="t" r="r" b="b"/>
            <a:pathLst>
              <a:path w="4284000" h="5409338">
                <a:moveTo>
                  <a:pt x="0" y="0"/>
                </a:moveTo>
                <a:lnTo>
                  <a:pt x="4284000" y="0"/>
                </a:lnTo>
                <a:lnTo>
                  <a:pt x="4284000" y="5409338"/>
                </a:lnTo>
                <a:lnTo>
                  <a:pt x="0" y="540933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0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2A84B-29F3-17B8-D836-881467EBC6F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9740B2-1282-1EA3-05AE-7E10FF0774A9}"/>
              </a:ext>
            </a:extLst>
          </p:cNvPr>
          <p:cNvSpPr>
            <a:spLocks noGrp="1"/>
          </p:cNvSpPr>
          <p:nvPr>
            <p:ph type="body" sz="quarter" idx="12"/>
          </p:nvPr>
        </p:nvSpPr>
        <p:spPr/>
        <p:txBody>
          <a:bodyPr>
            <a:normAutofit fontScale="92500" lnSpcReduction="10000"/>
          </a:bodyPr>
          <a:lstStyle/>
          <a:p>
            <a:pPr marL="346558" indent="-346558">
              <a:lnSpc>
                <a:spcPct val="110000"/>
              </a:lnSpc>
              <a:buFont typeface="Arial" panose="020B0604020202020204" pitchFamily="34" charset="0"/>
              <a:buChar char="•"/>
            </a:pPr>
            <a:r>
              <a:rPr lang="en-US" sz="2426" dirty="0"/>
              <a:t>There will be discussion of power and ability from a colonial and </a:t>
            </a:r>
            <a:r>
              <a:rPr lang="en-US" sz="2426" dirty="0" err="1"/>
              <a:t>racialised</a:t>
            </a:r>
            <a:r>
              <a:rPr lang="en-US" sz="2426" dirty="0"/>
              <a:t> perspective and how they persist today.</a:t>
            </a:r>
          </a:p>
          <a:p>
            <a:pPr algn="l">
              <a:lnSpc>
                <a:spcPct val="110000"/>
              </a:lnSpc>
            </a:pPr>
            <a:endParaRPr lang="en-US" sz="2426" dirty="0"/>
          </a:p>
          <a:p>
            <a:pPr marL="346558" indent="-346558">
              <a:lnSpc>
                <a:spcPct val="110000"/>
              </a:lnSpc>
              <a:buFont typeface="Arial" panose="020B0604020202020204" pitchFamily="34" charset="0"/>
              <a:buChar char="•"/>
            </a:pPr>
            <a:r>
              <a:rPr lang="en-US" sz="2426" dirty="0"/>
              <a:t>We </a:t>
            </a:r>
            <a:r>
              <a:rPr lang="en-US" sz="2426" u="sng" dirty="0"/>
              <a:t>do not</a:t>
            </a:r>
            <a:r>
              <a:rPr lang="en-US" sz="2426" dirty="0"/>
              <a:t> condone the language or perspectives of the sources, and these harmful views are here to be </a:t>
            </a:r>
            <a:r>
              <a:rPr lang="en-US" sz="2426" b="1" dirty="0"/>
              <a:t>questioned</a:t>
            </a:r>
            <a:r>
              <a:rPr lang="en-US" sz="2426" dirty="0"/>
              <a:t>.</a:t>
            </a:r>
          </a:p>
          <a:p>
            <a:pPr algn="l">
              <a:lnSpc>
                <a:spcPct val="110000"/>
              </a:lnSpc>
            </a:pPr>
            <a:endParaRPr lang="en-US" sz="2426" dirty="0"/>
          </a:p>
          <a:p>
            <a:pPr marL="346558" indent="-346558">
              <a:lnSpc>
                <a:spcPct val="110000"/>
              </a:lnSpc>
              <a:buFont typeface="Arial" panose="020B0604020202020204" pitchFamily="34" charset="0"/>
              <a:buChar char="•"/>
            </a:pPr>
            <a:r>
              <a:rPr lang="en-US" sz="2426" dirty="0"/>
              <a:t>Maturity and care are essential.</a:t>
            </a:r>
          </a:p>
          <a:p>
            <a:endParaRPr lang="en-GB" dirty="0"/>
          </a:p>
        </p:txBody>
      </p:sp>
      <p:sp>
        <p:nvSpPr>
          <p:cNvPr id="5" name="Text Placeholder 4">
            <a:extLst>
              <a:ext uri="{FF2B5EF4-FFF2-40B4-BE49-F238E27FC236}">
                <a16:creationId xmlns:a16="http://schemas.microsoft.com/office/drawing/2014/main" id="{F02B9E42-FC6F-3D38-6EA7-E394E95E6AC7}"/>
              </a:ext>
            </a:extLst>
          </p:cNvPr>
          <p:cNvSpPr>
            <a:spLocks noGrp="1"/>
          </p:cNvSpPr>
          <p:nvPr>
            <p:ph type="body" sz="quarter" idx="13"/>
          </p:nvPr>
        </p:nvSpPr>
        <p:spPr>
          <a:xfrm>
            <a:off x="5079429" y="1072405"/>
            <a:ext cx="6417000" cy="919290"/>
          </a:xfrm>
        </p:spPr>
        <p:txBody>
          <a:bodyPr/>
          <a:lstStyle/>
          <a:p>
            <a:r>
              <a:rPr lang="en-US" sz="2971" b="1" dirty="0"/>
              <a:t>Be Mindful:</a:t>
            </a:r>
          </a:p>
          <a:p>
            <a:endParaRPr lang="en-GB" dirty="0"/>
          </a:p>
        </p:txBody>
      </p:sp>
      <p:pic>
        <p:nvPicPr>
          <p:cNvPr id="11" name="Picture 2" descr="The evidence is clear: Trigger warnings don't work">
            <a:extLst>
              <a:ext uri="{FF2B5EF4-FFF2-40B4-BE49-F238E27FC236}">
                <a16:creationId xmlns:a16="http://schemas.microsoft.com/office/drawing/2014/main" id="{21B7A48B-9AF3-CB99-3CA5-1A3892C5AAD1}"/>
              </a:ext>
            </a:extLst>
          </p:cNvPr>
          <p:cNvPicPr>
            <a:picLocks noGrp="1" noChangeAspect="1" noChangeArrowheads="1"/>
          </p:cNvPicPr>
          <p:nvPr>
            <p:ph type="pic" sz="quarter" idx="14"/>
          </p:nvPr>
        </p:nvPicPr>
        <p:blipFill rotWithShape="1">
          <a:blip r:embed="rId2" cstate="email">
            <a:extLst>
              <a:ext uri="{28A0092B-C50C-407E-A947-70E740481C1C}">
                <a14:useLocalDpi xmlns:a14="http://schemas.microsoft.com/office/drawing/2010/main"/>
              </a:ext>
            </a:extLst>
          </a:blip>
          <a:srcRect l="20084" t="3772" r="19527" b="6006"/>
          <a:stretch>
            <a:fillRect/>
          </a:stretch>
        </p:blipFill>
        <p:spPr bwMode="auto">
          <a:xfrm>
            <a:off x="941410" y="2412429"/>
            <a:ext cx="2890410" cy="2587634"/>
          </a:xfrm>
          <a:custGeom>
            <a:avLst/>
            <a:gdLst/>
            <a:ahLst/>
            <a:cxnLst/>
            <a:rect l="l" t="t" r="r" b="b"/>
            <a:pathLst>
              <a:path w="4284000" h="5409338">
                <a:moveTo>
                  <a:pt x="0" y="0"/>
                </a:moveTo>
                <a:lnTo>
                  <a:pt x="4284000" y="0"/>
                </a:lnTo>
                <a:lnTo>
                  <a:pt x="4284000" y="5409338"/>
                </a:lnTo>
                <a:lnTo>
                  <a:pt x="0" y="540933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133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47FE5B-4E8E-070B-4993-4C7CF6D3FF5C}"/>
              </a:ext>
            </a:extLst>
          </p:cNvPr>
          <p:cNvSpPr>
            <a:spLocks noGrp="1"/>
          </p:cNvSpPr>
          <p:nvPr>
            <p:ph type="body" sz="quarter" idx="12"/>
          </p:nvPr>
        </p:nvSpPr>
        <p:spPr>
          <a:xfrm>
            <a:off x="1288489" y="1836880"/>
            <a:ext cx="9705533" cy="4641832"/>
          </a:xfrm>
        </p:spPr>
        <p:txBody>
          <a:bodyPr/>
          <a:lstStyle/>
          <a:p>
            <a:pPr marL="346558" indent="-346558">
              <a:buFont typeface="Arial" panose="020B0604020202020204" pitchFamily="34" charset="0"/>
              <a:buChar char="•"/>
            </a:pPr>
            <a:r>
              <a:rPr lang="en-GB" sz="2426" dirty="0"/>
              <a:t>Late 1830s and early 1840s were a period of active settlement in South Australia. In just 4 years, between 1836 and 1840, the colony grew from 839 to 14,600 people.</a:t>
            </a:r>
            <a:br>
              <a:rPr lang="en-GB" sz="2426" dirty="0"/>
            </a:br>
            <a:endParaRPr lang="en-GB" sz="2426" dirty="0"/>
          </a:p>
          <a:p>
            <a:pPr marL="346558" indent="-346558">
              <a:buFont typeface="Arial" panose="020B0604020202020204" pitchFamily="34" charset="0"/>
              <a:buChar char="•"/>
            </a:pPr>
            <a:r>
              <a:rPr lang="en-GB" sz="2426" dirty="0"/>
              <a:t>One major idea behind colonial settlement was the idea of ‘</a:t>
            </a:r>
            <a:r>
              <a:rPr lang="en-GB" sz="2426" b="1" dirty="0"/>
              <a:t>civilisation</a:t>
            </a:r>
            <a:r>
              <a:rPr lang="en-GB" sz="2426" dirty="0"/>
              <a:t>’. </a:t>
            </a:r>
          </a:p>
          <a:p>
            <a:pPr algn="l">
              <a:lnSpc>
                <a:spcPct val="90000"/>
              </a:lnSpc>
            </a:pPr>
            <a:endParaRPr lang="en-GB" sz="2426" dirty="0"/>
          </a:p>
          <a:p>
            <a:pPr marL="346558" indent="-346558">
              <a:buFont typeface="Arial" panose="020B0604020202020204" pitchFamily="34" charset="0"/>
              <a:buChar char="•"/>
            </a:pPr>
            <a:r>
              <a:rPr lang="en-GB" sz="2426" dirty="0"/>
              <a:t>Europeans considered that they had a duty to share European ways of life with Indigenous peoples, who they considered to be ‘primitive’. </a:t>
            </a:r>
            <a:r>
              <a:rPr lang="en-GB" sz="2426" b="1" dirty="0"/>
              <a:t>The expectation that Indigenous peoples needed to abandon their cultures and adopt European norms reflects outdated and racist views.</a:t>
            </a:r>
            <a:endParaRPr lang="en-GB" sz="2426" b="1" dirty="0">
              <a:solidFill>
                <a:schemeClr val="tx1"/>
              </a:solidFill>
            </a:endParaRPr>
          </a:p>
          <a:p>
            <a:endParaRPr lang="en-GB" dirty="0"/>
          </a:p>
        </p:txBody>
      </p:sp>
      <p:sp>
        <p:nvSpPr>
          <p:cNvPr id="3" name="Text Placeholder 2">
            <a:extLst>
              <a:ext uri="{FF2B5EF4-FFF2-40B4-BE49-F238E27FC236}">
                <a16:creationId xmlns:a16="http://schemas.microsoft.com/office/drawing/2014/main" id="{43BD0C9E-C831-30B6-C9D0-329E632886C2}"/>
              </a:ext>
            </a:extLst>
          </p:cNvPr>
          <p:cNvSpPr>
            <a:spLocks noGrp="1"/>
          </p:cNvSpPr>
          <p:nvPr>
            <p:ph type="body" sz="quarter" idx="13"/>
          </p:nvPr>
        </p:nvSpPr>
        <p:spPr>
          <a:xfrm>
            <a:off x="4278893" y="517912"/>
            <a:ext cx="6112521" cy="919290"/>
          </a:xfrm>
        </p:spPr>
        <p:txBody>
          <a:bodyPr>
            <a:normAutofit/>
          </a:bodyPr>
          <a:lstStyle/>
          <a:p>
            <a:r>
              <a:rPr lang="en-GB" sz="3093" dirty="0"/>
              <a:t>Historical Context</a:t>
            </a:r>
          </a:p>
        </p:txBody>
      </p:sp>
    </p:spTree>
    <p:extLst>
      <p:ext uri="{BB962C8B-B14F-4D97-AF65-F5344CB8AC3E}">
        <p14:creationId xmlns:p14="http://schemas.microsoft.com/office/powerpoint/2010/main" val="95250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6fa6db5-9f3a-4c93-9e38-61059ee07e95}" enabled="1" method="Standard" siteId="{4e8d09f7-cc79-4ccb-9149-a4238dd17422}" contentBits="0" removed="0"/>
</clbl:labelList>
</file>

<file path=docProps/app.xml><?xml version="1.0" encoding="utf-8"?>
<Properties xmlns="http://schemas.openxmlformats.org/officeDocument/2006/extended-properties" xmlns:vt="http://schemas.openxmlformats.org/officeDocument/2006/docPropsVTypes">
  <TotalTime>3</TotalTime>
  <Words>2272</Words>
  <Application>Microsoft Office PowerPoint</Application>
  <PresentationFormat>Widescreen</PresentationFormat>
  <Paragraphs>177</Paragraphs>
  <Slides>30</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Batang</vt:lpstr>
      <vt:lpstr>Aptos</vt:lpstr>
      <vt:lpstr>Aptos Display</vt:lpstr>
      <vt:lpstr>Arial</vt:lpstr>
      <vt:lpstr>Arsenica Antiqua DemiBold</vt:lpstr>
      <vt:lpstr>Boldoa Mat</vt:lpstr>
      <vt:lpstr>Gabarito</vt:lpstr>
      <vt:lpstr>Gabarito SemiBold</vt:lpstr>
      <vt:lpstr>Hacksaw</vt:lpstr>
      <vt:lpstr>Meie Script</vt:lpstr>
      <vt:lpstr>SassoonCRInfant</vt:lpstr>
      <vt:lpstr>Tahoma</vt:lpstr>
      <vt:lpstr>Times New Roman</vt:lpstr>
      <vt:lpstr>Office Theme</vt:lpstr>
      <vt:lpstr>PowerPoint Presentation</vt:lpstr>
      <vt:lpstr>PowerPoint Presentation</vt:lpstr>
      <vt:lpstr>Starter Activity</vt:lpstr>
      <vt:lpstr>PowerPoint Presentation</vt:lpstr>
      <vt:lpstr>PowerPoint Presentation</vt:lpstr>
      <vt:lpstr>Source context</vt:lpstr>
      <vt:lpstr>PowerPoint Presentation</vt:lpstr>
      <vt:lpstr>PowerPoint Presentation</vt:lpstr>
      <vt:lpstr>PowerPoint Presentation</vt:lpstr>
      <vt:lpstr>PowerPoint Presentation</vt:lpstr>
      <vt:lpstr>Extract 1  (letter written by Donald Gollan, started on board the ‘Clydesdale’ in November 1841, and continued in Port Nicholson, Wellington in March 1842. MSDL-1259. ATL-Group-00791: Manuscripts &amp; Archives. National Library of New Zealand)</vt:lpstr>
      <vt:lpstr>PowerPoint Presentation</vt:lpstr>
      <vt:lpstr>Profit</vt:lpstr>
      <vt:lpstr>Extract 2</vt:lpstr>
      <vt:lpstr>PowerPoint Presentation</vt:lpstr>
      <vt:lpstr>PowerPoint Presentation</vt:lpstr>
      <vt:lpstr>PowerPoint Presentation</vt:lpstr>
      <vt:lpstr>Indigenous resistance</vt:lpstr>
      <vt:lpstr>Plenary Discussion</vt:lpstr>
      <vt:lpstr>PowerPoint Presentation</vt:lpstr>
      <vt:lpstr>PowerPoint Presentation</vt:lpstr>
      <vt:lpstr>PowerPoint Presentation</vt:lpstr>
      <vt:lpstr>Teacher answers</vt:lpstr>
      <vt:lpstr>PowerPoint Presentation</vt:lpstr>
      <vt:lpstr>Activity 1 – Teacher </vt:lpstr>
      <vt:lpstr>PowerPoint Presentation</vt:lpstr>
      <vt:lpstr>PowerPoint Presentation</vt:lpstr>
      <vt:lpstr>Activity 2 &amp; 3 – Teacher </vt:lpstr>
      <vt:lpstr>PowerPoint Presentation</vt:lpstr>
      <vt:lpstr>HOMEWORK task:  Chilli Challenge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Irina Nakonechna</dc:creator>
  <cp:lastModifiedBy>Irina Nakonechna</cp:lastModifiedBy>
  <cp:revision>1</cp:revision>
  <dcterms:created xsi:type="dcterms:W3CDTF">2025-08-21T11:18:49Z</dcterms:created>
  <dcterms:modified xsi:type="dcterms:W3CDTF">2025-08-21T11:22:41Z</dcterms:modified>
</cp:coreProperties>
</file>