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54" r:id="rId2"/>
    <p:sldId id="455" r:id="rId3"/>
    <p:sldId id="457" r:id="rId4"/>
    <p:sldId id="469" r:id="rId5"/>
    <p:sldId id="467" r:id="rId6"/>
    <p:sldId id="459" r:id="rId7"/>
    <p:sldId id="464" r:id="rId8"/>
    <p:sldId id="463" r:id="rId9"/>
    <p:sldId id="470" r:id="rId10"/>
    <p:sldId id="461" r:id="rId11"/>
    <p:sldId id="458" r:id="rId12"/>
    <p:sldId id="468" r:id="rId13"/>
    <p:sldId id="472" r:id="rId14"/>
    <p:sldId id="471" r:id="rId15"/>
    <p:sldId id="474" r:id="rId16"/>
    <p:sldId id="273" r:id="rId17"/>
    <p:sldId id="477" r:id="rId18"/>
    <p:sldId id="267" r:id="rId19"/>
    <p:sldId id="478" r:id="rId20"/>
    <p:sldId id="473" r:id="rId21"/>
    <p:sldId id="475" r:id="rId22"/>
    <p:sldId id="479" r:id="rId23"/>
    <p:sldId id="476" r:id="rId24"/>
    <p:sldId id="2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5E0A9-F695-4AE9-9507-56AE8BBE6EF8}" type="datetimeFigureOut">
              <a:rPr lang="en-GB" smtClean="0"/>
              <a:t>21/08/2025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DDB37-8C1B-4A76-B4A6-AFC3D0032360}" type="slidenum">
              <a:rPr lang="en-GB" smtClean="0"/>
              <a:t>‹#›</a:t>
            </a:fld>
            <a:endParaRPr lang="en-GB"/>
          </a:p>
        </p:txBody>
      </p:sp>
    </p:spTree>
    <p:extLst>
      <p:ext uri="{BB962C8B-B14F-4D97-AF65-F5344CB8AC3E}">
        <p14:creationId xmlns:p14="http://schemas.microsoft.com/office/powerpoint/2010/main" val="233814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zhistory.govt.nz/people/donald-mclea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https://nzhistory.govt.nz/people/donald-mclean</a:t>
            </a:r>
            <a:r>
              <a:rPr lang="en-US" dirty="0"/>
              <a:t> - link to the website for the pupils to gather information on Sir Donald McLean. </a:t>
            </a:r>
          </a:p>
          <a:p>
            <a:endParaRPr lang="en-GB" dirty="0"/>
          </a:p>
        </p:txBody>
      </p:sp>
      <p:sp>
        <p:nvSpPr>
          <p:cNvPr id="4" name="Slide Number Placeholder 3"/>
          <p:cNvSpPr>
            <a:spLocks noGrp="1"/>
          </p:cNvSpPr>
          <p:nvPr>
            <p:ph type="sldNum" sz="quarter" idx="5"/>
          </p:nvPr>
        </p:nvSpPr>
        <p:spPr/>
        <p:txBody>
          <a:bodyPr/>
          <a:lstStyle/>
          <a:p>
            <a:fld id="{C3F380EC-C661-40FB-B01F-A338875A5881}" type="slidenum">
              <a:rPr lang="en-GB" smtClean="0"/>
              <a:t>7</a:t>
            </a:fld>
            <a:endParaRPr lang="en-GB"/>
          </a:p>
        </p:txBody>
      </p:sp>
    </p:spTree>
    <p:extLst>
      <p:ext uri="{BB962C8B-B14F-4D97-AF65-F5344CB8AC3E}">
        <p14:creationId xmlns:p14="http://schemas.microsoft.com/office/powerpoint/2010/main" val="185228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A6945-B4BC-F832-3C1A-5E9FF2FC1C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57FF8-B670-5C96-5622-76D90FA0A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D6952-07D4-0B3C-D4D3-EC16F9DEF7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CA25285-18C4-9B16-456C-2A3CD0BD604F}"/>
              </a:ext>
            </a:extLst>
          </p:cNvPr>
          <p:cNvSpPr>
            <a:spLocks noGrp="1"/>
          </p:cNvSpPr>
          <p:nvPr>
            <p:ph type="sldNum" sz="quarter" idx="5"/>
          </p:nvPr>
        </p:nvSpPr>
        <p:spPr/>
        <p:txBody>
          <a:bodyPr/>
          <a:lstStyle/>
          <a:p>
            <a:fld id="{C3F380EC-C661-40FB-B01F-A338875A5881}" type="slidenum">
              <a:rPr lang="en-GB" smtClean="0"/>
              <a:t>9</a:t>
            </a:fld>
            <a:endParaRPr lang="en-GB"/>
          </a:p>
        </p:txBody>
      </p:sp>
    </p:spTree>
    <p:extLst>
      <p:ext uri="{BB962C8B-B14F-4D97-AF65-F5344CB8AC3E}">
        <p14:creationId xmlns:p14="http://schemas.microsoft.com/office/powerpoint/2010/main" val="51861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FB891-E2D0-1C4D-BFE8-C193BC255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530C2-27E4-59E7-F2A3-44334EB27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55228-696C-C40C-EF93-A427D0E08647}"/>
              </a:ext>
            </a:extLst>
          </p:cNvPr>
          <p:cNvSpPr>
            <a:spLocks noGrp="1"/>
          </p:cNvSpPr>
          <p:nvPr>
            <p:ph type="body" idx="1"/>
          </p:nvPr>
        </p:nvSpPr>
        <p:spPr/>
        <p:txBody>
          <a:bodyPr/>
          <a:lstStyle/>
          <a:p>
            <a:r>
              <a:rPr lang="en-US">
                <a:ea typeface="Calibri"/>
                <a:cs typeface="Calibri"/>
              </a:rPr>
              <a:t>Source 2 – Questions for discussion: </a:t>
            </a:r>
            <a:endParaRPr lang="en-US"/>
          </a:p>
          <a:p>
            <a:endParaRPr lang="en-US">
              <a:ea typeface="Calibri"/>
              <a:cs typeface="Calibri"/>
            </a:endParaRPr>
          </a:p>
          <a:p>
            <a:pPr marL="228600" indent="-228600">
              <a:buAutoNum type="arabicPeriod"/>
            </a:pPr>
            <a:r>
              <a:rPr lang="en-US"/>
              <a:t>What does the term ‘parent’ suggest about the relationship between colonist’s and indigenous peoples?</a:t>
            </a:r>
            <a:endParaRPr lang="en-US">
              <a:ea typeface="Calibri"/>
              <a:cs typeface="Calibri"/>
            </a:endParaRPr>
          </a:p>
          <a:p>
            <a:pPr marL="228600" indent="-228600">
              <a:buAutoNum type="arabicPeriod"/>
            </a:pPr>
            <a:r>
              <a:rPr lang="en-US"/>
              <a:t>What do you think about the way this has been listed? </a:t>
            </a:r>
          </a:p>
          <a:p>
            <a:pPr marL="228600" indent="-228600">
              <a:buAutoNum type="arabicPeriod"/>
            </a:pPr>
            <a:r>
              <a:rPr lang="en-US"/>
              <a:t>Could Sir Donald McLean have wrote this piece of work? What evidence is there to suggest this is the case?</a:t>
            </a:r>
            <a:endParaRPr lang="en-US">
              <a:ea typeface="Calibri"/>
              <a:cs typeface="Calibri"/>
            </a:endParaRPr>
          </a:p>
          <a:p>
            <a:pPr marL="228600" indent="-228600">
              <a:buAutoNum type="arabicPeriod"/>
            </a:pPr>
            <a:endParaRPr lang="en-US">
              <a:ea typeface="Calibri"/>
              <a:cs typeface="Calibri"/>
            </a:endParaRPr>
          </a:p>
          <a:p>
            <a:pPr marL="228600" indent="-228600">
              <a:buAutoNum type="arabicPeriod"/>
            </a:pPr>
            <a:endParaRPr lang="en-US">
              <a:ea typeface="Calibri"/>
              <a:cs typeface="Calibri"/>
            </a:endParaRPr>
          </a:p>
          <a:p>
            <a:pPr marL="228600" indent="-228600">
              <a:buAutoNum type="arabicPeriod"/>
            </a:pP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8487679A-5690-3547-8FCE-5FD0BEC00E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CF91F-8D29-4B55-9261-A063018559CB}"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41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53266-4501-1394-6F9D-4E5D3B320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72E34-F69B-A69C-F79E-EBE5E05F9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3360C-E564-396B-7D10-2AC703151730}"/>
              </a:ext>
            </a:extLst>
          </p:cNvPr>
          <p:cNvSpPr>
            <a:spLocks noGrp="1"/>
          </p:cNvSpPr>
          <p:nvPr>
            <p:ph type="body" idx="1"/>
          </p:nvPr>
        </p:nvSpPr>
        <p:spPr/>
        <p:txBody>
          <a:bodyPr/>
          <a:lstStyle/>
          <a:p>
            <a:r>
              <a:rPr lang="en-US">
                <a:ea typeface="Calibri"/>
                <a:cs typeface="Calibri"/>
              </a:rPr>
              <a:t>Source 2 – Questions for discussion: </a:t>
            </a:r>
            <a:endParaRPr lang="en-US"/>
          </a:p>
          <a:p>
            <a:endParaRPr lang="en-US">
              <a:ea typeface="Calibri"/>
              <a:cs typeface="Calibri"/>
            </a:endParaRPr>
          </a:p>
          <a:p>
            <a:pPr marL="228600" indent="-228600">
              <a:buAutoNum type="arabicPeriod"/>
            </a:pPr>
            <a:r>
              <a:rPr lang="en-US"/>
              <a:t>What does the term ‘parent’ suggest about the relationship between colonist’s and indigenous peoples?</a:t>
            </a:r>
            <a:endParaRPr lang="en-US">
              <a:ea typeface="Calibri"/>
              <a:cs typeface="Calibri"/>
            </a:endParaRPr>
          </a:p>
          <a:p>
            <a:pPr marL="228600" indent="-228600">
              <a:buAutoNum type="arabicPeriod"/>
            </a:pPr>
            <a:r>
              <a:rPr lang="en-US"/>
              <a:t>What do you think about the way this has been listed? </a:t>
            </a:r>
          </a:p>
          <a:p>
            <a:pPr marL="228600" indent="-228600">
              <a:buAutoNum type="arabicPeriod"/>
            </a:pPr>
            <a:r>
              <a:rPr lang="en-US"/>
              <a:t>Could Sir Donald McLean have wrote this piece of work? What evidence is there to suggest this is the case?</a:t>
            </a:r>
            <a:endParaRPr lang="en-US">
              <a:ea typeface="Calibri"/>
              <a:cs typeface="Calibri"/>
            </a:endParaRPr>
          </a:p>
          <a:p>
            <a:pPr marL="228600" indent="-228600">
              <a:buAutoNum type="arabicPeriod"/>
            </a:pPr>
            <a:endParaRPr lang="en-US">
              <a:ea typeface="Calibri"/>
              <a:cs typeface="Calibri"/>
            </a:endParaRPr>
          </a:p>
          <a:p>
            <a:pPr marL="228600" indent="-228600">
              <a:buAutoNum type="arabicPeriod"/>
            </a:pPr>
            <a:endParaRPr lang="en-US">
              <a:ea typeface="Calibri"/>
              <a:cs typeface="Calibri"/>
            </a:endParaRPr>
          </a:p>
          <a:p>
            <a:pPr marL="228600" indent="-228600">
              <a:buAutoNum type="arabicPeriod"/>
            </a:pP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B8A83EEC-BDFD-E442-6A17-63FBC66D5F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CF91F-8D29-4B55-9261-A063018559CB}"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5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Takeaway Task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6CF91F-8D29-4B55-9261-A063018559CB}"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12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5323-71E9-7EB8-1E18-EF6355CFFC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CD6CA8-E807-9B17-455F-C8FC94B9A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26DD2A-909D-3DEC-FC92-B92D6EA5694F}"/>
              </a:ext>
            </a:extLst>
          </p:cNvPr>
          <p:cNvSpPr>
            <a:spLocks noGrp="1"/>
          </p:cNvSpPr>
          <p:nvPr>
            <p:ph type="dt" sz="half" idx="10"/>
          </p:nvPr>
        </p:nvSpPr>
        <p:spPr/>
        <p:txBody>
          <a:bodyPr/>
          <a:lstStyle/>
          <a:p>
            <a:fld id="{500C38C0-1A2C-4D06-9944-A1C66677A2A7}" type="datetimeFigureOut">
              <a:rPr lang="en-GB" smtClean="0"/>
              <a:t>21/08/2025</a:t>
            </a:fld>
            <a:endParaRPr lang="en-GB"/>
          </a:p>
        </p:txBody>
      </p:sp>
      <p:sp>
        <p:nvSpPr>
          <p:cNvPr id="5" name="Footer Placeholder 4">
            <a:extLst>
              <a:ext uri="{FF2B5EF4-FFF2-40B4-BE49-F238E27FC236}">
                <a16:creationId xmlns:a16="http://schemas.microsoft.com/office/drawing/2014/main" id="{4CE7468C-4FB3-864E-9803-B6E3480D14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95C0FB-FDF1-3177-E27F-4505F8E27C58}"/>
              </a:ext>
            </a:extLst>
          </p:cNvPr>
          <p:cNvSpPr>
            <a:spLocks noGrp="1"/>
          </p:cNvSpPr>
          <p:nvPr>
            <p:ph type="sldNum" sz="quarter" idx="12"/>
          </p:nvPr>
        </p:nvSpPr>
        <p:spPr/>
        <p:txBody>
          <a:bodyPr/>
          <a:lstStyle/>
          <a:p>
            <a:fld id="{BFE13EF2-BC3E-45B2-BDDD-1BC91BA8A7D8}" type="slidenum">
              <a:rPr lang="en-GB" smtClean="0"/>
              <a:t>‹#›</a:t>
            </a:fld>
            <a:endParaRPr lang="en-GB"/>
          </a:p>
        </p:txBody>
      </p:sp>
    </p:spTree>
    <p:extLst>
      <p:ext uri="{BB962C8B-B14F-4D97-AF65-F5344CB8AC3E}">
        <p14:creationId xmlns:p14="http://schemas.microsoft.com/office/powerpoint/2010/main" val="249484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CBDE-7D52-02F4-2362-2249AA3489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102EEE-F679-8C87-D111-0A6BE8ACB9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E84FEA-9007-B258-9A59-943C2DB56A5B}"/>
              </a:ext>
            </a:extLst>
          </p:cNvPr>
          <p:cNvSpPr>
            <a:spLocks noGrp="1"/>
          </p:cNvSpPr>
          <p:nvPr>
            <p:ph type="dt" sz="half" idx="10"/>
          </p:nvPr>
        </p:nvSpPr>
        <p:spPr/>
        <p:txBody>
          <a:bodyPr/>
          <a:lstStyle/>
          <a:p>
            <a:fld id="{500C38C0-1A2C-4D06-9944-A1C66677A2A7}" type="datetimeFigureOut">
              <a:rPr lang="en-GB" smtClean="0"/>
              <a:t>21/08/2025</a:t>
            </a:fld>
            <a:endParaRPr lang="en-GB"/>
          </a:p>
        </p:txBody>
      </p:sp>
      <p:sp>
        <p:nvSpPr>
          <p:cNvPr id="5" name="Footer Placeholder 4">
            <a:extLst>
              <a:ext uri="{FF2B5EF4-FFF2-40B4-BE49-F238E27FC236}">
                <a16:creationId xmlns:a16="http://schemas.microsoft.com/office/drawing/2014/main" id="{CD30AB6D-D870-C3CF-8DA4-C55DDC1BC9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39816-412C-E331-5888-62707EC4B26D}"/>
              </a:ext>
            </a:extLst>
          </p:cNvPr>
          <p:cNvSpPr>
            <a:spLocks noGrp="1"/>
          </p:cNvSpPr>
          <p:nvPr>
            <p:ph type="sldNum" sz="quarter" idx="12"/>
          </p:nvPr>
        </p:nvSpPr>
        <p:spPr/>
        <p:txBody>
          <a:bodyPr/>
          <a:lstStyle/>
          <a:p>
            <a:fld id="{BFE13EF2-BC3E-45B2-BDDD-1BC91BA8A7D8}" type="slidenum">
              <a:rPr lang="en-GB" smtClean="0"/>
              <a:t>‹#›</a:t>
            </a:fld>
            <a:endParaRPr lang="en-GB"/>
          </a:p>
        </p:txBody>
      </p:sp>
    </p:spTree>
    <p:extLst>
      <p:ext uri="{BB962C8B-B14F-4D97-AF65-F5344CB8AC3E}">
        <p14:creationId xmlns:p14="http://schemas.microsoft.com/office/powerpoint/2010/main" val="179436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49C33-6A1F-2724-059D-FCA09B875C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B27C92-31D9-F9F0-F25F-800AE59E7F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4A0FA0-D38C-4A1B-6D03-BDCF30D02F3A}"/>
              </a:ext>
            </a:extLst>
          </p:cNvPr>
          <p:cNvSpPr>
            <a:spLocks noGrp="1"/>
          </p:cNvSpPr>
          <p:nvPr>
            <p:ph type="dt" sz="half" idx="10"/>
          </p:nvPr>
        </p:nvSpPr>
        <p:spPr/>
        <p:txBody>
          <a:bodyPr/>
          <a:lstStyle/>
          <a:p>
            <a:fld id="{500C38C0-1A2C-4D06-9944-A1C66677A2A7}" type="datetimeFigureOut">
              <a:rPr lang="en-GB" smtClean="0"/>
              <a:t>21/08/2025</a:t>
            </a:fld>
            <a:endParaRPr lang="en-GB"/>
          </a:p>
        </p:txBody>
      </p:sp>
      <p:sp>
        <p:nvSpPr>
          <p:cNvPr id="5" name="Footer Placeholder 4">
            <a:extLst>
              <a:ext uri="{FF2B5EF4-FFF2-40B4-BE49-F238E27FC236}">
                <a16:creationId xmlns:a16="http://schemas.microsoft.com/office/drawing/2014/main" id="{6BF3FF66-7372-55E4-7615-51CF77579C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BAE358-3B72-5DFD-28C1-36CAEDE50F87}"/>
              </a:ext>
            </a:extLst>
          </p:cNvPr>
          <p:cNvSpPr>
            <a:spLocks noGrp="1"/>
          </p:cNvSpPr>
          <p:nvPr>
            <p:ph type="sldNum" sz="quarter" idx="12"/>
          </p:nvPr>
        </p:nvSpPr>
        <p:spPr/>
        <p:txBody>
          <a:bodyPr/>
          <a:lstStyle/>
          <a:p>
            <a:fld id="{BFE13EF2-BC3E-45B2-BDDD-1BC91BA8A7D8}" type="slidenum">
              <a:rPr lang="en-GB" smtClean="0"/>
              <a:t>‹#›</a:t>
            </a:fld>
            <a:endParaRPr lang="en-GB"/>
          </a:p>
        </p:txBody>
      </p:sp>
    </p:spTree>
    <p:extLst>
      <p:ext uri="{BB962C8B-B14F-4D97-AF65-F5344CB8AC3E}">
        <p14:creationId xmlns:p14="http://schemas.microsoft.com/office/powerpoint/2010/main" val="367613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Z_Scottish Viewpoints Logo Slide">
    <p:spTree>
      <p:nvGrpSpPr>
        <p:cNvPr id="1" name=""/>
        <p:cNvGrpSpPr/>
        <p:nvPr/>
      </p:nvGrpSpPr>
      <p:grpSpPr>
        <a:xfrm>
          <a:off x="0" y="0"/>
          <a:ext cx="0" cy="0"/>
          <a:chOff x="0" y="0"/>
          <a:chExt cx="0" cy="0"/>
        </a:xfrm>
      </p:grpSpPr>
      <p:pic>
        <p:nvPicPr>
          <p:cNvPr id="11" name="object 2">
            <a:extLst>
              <a:ext uri="{FF2B5EF4-FFF2-40B4-BE49-F238E27FC236}">
                <a16:creationId xmlns:a16="http://schemas.microsoft.com/office/drawing/2014/main" id="{C4D7429C-E0A1-E789-3437-BA3D21CA0340}"/>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6273" y="0"/>
            <a:ext cx="12296309" cy="6940789"/>
          </a:xfrm>
          <a:prstGeom prst="rect">
            <a:avLst/>
          </a:prstGeom>
        </p:spPr>
      </p:pic>
      <p:sp>
        <p:nvSpPr>
          <p:cNvPr id="7" name="Text Placeholder 14">
            <a:extLst>
              <a:ext uri="{FF2B5EF4-FFF2-40B4-BE49-F238E27FC236}">
                <a16:creationId xmlns:a16="http://schemas.microsoft.com/office/drawing/2014/main" id="{4315AD3B-7A79-A42C-CB26-0C88C3AB4F5C}"/>
              </a:ext>
            </a:extLst>
          </p:cNvPr>
          <p:cNvSpPr>
            <a:spLocks noGrp="1"/>
          </p:cNvSpPr>
          <p:nvPr>
            <p:ph type="body" sz="quarter" idx="10" hasCustomPrompt="1"/>
          </p:nvPr>
        </p:nvSpPr>
        <p:spPr>
          <a:xfrm>
            <a:off x="10213" y="6109049"/>
            <a:ext cx="12181787" cy="748951"/>
          </a:xfrm>
        </p:spPr>
        <p:txBody>
          <a:bodyPr>
            <a:normAutofit/>
          </a:bodyPr>
          <a:lstStyle>
            <a:lvl1pPr marL="0" indent="0" algn="ctr">
              <a:buNone/>
              <a:defRPr sz="1455" spc="364" baseline="0">
                <a:solidFill>
                  <a:schemeClr val="bg1"/>
                </a:solidFill>
                <a:latin typeface="Boldoa Mat" pitchFamily="2" charset="77"/>
              </a:defRPr>
            </a:lvl1pPr>
            <a:lvl2pPr marL="277246" indent="0">
              <a:buNone/>
              <a:defRPr>
                <a:solidFill>
                  <a:schemeClr val="bg1"/>
                </a:solidFill>
                <a:latin typeface="Boldoa Mat" pitchFamily="2" charset="77"/>
              </a:defRPr>
            </a:lvl2pPr>
            <a:lvl3pPr marL="554492" indent="0">
              <a:buNone/>
              <a:defRPr>
                <a:solidFill>
                  <a:schemeClr val="bg1"/>
                </a:solidFill>
                <a:latin typeface="Boldoa Mat" pitchFamily="2" charset="77"/>
              </a:defRPr>
            </a:lvl3pPr>
            <a:lvl4pPr marL="831738" indent="0">
              <a:buNone/>
              <a:defRPr>
                <a:solidFill>
                  <a:schemeClr val="bg1"/>
                </a:solidFill>
                <a:latin typeface="Boldoa Mat" pitchFamily="2" charset="77"/>
              </a:defRPr>
            </a:lvl4pPr>
            <a:lvl5pPr marL="1108984" indent="0">
              <a:buNone/>
              <a:defRPr>
                <a:solidFill>
                  <a:schemeClr val="bg1"/>
                </a:solidFill>
                <a:latin typeface="Boldoa Mat" pitchFamily="2" charset="77"/>
              </a:defRPr>
            </a:lvl5pPr>
          </a:lstStyle>
          <a:p>
            <a:pPr lvl="0"/>
            <a:r>
              <a:rPr lang="en-GB" dirty="0"/>
              <a:t>CLICK TO ADD OPTIONAL SUBTITLE</a:t>
            </a:r>
          </a:p>
        </p:txBody>
      </p:sp>
      <p:pic>
        <p:nvPicPr>
          <p:cNvPr id="12" name="Picture 11">
            <a:extLst>
              <a:ext uri="{FF2B5EF4-FFF2-40B4-BE49-F238E27FC236}">
                <a16:creationId xmlns:a16="http://schemas.microsoft.com/office/drawing/2014/main" id="{376D59AE-E2C7-5D40-E14F-6C7B2293048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2598" y="748090"/>
            <a:ext cx="6053640" cy="4898882"/>
          </a:xfrm>
          <a:prstGeom prst="rect">
            <a:avLst/>
          </a:prstGeom>
        </p:spPr>
      </p:pic>
    </p:spTree>
    <p:extLst>
      <p:ext uri="{BB962C8B-B14F-4D97-AF65-F5344CB8AC3E}">
        <p14:creationId xmlns:p14="http://schemas.microsoft.com/office/powerpoint/2010/main" val="96188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Z_Gllan's Letter Title Slide">
    <p:spTree>
      <p:nvGrpSpPr>
        <p:cNvPr id="1" name=""/>
        <p:cNvGrpSpPr/>
        <p:nvPr/>
      </p:nvGrpSpPr>
      <p:grpSpPr>
        <a:xfrm>
          <a:off x="0" y="0"/>
          <a:ext cx="0" cy="0"/>
          <a:chOff x="0" y="0"/>
          <a:chExt cx="0" cy="0"/>
        </a:xfrm>
      </p:grpSpPr>
      <p:pic>
        <p:nvPicPr>
          <p:cNvPr id="10" name="object 2">
            <a:extLst>
              <a:ext uri="{FF2B5EF4-FFF2-40B4-BE49-F238E27FC236}">
                <a16:creationId xmlns:a16="http://schemas.microsoft.com/office/drawing/2014/main" id="{930F4B62-F629-F239-3A74-69DA49C8AD3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42484" y="-13"/>
            <a:ext cx="12334452" cy="6858013"/>
          </a:xfrm>
          <a:prstGeom prst="rect">
            <a:avLst/>
          </a:prstGeom>
        </p:spPr>
      </p:pic>
      <p:sp>
        <p:nvSpPr>
          <p:cNvPr id="3" name="Text Placeholder 14">
            <a:extLst>
              <a:ext uri="{FF2B5EF4-FFF2-40B4-BE49-F238E27FC236}">
                <a16:creationId xmlns:a16="http://schemas.microsoft.com/office/drawing/2014/main" id="{9C389128-DD3D-9745-6280-D61EEDB2E8C1}"/>
              </a:ext>
            </a:extLst>
          </p:cNvPr>
          <p:cNvSpPr>
            <a:spLocks noGrp="1"/>
          </p:cNvSpPr>
          <p:nvPr>
            <p:ph type="body" sz="quarter" idx="11" hasCustomPrompt="1"/>
          </p:nvPr>
        </p:nvSpPr>
        <p:spPr>
          <a:xfrm>
            <a:off x="0" y="1802347"/>
            <a:ext cx="12175048" cy="4399117"/>
          </a:xfrm>
        </p:spPr>
        <p:txBody>
          <a:bodyPr anchor="ctr">
            <a:noAutofit/>
          </a:bodyPr>
          <a:lstStyle>
            <a:lvl1pPr marL="0" indent="0" algn="ctr">
              <a:lnSpc>
                <a:spcPct val="90000"/>
              </a:lnSpc>
              <a:buNone/>
              <a:defRPr sz="21163">
                <a:solidFill>
                  <a:srgbClr val="FFD6F0"/>
                </a:solidFill>
                <a:latin typeface="Hacksaw" panose="02000500000000000000"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dirty="0"/>
              <a:t>CLICK EDIT TITLE</a:t>
            </a:r>
          </a:p>
        </p:txBody>
      </p:sp>
      <p:pic>
        <p:nvPicPr>
          <p:cNvPr id="7" name="Picture 11">
            <a:extLst>
              <a:ext uri="{FF2B5EF4-FFF2-40B4-BE49-F238E27FC236}">
                <a16:creationId xmlns:a16="http://schemas.microsoft.com/office/drawing/2014/main" id="{9E8B2049-D33E-43E8-C482-C39FDF06F5E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68142" y="331813"/>
            <a:ext cx="1855716" cy="1248877"/>
          </a:xfrm>
          <a:prstGeom prst="rect">
            <a:avLst/>
          </a:prstGeom>
        </p:spPr>
      </p:pic>
      <p:sp>
        <p:nvSpPr>
          <p:cNvPr id="8" name="Text Placeholder 14">
            <a:extLst>
              <a:ext uri="{FF2B5EF4-FFF2-40B4-BE49-F238E27FC236}">
                <a16:creationId xmlns:a16="http://schemas.microsoft.com/office/drawing/2014/main" id="{1FE2F748-869E-743D-868D-E158DFB42CDB}"/>
              </a:ext>
            </a:extLst>
          </p:cNvPr>
          <p:cNvSpPr>
            <a:spLocks noGrp="1"/>
          </p:cNvSpPr>
          <p:nvPr>
            <p:ph type="body" sz="quarter" idx="12" hasCustomPrompt="1"/>
          </p:nvPr>
        </p:nvSpPr>
        <p:spPr>
          <a:xfrm>
            <a:off x="10214" y="6109049"/>
            <a:ext cx="12164835" cy="748951"/>
          </a:xfrm>
        </p:spPr>
        <p:txBody>
          <a:bodyPr>
            <a:normAutofit/>
          </a:bodyPr>
          <a:lstStyle>
            <a:lvl1pPr marL="0" indent="0" algn="ctr">
              <a:buNone/>
              <a:defRPr sz="1455" spc="364" baseline="0">
                <a:solidFill>
                  <a:schemeClr val="bg1"/>
                </a:solidFill>
                <a:latin typeface="Boldoa Mat" pitchFamily="2" charset="77"/>
              </a:defRPr>
            </a:lvl1pPr>
            <a:lvl2pPr marL="277246" indent="0">
              <a:buNone/>
              <a:defRPr>
                <a:solidFill>
                  <a:schemeClr val="bg1"/>
                </a:solidFill>
                <a:latin typeface="Boldoa Mat" pitchFamily="2" charset="77"/>
              </a:defRPr>
            </a:lvl2pPr>
            <a:lvl3pPr marL="554492" indent="0">
              <a:buNone/>
              <a:defRPr>
                <a:solidFill>
                  <a:schemeClr val="bg1"/>
                </a:solidFill>
                <a:latin typeface="Boldoa Mat" pitchFamily="2" charset="77"/>
              </a:defRPr>
            </a:lvl3pPr>
            <a:lvl4pPr marL="831738" indent="0">
              <a:buNone/>
              <a:defRPr>
                <a:solidFill>
                  <a:schemeClr val="bg1"/>
                </a:solidFill>
                <a:latin typeface="Boldoa Mat" pitchFamily="2" charset="77"/>
              </a:defRPr>
            </a:lvl4pPr>
            <a:lvl5pPr marL="1108984" indent="0">
              <a:buNone/>
              <a:defRPr>
                <a:solidFill>
                  <a:schemeClr val="bg1"/>
                </a:solidFill>
                <a:latin typeface="Boldoa Mat" pitchFamily="2" charset="77"/>
              </a:defRPr>
            </a:lvl5pPr>
          </a:lstStyle>
          <a:p>
            <a:pPr lvl="0"/>
            <a:r>
              <a:rPr lang="en-GB" dirty="0"/>
              <a:t>CLICK TO ADD OPTIONAL SUBTITLE</a:t>
            </a:r>
          </a:p>
        </p:txBody>
      </p:sp>
    </p:spTree>
    <p:extLst>
      <p:ext uri="{BB962C8B-B14F-4D97-AF65-F5344CB8AC3E}">
        <p14:creationId xmlns:p14="http://schemas.microsoft.com/office/powerpoint/2010/main" val="4154817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Z_ M&amp;E Editable Title Logo Slide plus subhead and Settlers Med Brushscript Gre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96CC599-7BCA-AAFA-0BCB-4EBA7CBDCBD5}"/>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0DFAD"/>
          </a:solidFill>
        </p:spPr>
        <p:txBody>
          <a:bodyPr wrap="square" lIns="0" tIns="0" rIns="0" bIns="0" rtlCol="0"/>
          <a:lstStyle/>
          <a:p>
            <a:endParaRPr sz="1092"/>
          </a:p>
        </p:txBody>
      </p:sp>
      <p:sp>
        <p:nvSpPr>
          <p:cNvPr id="3" name="object 3">
            <a:extLst>
              <a:ext uri="{FF2B5EF4-FFF2-40B4-BE49-F238E27FC236}">
                <a16:creationId xmlns:a16="http://schemas.microsoft.com/office/drawing/2014/main" id="{B37BE6D8-A139-B9AB-74CE-41B4302EF5F2}"/>
              </a:ext>
            </a:extLst>
          </p:cNvPr>
          <p:cNvSpPr txBox="1"/>
          <p:nvPr userDrawn="1"/>
        </p:nvSpPr>
        <p:spPr>
          <a:xfrm>
            <a:off x="-4180839" y="-267620"/>
            <a:ext cx="20563891" cy="16807661"/>
          </a:xfrm>
          <a:prstGeom prst="rect">
            <a:avLst/>
          </a:prstGeom>
        </p:spPr>
        <p:txBody>
          <a:bodyPr vert="horz" wrap="square" lIns="0" tIns="10397" rIns="0" bIns="0" rtlCol="0">
            <a:spAutoFit/>
          </a:bodyPr>
          <a:lstStyle/>
          <a:p>
            <a:pPr marL="7701" algn="ctr">
              <a:lnSpc>
                <a:spcPct val="100000"/>
              </a:lnSpc>
              <a:spcBef>
                <a:spcPts val="82"/>
              </a:spcBef>
            </a:pPr>
            <a:r>
              <a:rPr lang="en-GB" sz="54576" kern="600" spc="-3032" baseline="0" dirty="0">
                <a:solidFill>
                  <a:srgbClr val="F4E8DF"/>
                </a:solidFill>
                <a:latin typeface="Hacksaw"/>
                <a:cs typeface="Hacksaw"/>
              </a:rPr>
              <a:t>SETTLERS</a:t>
            </a:r>
            <a:endParaRPr sz="54576" kern="600" spc="-3032" baseline="0" dirty="0">
              <a:solidFill>
                <a:srgbClr val="F4E8DF"/>
              </a:solidFill>
              <a:latin typeface="Hacksaw"/>
              <a:cs typeface="Hacksaw"/>
            </a:endParaRPr>
          </a:p>
        </p:txBody>
      </p:sp>
      <p:sp>
        <p:nvSpPr>
          <p:cNvPr id="7" name="Text Placeholder 14">
            <a:extLst>
              <a:ext uri="{FF2B5EF4-FFF2-40B4-BE49-F238E27FC236}">
                <a16:creationId xmlns:a16="http://schemas.microsoft.com/office/drawing/2014/main" id="{5A537BB4-35AD-36D3-76A2-1354F66DF45A}"/>
              </a:ext>
            </a:extLst>
          </p:cNvPr>
          <p:cNvSpPr>
            <a:spLocks noGrp="1"/>
          </p:cNvSpPr>
          <p:nvPr>
            <p:ph type="body" sz="quarter" idx="10" hasCustomPrompt="1"/>
          </p:nvPr>
        </p:nvSpPr>
        <p:spPr>
          <a:xfrm>
            <a:off x="10213" y="6109049"/>
            <a:ext cx="12181787" cy="748951"/>
          </a:xfrm>
        </p:spPr>
        <p:txBody>
          <a:bodyPr>
            <a:normAutofit/>
          </a:bodyPr>
          <a:lstStyle>
            <a:lvl1pPr marL="0" indent="0" algn="ctr">
              <a:buNone/>
              <a:defRPr sz="1455" spc="364" baseline="0">
                <a:solidFill>
                  <a:srgbClr val="565565"/>
                </a:solidFill>
                <a:latin typeface="Boldoa Mat" pitchFamily="2" charset="77"/>
              </a:defRPr>
            </a:lvl1pPr>
            <a:lvl2pPr marL="277246" indent="0">
              <a:buNone/>
              <a:defRPr>
                <a:solidFill>
                  <a:schemeClr val="bg1"/>
                </a:solidFill>
                <a:latin typeface="Boldoa Mat" pitchFamily="2" charset="77"/>
              </a:defRPr>
            </a:lvl2pPr>
            <a:lvl3pPr marL="554492" indent="0">
              <a:buNone/>
              <a:defRPr>
                <a:solidFill>
                  <a:schemeClr val="bg1"/>
                </a:solidFill>
                <a:latin typeface="Boldoa Mat" pitchFamily="2" charset="77"/>
              </a:defRPr>
            </a:lvl3pPr>
            <a:lvl4pPr marL="831738" indent="0">
              <a:buNone/>
              <a:defRPr>
                <a:solidFill>
                  <a:schemeClr val="bg1"/>
                </a:solidFill>
                <a:latin typeface="Boldoa Mat" pitchFamily="2" charset="77"/>
              </a:defRPr>
            </a:lvl4pPr>
            <a:lvl5pPr marL="1108984" indent="0">
              <a:buNone/>
              <a:defRPr>
                <a:solidFill>
                  <a:schemeClr val="bg1"/>
                </a:solidFill>
                <a:latin typeface="Boldoa Mat" pitchFamily="2" charset="77"/>
              </a:defRPr>
            </a:lvl5pPr>
          </a:lstStyle>
          <a:p>
            <a:pPr lvl="0"/>
            <a:r>
              <a:rPr lang="en-GB" dirty="0"/>
              <a:t>CLICK TO ADD OPTIONAL SUBTITLE</a:t>
            </a:r>
          </a:p>
        </p:txBody>
      </p:sp>
      <p:sp>
        <p:nvSpPr>
          <p:cNvPr id="9" name="Text Placeholder 14">
            <a:extLst>
              <a:ext uri="{FF2B5EF4-FFF2-40B4-BE49-F238E27FC236}">
                <a16:creationId xmlns:a16="http://schemas.microsoft.com/office/drawing/2014/main" id="{0A09BDD5-ABCF-D165-84E3-289036789413}"/>
              </a:ext>
            </a:extLst>
          </p:cNvPr>
          <p:cNvSpPr>
            <a:spLocks noGrp="1"/>
          </p:cNvSpPr>
          <p:nvPr>
            <p:ph type="body" sz="quarter" idx="11" hasCustomPrompt="1"/>
          </p:nvPr>
        </p:nvSpPr>
        <p:spPr>
          <a:xfrm>
            <a:off x="24948" y="3054525"/>
            <a:ext cx="12181787" cy="748951"/>
          </a:xfrm>
        </p:spPr>
        <p:txBody>
          <a:bodyPr>
            <a:normAutofit/>
          </a:bodyPr>
          <a:lstStyle>
            <a:lvl1pPr marL="0" indent="0" algn="ctr">
              <a:buNone/>
              <a:defRPr sz="2911" spc="788" baseline="0">
                <a:solidFill>
                  <a:srgbClr val="565565"/>
                </a:solidFill>
                <a:latin typeface="Boldoa Mat" pitchFamily="2" charset="77"/>
              </a:defRPr>
            </a:lvl1pPr>
            <a:lvl2pPr marL="277246" indent="0">
              <a:buNone/>
              <a:defRPr>
                <a:solidFill>
                  <a:schemeClr val="bg1"/>
                </a:solidFill>
                <a:latin typeface="Boldoa Mat" pitchFamily="2" charset="77"/>
              </a:defRPr>
            </a:lvl2pPr>
            <a:lvl3pPr marL="554492" indent="0">
              <a:buNone/>
              <a:defRPr>
                <a:solidFill>
                  <a:schemeClr val="bg1"/>
                </a:solidFill>
                <a:latin typeface="Boldoa Mat" pitchFamily="2" charset="77"/>
              </a:defRPr>
            </a:lvl3pPr>
            <a:lvl4pPr marL="831738" indent="0">
              <a:buNone/>
              <a:defRPr>
                <a:solidFill>
                  <a:schemeClr val="bg1"/>
                </a:solidFill>
                <a:latin typeface="Boldoa Mat" pitchFamily="2" charset="77"/>
              </a:defRPr>
            </a:lvl4pPr>
            <a:lvl5pPr marL="1108984" indent="0">
              <a:buNone/>
              <a:defRPr>
                <a:solidFill>
                  <a:schemeClr val="bg1"/>
                </a:solidFill>
                <a:latin typeface="Boldoa Mat" pitchFamily="2" charset="77"/>
              </a:defRPr>
            </a:lvl5pPr>
          </a:lstStyle>
          <a:p>
            <a:pPr lvl="0"/>
            <a:r>
              <a:rPr lang="en-GB" dirty="0"/>
              <a:t>CLICK TO ADD TITLE</a:t>
            </a:r>
          </a:p>
        </p:txBody>
      </p:sp>
      <p:pic>
        <p:nvPicPr>
          <p:cNvPr id="4" name="Picture 11">
            <a:extLst>
              <a:ext uri="{FF2B5EF4-FFF2-40B4-BE49-F238E27FC236}">
                <a16:creationId xmlns:a16="http://schemas.microsoft.com/office/drawing/2014/main" id="{B8CB0740-2893-B0B3-3D8A-3986341779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32485" y="333486"/>
            <a:ext cx="1527031" cy="1027675"/>
          </a:xfrm>
          <a:prstGeom prst="rect">
            <a:avLst/>
          </a:prstGeom>
        </p:spPr>
      </p:pic>
    </p:spTree>
    <p:extLst>
      <p:ext uri="{BB962C8B-B14F-4D97-AF65-F5344CB8AC3E}">
        <p14:creationId xmlns:p14="http://schemas.microsoft.com/office/powerpoint/2010/main" val="2248898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Z_ M&amp;E Left Brushscript plus Oval Picture info Slide Pink">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E56ECF04-C0A7-1F6C-CC6C-C17A54FFE233}"/>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FE0F9"/>
          </a:solidFill>
        </p:spPr>
        <p:txBody>
          <a:bodyPr wrap="square" lIns="0" tIns="0" rIns="0" bIns="0" rtlCol="0"/>
          <a:lstStyle/>
          <a:p>
            <a:endParaRPr sz="1092"/>
          </a:p>
        </p:txBody>
      </p:sp>
      <p:pic>
        <p:nvPicPr>
          <p:cNvPr id="8" name="Picture 7">
            <a:extLst>
              <a:ext uri="{FF2B5EF4-FFF2-40B4-BE49-F238E27FC236}">
                <a16:creationId xmlns:a16="http://schemas.microsoft.com/office/drawing/2014/main" id="{FE084E0B-A3B5-67BC-6168-AE7AFC7B22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7524" y="-103342"/>
            <a:ext cx="4017907" cy="7094126"/>
          </a:xfrm>
          <a:prstGeom prst="rect">
            <a:avLst/>
          </a:prstGeom>
        </p:spPr>
      </p:pic>
      <p:sp>
        <p:nvSpPr>
          <p:cNvPr id="11" name="Text Placeholder 17">
            <a:extLst>
              <a:ext uri="{FF2B5EF4-FFF2-40B4-BE49-F238E27FC236}">
                <a16:creationId xmlns:a16="http://schemas.microsoft.com/office/drawing/2014/main" id="{A87D60B2-8BD8-2A4E-6DB2-FD506D8AE95B}"/>
              </a:ext>
            </a:extLst>
          </p:cNvPr>
          <p:cNvSpPr>
            <a:spLocks noGrp="1"/>
          </p:cNvSpPr>
          <p:nvPr>
            <p:ph type="body" sz="quarter" idx="12"/>
          </p:nvPr>
        </p:nvSpPr>
        <p:spPr>
          <a:xfrm>
            <a:off x="5123083" y="2504845"/>
            <a:ext cx="6112950" cy="3738733"/>
          </a:xfrm>
        </p:spPr>
        <p:txBody>
          <a:bodyPr/>
          <a:lstStyle>
            <a:lvl1pPr marL="0" indent="0">
              <a:buNone/>
              <a:defRPr>
                <a:solidFill>
                  <a:srgbClr val="565565"/>
                </a:solidFill>
              </a:defRPr>
            </a:lvl1pPr>
            <a:lvl2pPr marL="277246" indent="0">
              <a:buNone/>
              <a:defRPr>
                <a:solidFill>
                  <a:srgbClr val="565565"/>
                </a:solidFill>
              </a:defRPr>
            </a:lvl2pPr>
            <a:lvl3pPr marL="554492" indent="0">
              <a:buNone/>
              <a:defRPr>
                <a:solidFill>
                  <a:srgbClr val="565565"/>
                </a:solidFill>
              </a:defRPr>
            </a:lvl3pPr>
            <a:lvl4pPr marL="831738" indent="0">
              <a:buNone/>
              <a:defRPr>
                <a:solidFill>
                  <a:srgbClr val="565565"/>
                </a:solidFill>
              </a:defRPr>
            </a:lvl4pPr>
            <a:lvl5pPr marL="1108984" indent="0">
              <a:buNone/>
              <a:defRPr>
                <a:solidFill>
                  <a:srgbClr val="565565"/>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17">
            <a:extLst>
              <a:ext uri="{FF2B5EF4-FFF2-40B4-BE49-F238E27FC236}">
                <a16:creationId xmlns:a16="http://schemas.microsoft.com/office/drawing/2014/main" id="{1D4F41A8-9770-0F5C-58EA-9F9D9A7B01E6}"/>
              </a:ext>
            </a:extLst>
          </p:cNvPr>
          <p:cNvSpPr>
            <a:spLocks noGrp="1"/>
          </p:cNvSpPr>
          <p:nvPr>
            <p:ph type="body" sz="quarter" idx="13" hasCustomPrompt="1"/>
          </p:nvPr>
        </p:nvSpPr>
        <p:spPr>
          <a:xfrm>
            <a:off x="5123083" y="1303444"/>
            <a:ext cx="6112950" cy="919290"/>
          </a:xfrm>
        </p:spPr>
        <p:txBody>
          <a:bodyPr>
            <a:normAutofit/>
          </a:bodyPr>
          <a:lstStyle>
            <a:lvl1pPr marL="0" indent="0">
              <a:lnSpc>
                <a:spcPct val="90000"/>
              </a:lnSpc>
              <a:buNone/>
              <a:defRPr sz="2668">
                <a:solidFill>
                  <a:srgbClr val="565565"/>
                </a:solidFill>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TITLE</a:t>
            </a:r>
          </a:p>
        </p:txBody>
      </p:sp>
      <p:sp>
        <p:nvSpPr>
          <p:cNvPr id="13" name="Picture Placeholder 10">
            <a:extLst>
              <a:ext uri="{FF2B5EF4-FFF2-40B4-BE49-F238E27FC236}">
                <a16:creationId xmlns:a16="http://schemas.microsoft.com/office/drawing/2014/main" id="{1F06698E-FBAC-8976-81D3-61ED286E3789}"/>
              </a:ext>
            </a:extLst>
          </p:cNvPr>
          <p:cNvSpPr>
            <a:spLocks noGrp="1"/>
          </p:cNvSpPr>
          <p:nvPr>
            <p:ph type="pic" sz="quarter" idx="17"/>
          </p:nvPr>
        </p:nvSpPr>
        <p:spPr>
          <a:xfrm>
            <a:off x="735525" y="1904144"/>
            <a:ext cx="2541605" cy="3279260"/>
          </a:xfrm>
          <a:prstGeom prst="ellipse">
            <a:avLst/>
          </a:prstGeom>
        </p:spPr>
        <p:txBody>
          <a:bodyPr/>
          <a:lstStyle/>
          <a:p>
            <a:endParaRPr lang="en-US" dirty="0"/>
          </a:p>
        </p:txBody>
      </p:sp>
      <p:sp>
        <p:nvSpPr>
          <p:cNvPr id="6" name="Text Placeholder 14">
            <a:extLst>
              <a:ext uri="{FF2B5EF4-FFF2-40B4-BE49-F238E27FC236}">
                <a16:creationId xmlns:a16="http://schemas.microsoft.com/office/drawing/2014/main" id="{FB7DC94F-3072-4789-5CD2-AD83B79B9696}"/>
              </a:ext>
            </a:extLst>
          </p:cNvPr>
          <p:cNvSpPr>
            <a:spLocks noGrp="1"/>
          </p:cNvSpPr>
          <p:nvPr>
            <p:ph type="body" sz="quarter" idx="18"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SECTION TITLE</a:t>
            </a:r>
            <a:endParaRPr lang="en-US" dirty="0"/>
          </a:p>
        </p:txBody>
      </p:sp>
      <p:sp>
        <p:nvSpPr>
          <p:cNvPr id="7" name="object 7">
            <a:extLst>
              <a:ext uri="{FF2B5EF4-FFF2-40B4-BE49-F238E27FC236}">
                <a16:creationId xmlns:a16="http://schemas.microsoft.com/office/drawing/2014/main" id="{EE694648-EB3D-9956-FF6B-0A52C76FD35F}"/>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pic>
        <p:nvPicPr>
          <p:cNvPr id="9" name="Graphic 8">
            <a:extLst>
              <a:ext uri="{FF2B5EF4-FFF2-40B4-BE49-F238E27FC236}">
                <a16:creationId xmlns:a16="http://schemas.microsoft.com/office/drawing/2014/main" id="{99485962-A705-14DA-029D-9997B5C2E9A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36033" y="27946"/>
            <a:ext cx="913606" cy="740480"/>
          </a:xfrm>
          <a:prstGeom prst="rect">
            <a:avLst/>
          </a:prstGeom>
        </p:spPr>
      </p:pic>
    </p:spTree>
    <p:extLst>
      <p:ext uri="{BB962C8B-B14F-4D97-AF65-F5344CB8AC3E}">
        <p14:creationId xmlns:p14="http://schemas.microsoft.com/office/powerpoint/2010/main" val="3919491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Z_ M&amp;E 2 col info slide ">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A8FBD70-5955-A23D-4F74-5740CF1962C8}"/>
              </a:ext>
            </a:extLst>
          </p:cNvPr>
          <p:cNvSpPr/>
          <p:nvPr userDrawn="1"/>
        </p:nvSpPr>
        <p:spPr>
          <a:xfrm>
            <a:off x="0" y="8470"/>
            <a:ext cx="12192000" cy="684953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FF4E0"/>
          </a:solidFill>
        </p:spPr>
        <p:txBody>
          <a:bodyPr wrap="square" lIns="0" tIns="0" rIns="0" bIns="0" rtlCol="0"/>
          <a:lstStyle/>
          <a:p>
            <a:endParaRPr sz="1092"/>
          </a:p>
        </p:txBody>
      </p:sp>
      <p:sp>
        <p:nvSpPr>
          <p:cNvPr id="11" name="Rectangle 10">
            <a:extLst>
              <a:ext uri="{FF2B5EF4-FFF2-40B4-BE49-F238E27FC236}">
                <a16:creationId xmlns:a16="http://schemas.microsoft.com/office/drawing/2014/main" id="{577B06C4-5282-6E77-186A-8587F6FC128E}"/>
              </a:ext>
            </a:extLst>
          </p:cNvPr>
          <p:cNvSpPr/>
          <p:nvPr userDrawn="1"/>
        </p:nvSpPr>
        <p:spPr>
          <a:xfrm>
            <a:off x="-22043" y="-11005"/>
            <a:ext cx="12214043" cy="779431"/>
          </a:xfrm>
          <a:prstGeom prst="rect">
            <a:avLst/>
          </a:prstGeom>
          <a:solidFill>
            <a:srgbClr val="FF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dirty="0">
              <a:solidFill>
                <a:srgbClr val="E6DFFC"/>
              </a:solidFill>
            </a:endParaRPr>
          </a:p>
        </p:txBody>
      </p:sp>
      <p:sp>
        <p:nvSpPr>
          <p:cNvPr id="15" name="Text Placeholder 14">
            <a:extLst>
              <a:ext uri="{FF2B5EF4-FFF2-40B4-BE49-F238E27FC236}">
                <a16:creationId xmlns:a16="http://schemas.microsoft.com/office/drawing/2014/main" id="{F1C1FFE7-AE04-45A6-B180-66E2CE1EB085}"/>
              </a:ext>
            </a:extLst>
          </p:cNvPr>
          <p:cNvSpPr>
            <a:spLocks noGrp="1"/>
          </p:cNvSpPr>
          <p:nvPr>
            <p:ph type="body" sz="quarter" idx="10" hasCustomPrompt="1"/>
          </p:nvPr>
        </p:nvSpPr>
        <p:spPr>
          <a:xfrm>
            <a:off x="412048" y="348197"/>
            <a:ext cx="10397473" cy="369662"/>
          </a:xfrm>
        </p:spPr>
        <p:txBody>
          <a:bodyPr>
            <a:normAutofit/>
          </a:bodyPr>
          <a:lstStyle>
            <a:lvl1pPr marL="0" indent="0">
              <a:buNone/>
              <a:defRPr sz="1364">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SECTION TITLE</a:t>
            </a:r>
            <a:endParaRPr lang="en-US" dirty="0"/>
          </a:p>
        </p:txBody>
      </p:sp>
      <p:sp>
        <p:nvSpPr>
          <p:cNvPr id="16" name="Text Placeholder 14">
            <a:extLst>
              <a:ext uri="{FF2B5EF4-FFF2-40B4-BE49-F238E27FC236}">
                <a16:creationId xmlns:a16="http://schemas.microsoft.com/office/drawing/2014/main" id="{BBFA75C9-6352-1CC1-9392-027F96981547}"/>
              </a:ext>
            </a:extLst>
          </p:cNvPr>
          <p:cNvSpPr>
            <a:spLocks noGrp="1"/>
          </p:cNvSpPr>
          <p:nvPr>
            <p:ph type="body" sz="quarter" idx="11" hasCustomPrompt="1"/>
          </p:nvPr>
        </p:nvSpPr>
        <p:spPr>
          <a:xfrm>
            <a:off x="417926" y="194458"/>
            <a:ext cx="10397473" cy="138623"/>
          </a:xfrm>
        </p:spPr>
        <p:txBody>
          <a:bodyPr>
            <a:noAutofit/>
          </a:bodyPr>
          <a:lstStyle>
            <a:lvl1pPr marL="0" indent="0">
              <a:buNone/>
              <a:defRPr sz="637" b="0" i="0" spc="91" baseline="0">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SECTION TITLE</a:t>
            </a:r>
            <a:endParaRPr lang="en-US" dirty="0"/>
          </a:p>
        </p:txBody>
      </p:sp>
      <p:sp>
        <p:nvSpPr>
          <p:cNvPr id="18" name="Text Placeholder 17">
            <a:extLst>
              <a:ext uri="{FF2B5EF4-FFF2-40B4-BE49-F238E27FC236}">
                <a16:creationId xmlns:a16="http://schemas.microsoft.com/office/drawing/2014/main" id="{B1735FD1-E9BB-8F5B-111D-5B91B2C4887E}"/>
              </a:ext>
            </a:extLst>
          </p:cNvPr>
          <p:cNvSpPr>
            <a:spLocks noGrp="1"/>
          </p:cNvSpPr>
          <p:nvPr>
            <p:ph type="body" sz="quarter" idx="12"/>
          </p:nvPr>
        </p:nvSpPr>
        <p:spPr>
          <a:xfrm>
            <a:off x="417926" y="2504845"/>
            <a:ext cx="6931649" cy="3738733"/>
          </a:xfrm>
        </p:spPr>
        <p:txBody>
          <a:bodyPr/>
          <a:lstStyle>
            <a:lvl1pPr marL="0" indent="0">
              <a:buNone/>
              <a:defRPr/>
            </a:lvl1pPr>
            <a:lvl2pPr marL="277246" indent="0">
              <a:buNone/>
              <a:defRPr/>
            </a:lvl2pPr>
            <a:lvl3pPr marL="554492" indent="0">
              <a:buNone/>
              <a:defRPr/>
            </a:lvl3pPr>
            <a:lvl4pPr marL="831738" indent="0">
              <a:buNone/>
              <a:defRPr/>
            </a:lvl4pPr>
            <a:lvl5pPr marL="1108984"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17">
            <a:extLst>
              <a:ext uri="{FF2B5EF4-FFF2-40B4-BE49-F238E27FC236}">
                <a16:creationId xmlns:a16="http://schemas.microsoft.com/office/drawing/2014/main" id="{A1F3B59E-4B83-4E95-BAFC-1157BEE22573}"/>
              </a:ext>
            </a:extLst>
          </p:cNvPr>
          <p:cNvSpPr>
            <a:spLocks noGrp="1"/>
          </p:cNvSpPr>
          <p:nvPr>
            <p:ph type="body" sz="quarter" idx="13" hasCustomPrompt="1"/>
          </p:nvPr>
        </p:nvSpPr>
        <p:spPr>
          <a:xfrm>
            <a:off x="417926" y="1303444"/>
            <a:ext cx="6931649" cy="919290"/>
          </a:xfrm>
        </p:spPr>
        <p:txBody>
          <a:bodyPr>
            <a:normAutofit/>
          </a:bodyPr>
          <a:lstStyle>
            <a:lvl1pPr marL="0" indent="0">
              <a:lnSpc>
                <a:spcPct val="90000"/>
              </a:lnSpc>
              <a:buNone/>
              <a:defRPr sz="2668">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TITLE</a:t>
            </a:r>
          </a:p>
        </p:txBody>
      </p:sp>
      <p:sp>
        <p:nvSpPr>
          <p:cNvPr id="21" name="Picture Placeholder 20">
            <a:extLst>
              <a:ext uri="{FF2B5EF4-FFF2-40B4-BE49-F238E27FC236}">
                <a16:creationId xmlns:a16="http://schemas.microsoft.com/office/drawing/2014/main" id="{3635A020-516C-451D-67A0-190B0E6F4C03}"/>
              </a:ext>
            </a:extLst>
          </p:cNvPr>
          <p:cNvSpPr>
            <a:spLocks noGrp="1"/>
          </p:cNvSpPr>
          <p:nvPr>
            <p:ph type="pic" sz="quarter" idx="14"/>
          </p:nvPr>
        </p:nvSpPr>
        <p:spPr>
          <a:xfrm>
            <a:off x="7990651" y="1303444"/>
            <a:ext cx="3419613" cy="4940133"/>
          </a:xfrm>
        </p:spPr>
        <p:txBody>
          <a:bodyPr/>
          <a:lstStyle/>
          <a:p>
            <a:endParaRPr lang="en-US" dirty="0"/>
          </a:p>
        </p:txBody>
      </p:sp>
      <p:pic>
        <p:nvPicPr>
          <p:cNvPr id="2" name="Graphic 1">
            <a:extLst>
              <a:ext uri="{FF2B5EF4-FFF2-40B4-BE49-F238E27FC236}">
                <a16:creationId xmlns:a16="http://schemas.microsoft.com/office/drawing/2014/main" id="{A46E8473-A6ED-BEB7-6C6E-4C814D4393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80"/>
          </a:xfrm>
          <a:prstGeom prst="rect">
            <a:avLst/>
          </a:prstGeom>
        </p:spPr>
      </p:pic>
    </p:spTree>
    <p:extLst>
      <p:ext uri="{BB962C8B-B14F-4D97-AF65-F5344CB8AC3E}">
        <p14:creationId xmlns:p14="http://schemas.microsoft.com/office/powerpoint/2010/main" val="1841562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Z_ M&amp;E Editable title plus Flag Orange">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48A834A-8D5E-CB14-1AA1-0CDBE1204372}"/>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3C8AB"/>
          </a:solidFill>
        </p:spPr>
        <p:txBody>
          <a:bodyPr wrap="square" lIns="0" tIns="0" rIns="0" bIns="0" rtlCol="0"/>
          <a:lstStyle/>
          <a:p>
            <a:endParaRPr sz="1092"/>
          </a:p>
        </p:txBody>
      </p:sp>
      <p:pic>
        <p:nvPicPr>
          <p:cNvPr id="3" name="object 3">
            <a:extLst>
              <a:ext uri="{FF2B5EF4-FFF2-40B4-BE49-F238E27FC236}">
                <a16:creationId xmlns:a16="http://schemas.microsoft.com/office/drawing/2014/main" id="{345337B0-0C94-A6FD-8A96-463532D26ADE}"/>
              </a:ext>
            </a:extLst>
          </p:cNvPr>
          <p:cNvPicPr/>
          <p:nvPr userDrawn="1"/>
        </p:nvPicPr>
        <p:blipFill>
          <a:blip r:embed="rId2" cstate="email">
            <a:extLst>
              <a:ext uri="{28A0092B-C50C-407E-A947-70E740481C1C}">
                <a14:useLocalDpi xmlns:a14="http://schemas.microsoft.com/office/drawing/2010/main"/>
              </a:ext>
            </a:extLst>
          </a:blip>
          <a:srcRect/>
          <a:stretch/>
        </p:blipFill>
        <p:spPr>
          <a:xfrm>
            <a:off x="298075" y="442146"/>
            <a:ext cx="11653125" cy="6212900"/>
          </a:xfrm>
          <a:prstGeom prst="rect">
            <a:avLst/>
          </a:prstGeom>
        </p:spPr>
      </p:pic>
      <p:sp>
        <p:nvSpPr>
          <p:cNvPr id="7" name="Text Placeholder 14">
            <a:extLst>
              <a:ext uri="{FF2B5EF4-FFF2-40B4-BE49-F238E27FC236}">
                <a16:creationId xmlns:a16="http://schemas.microsoft.com/office/drawing/2014/main" id="{0256B696-CC84-C6D1-8BEA-2DBE97FF37E9}"/>
              </a:ext>
            </a:extLst>
          </p:cNvPr>
          <p:cNvSpPr>
            <a:spLocks noGrp="1"/>
          </p:cNvSpPr>
          <p:nvPr>
            <p:ph type="body" sz="quarter" idx="10" hasCustomPrompt="1"/>
          </p:nvPr>
        </p:nvSpPr>
        <p:spPr>
          <a:xfrm>
            <a:off x="0" y="1072405"/>
            <a:ext cx="12175048" cy="5036644"/>
          </a:xfrm>
        </p:spPr>
        <p:txBody>
          <a:bodyPr anchor="ctr">
            <a:normAutofit/>
          </a:bodyPr>
          <a:lstStyle>
            <a:lvl1pPr marL="0" indent="0" algn="ctr">
              <a:lnSpc>
                <a:spcPct val="90000"/>
              </a:lnSpc>
              <a:buNone/>
              <a:defRPr sz="5154">
                <a:solidFill>
                  <a:srgbClr val="565565"/>
                </a:solidFill>
                <a:latin typeface="Arsenica Antiqua DemiBold"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dirty="0"/>
              <a:t>CLICK TO EDIT MASTER TITLE</a:t>
            </a:r>
          </a:p>
        </p:txBody>
      </p:sp>
      <p:pic>
        <p:nvPicPr>
          <p:cNvPr id="4" name="Picture 11">
            <a:extLst>
              <a:ext uri="{FF2B5EF4-FFF2-40B4-BE49-F238E27FC236}">
                <a16:creationId xmlns:a16="http://schemas.microsoft.com/office/drawing/2014/main" id="{C672E316-F1DA-4F67-ECAF-3237C50D50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32485" y="333486"/>
            <a:ext cx="1527031" cy="1027675"/>
          </a:xfrm>
          <a:prstGeom prst="rect">
            <a:avLst/>
          </a:prstGeom>
        </p:spPr>
      </p:pic>
    </p:spTree>
    <p:extLst>
      <p:ext uri="{BB962C8B-B14F-4D97-AF65-F5344CB8AC3E}">
        <p14:creationId xmlns:p14="http://schemas.microsoft.com/office/powerpoint/2010/main" val="2423702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Z_ M&amp;E Left Sidebar plus Oval Picture info Slide Ligh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A8FBD70-5955-A23D-4F74-5740CF1962C8}"/>
              </a:ext>
            </a:extLst>
          </p:cNvPr>
          <p:cNvSpPr/>
          <p:nvPr userDrawn="1"/>
        </p:nvSpPr>
        <p:spPr>
          <a:xfrm>
            <a:off x="0" y="-1"/>
            <a:ext cx="12192000" cy="6858001"/>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FF4E0"/>
          </a:solidFill>
        </p:spPr>
        <p:txBody>
          <a:bodyPr wrap="square" lIns="0" tIns="0" rIns="0" bIns="0" rtlCol="0"/>
          <a:lstStyle/>
          <a:p>
            <a:endParaRPr sz="1092"/>
          </a:p>
        </p:txBody>
      </p:sp>
      <p:sp>
        <p:nvSpPr>
          <p:cNvPr id="5" name="object 4">
            <a:extLst>
              <a:ext uri="{FF2B5EF4-FFF2-40B4-BE49-F238E27FC236}">
                <a16:creationId xmlns:a16="http://schemas.microsoft.com/office/drawing/2014/main" id="{8ACE5F94-9387-79F3-A515-A15B4E2F24BF}"/>
              </a:ext>
            </a:extLst>
          </p:cNvPr>
          <p:cNvSpPr/>
          <p:nvPr userDrawn="1"/>
        </p:nvSpPr>
        <p:spPr>
          <a:xfrm>
            <a:off x="0" y="-1"/>
            <a:ext cx="4268740" cy="6857621"/>
          </a:xfrm>
          <a:custGeom>
            <a:avLst/>
            <a:gdLst/>
            <a:ahLst/>
            <a:cxnLst/>
            <a:rect l="l" t="t" r="r" b="b"/>
            <a:pathLst>
              <a:path w="7038975" h="11294745">
                <a:moveTo>
                  <a:pt x="7038780" y="0"/>
                </a:moveTo>
                <a:lnTo>
                  <a:pt x="0" y="0"/>
                </a:lnTo>
                <a:lnTo>
                  <a:pt x="0" y="11294567"/>
                </a:lnTo>
                <a:lnTo>
                  <a:pt x="7038780" y="11294567"/>
                </a:lnTo>
                <a:lnTo>
                  <a:pt x="7038780" y="0"/>
                </a:lnTo>
                <a:close/>
              </a:path>
            </a:pathLst>
          </a:custGeom>
          <a:solidFill>
            <a:srgbClr val="FFE0F9"/>
          </a:solidFill>
        </p:spPr>
        <p:txBody>
          <a:bodyPr wrap="square" lIns="0" tIns="0" rIns="0" bIns="0" rtlCol="0"/>
          <a:lstStyle/>
          <a:p>
            <a:endParaRPr sz="1092"/>
          </a:p>
        </p:txBody>
      </p:sp>
      <p:sp>
        <p:nvSpPr>
          <p:cNvPr id="15" name="Text Placeholder 14">
            <a:extLst>
              <a:ext uri="{FF2B5EF4-FFF2-40B4-BE49-F238E27FC236}">
                <a16:creationId xmlns:a16="http://schemas.microsoft.com/office/drawing/2014/main" id="{F1C1FFE7-AE04-45A6-B180-66E2CE1EB085}"/>
              </a:ext>
            </a:extLst>
          </p:cNvPr>
          <p:cNvSpPr>
            <a:spLocks noGrp="1"/>
          </p:cNvSpPr>
          <p:nvPr>
            <p:ph type="body" sz="quarter" idx="10" hasCustomPrompt="1"/>
          </p:nvPr>
        </p:nvSpPr>
        <p:spPr>
          <a:xfrm>
            <a:off x="412048" y="348197"/>
            <a:ext cx="10397473" cy="369662"/>
          </a:xfrm>
        </p:spPr>
        <p:txBody>
          <a:bodyPr>
            <a:normAutofit/>
          </a:bodyPr>
          <a:lstStyle>
            <a:lvl1pPr marL="0" indent="0">
              <a:buNone/>
              <a:defRPr sz="1364">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SECTION TITLE</a:t>
            </a:r>
            <a:endParaRPr lang="en-US" dirty="0"/>
          </a:p>
        </p:txBody>
      </p:sp>
      <p:sp>
        <p:nvSpPr>
          <p:cNvPr id="16" name="Text Placeholder 14">
            <a:extLst>
              <a:ext uri="{FF2B5EF4-FFF2-40B4-BE49-F238E27FC236}">
                <a16:creationId xmlns:a16="http://schemas.microsoft.com/office/drawing/2014/main" id="{BBFA75C9-6352-1CC1-9392-027F96981547}"/>
              </a:ext>
            </a:extLst>
          </p:cNvPr>
          <p:cNvSpPr>
            <a:spLocks noGrp="1"/>
          </p:cNvSpPr>
          <p:nvPr>
            <p:ph type="body" sz="quarter" idx="11" hasCustomPrompt="1"/>
          </p:nvPr>
        </p:nvSpPr>
        <p:spPr>
          <a:xfrm>
            <a:off x="417926" y="194458"/>
            <a:ext cx="10397473" cy="138623"/>
          </a:xfrm>
        </p:spPr>
        <p:txBody>
          <a:bodyPr>
            <a:noAutofit/>
          </a:bodyPr>
          <a:lstStyle>
            <a:lvl1pPr marL="0" indent="0">
              <a:buNone/>
              <a:defRPr sz="637" b="0" i="0" spc="91" baseline="0">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SECTION TITLE</a:t>
            </a:r>
            <a:endParaRPr lang="en-US" dirty="0"/>
          </a:p>
        </p:txBody>
      </p:sp>
      <p:sp>
        <p:nvSpPr>
          <p:cNvPr id="2" name="Text Placeholder 17">
            <a:extLst>
              <a:ext uri="{FF2B5EF4-FFF2-40B4-BE49-F238E27FC236}">
                <a16:creationId xmlns:a16="http://schemas.microsoft.com/office/drawing/2014/main" id="{99F55E7B-BDF7-E537-826D-7E0423F3EB93}"/>
              </a:ext>
            </a:extLst>
          </p:cNvPr>
          <p:cNvSpPr>
            <a:spLocks noGrp="1"/>
          </p:cNvSpPr>
          <p:nvPr>
            <p:ph type="body" sz="quarter" idx="14"/>
          </p:nvPr>
        </p:nvSpPr>
        <p:spPr>
          <a:xfrm>
            <a:off x="5398732" y="2504845"/>
            <a:ext cx="5595633" cy="3738733"/>
          </a:xfrm>
        </p:spPr>
        <p:txBody>
          <a:bodyPr/>
          <a:lstStyle>
            <a:lvl1pPr marL="0" indent="0">
              <a:buNone/>
              <a:defRPr/>
            </a:lvl1pPr>
            <a:lvl2pPr marL="277246" indent="0">
              <a:buNone/>
              <a:defRPr/>
            </a:lvl2pPr>
            <a:lvl3pPr marL="554492" indent="0">
              <a:buNone/>
              <a:defRPr/>
            </a:lvl3pPr>
            <a:lvl4pPr marL="831738" indent="0">
              <a:buNone/>
              <a:defRPr/>
            </a:lvl4pPr>
            <a:lvl5pPr marL="1108984" indent="0">
              <a:buNone/>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 Placeholder 17">
            <a:extLst>
              <a:ext uri="{FF2B5EF4-FFF2-40B4-BE49-F238E27FC236}">
                <a16:creationId xmlns:a16="http://schemas.microsoft.com/office/drawing/2014/main" id="{AFB44F55-C3FB-71D1-89DA-E0A72939B0BE}"/>
              </a:ext>
            </a:extLst>
          </p:cNvPr>
          <p:cNvSpPr>
            <a:spLocks noGrp="1"/>
          </p:cNvSpPr>
          <p:nvPr>
            <p:ph type="body" sz="quarter" idx="15" hasCustomPrompt="1"/>
          </p:nvPr>
        </p:nvSpPr>
        <p:spPr>
          <a:xfrm>
            <a:off x="5398732" y="1303444"/>
            <a:ext cx="5595633" cy="919290"/>
          </a:xfrm>
        </p:spPr>
        <p:txBody>
          <a:bodyPr>
            <a:normAutofit/>
          </a:bodyPr>
          <a:lstStyle>
            <a:lvl1pPr marL="0" indent="0">
              <a:lnSpc>
                <a:spcPct val="90000"/>
              </a:lnSpc>
              <a:buNone/>
              <a:defRPr sz="2668">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TITLE</a:t>
            </a:r>
          </a:p>
        </p:txBody>
      </p:sp>
      <p:sp>
        <p:nvSpPr>
          <p:cNvPr id="11" name="Picture Placeholder 10">
            <a:extLst>
              <a:ext uri="{FF2B5EF4-FFF2-40B4-BE49-F238E27FC236}">
                <a16:creationId xmlns:a16="http://schemas.microsoft.com/office/drawing/2014/main" id="{EBFBC278-ECB0-B6D8-4C60-A61EF699F2E0}"/>
              </a:ext>
            </a:extLst>
          </p:cNvPr>
          <p:cNvSpPr>
            <a:spLocks noGrp="1"/>
          </p:cNvSpPr>
          <p:nvPr>
            <p:ph type="pic" sz="quarter" idx="17"/>
          </p:nvPr>
        </p:nvSpPr>
        <p:spPr>
          <a:xfrm>
            <a:off x="653083" y="1763089"/>
            <a:ext cx="2865081" cy="3696620"/>
          </a:xfrm>
          <a:prstGeom prst="ellipse">
            <a:avLst/>
          </a:prstGeom>
        </p:spPr>
        <p:txBody>
          <a:bodyPr/>
          <a:lstStyle/>
          <a:p>
            <a:endParaRPr lang="en-US"/>
          </a:p>
        </p:txBody>
      </p:sp>
      <p:pic>
        <p:nvPicPr>
          <p:cNvPr id="6" name="Graphic 5">
            <a:extLst>
              <a:ext uri="{FF2B5EF4-FFF2-40B4-BE49-F238E27FC236}">
                <a16:creationId xmlns:a16="http://schemas.microsoft.com/office/drawing/2014/main" id="{EA8D14BF-0AC0-DCB2-6CDC-CFBE9C91C4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80"/>
          </a:xfrm>
          <a:prstGeom prst="rect">
            <a:avLst/>
          </a:prstGeom>
        </p:spPr>
      </p:pic>
    </p:spTree>
    <p:extLst>
      <p:ext uri="{BB962C8B-B14F-4D97-AF65-F5344CB8AC3E}">
        <p14:creationId xmlns:p14="http://schemas.microsoft.com/office/powerpoint/2010/main" val="2909436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Z_ M&amp;E 2 col info slide Me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76C14DF9-FEEF-E557-7B94-230A687EB653}"/>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0DFAD"/>
          </a:solidFill>
        </p:spPr>
        <p:txBody>
          <a:bodyPr wrap="square" lIns="0" tIns="0" rIns="0" bIns="0" rtlCol="0"/>
          <a:lstStyle/>
          <a:p>
            <a:endParaRPr sz="1092"/>
          </a:p>
        </p:txBody>
      </p:sp>
      <p:sp>
        <p:nvSpPr>
          <p:cNvPr id="4" name="Text Placeholder 17">
            <a:extLst>
              <a:ext uri="{FF2B5EF4-FFF2-40B4-BE49-F238E27FC236}">
                <a16:creationId xmlns:a16="http://schemas.microsoft.com/office/drawing/2014/main" id="{D3205CFC-B900-F11F-8FDD-EF0B5DD64554}"/>
              </a:ext>
            </a:extLst>
          </p:cNvPr>
          <p:cNvSpPr>
            <a:spLocks noGrp="1"/>
          </p:cNvSpPr>
          <p:nvPr>
            <p:ph type="body" sz="quarter" idx="12"/>
          </p:nvPr>
        </p:nvSpPr>
        <p:spPr>
          <a:xfrm>
            <a:off x="5079358" y="2504845"/>
            <a:ext cx="6417450" cy="3738733"/>
          </a:xfrm>
        </p:spPr>
        <p:txBody>
          <a:bodyPr/>
          <a:lstStyle>
            <a:lvl1pPr marL="0" indent="0">
              <a:buNone/>
              <a:defRPr>
                <a:solidFill>
                  <a:srgbClr val="565565"/>
                </a:solidFill>
              </a:defRPr>
            </a:lvl1pPr>
            <a:lvl2pPr marL="277246" indent="0">
              <a:buNone/>
              <a:defRPr>
                <a:solidFill>
                  <a:srgbClr val="565565"/>
                </a:solidFill>
              </a:defRPr>
            </a:lvl2pPr>
            <a:lvl3pPr marL="554492" indent="0">
              <a:buNone/>
              <a:defRPr>
                <a:solidFill>
                  <a:srgbClr val="565565"/>
                </a:solidFill>
              </a:defRPr>
            </a:lvl3pPr>
            <a:lvl4pPr marL="831738" indent="0">
              <a:buNone/>
              <a:defRPr>
                <a:solidFill>
                  <a:srgbClr val="565565"/>
                </a:solidFill>
              </a:defRPr>
            </a:lvl4pPr>
            <a:lvl5pPr marL="1108984" indent="0">
              <a:buNone/>
              <a:defRPr>
                <a:solidFill>
                  <a:srgbClr val="565565"/>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17">
            <a:extLst>
              <a:ext uri="{FF2B5EF4-FFF2-40B4-BE49-F238E27FC236}">
                <a16:creationId xmlns:a16="http://schemas.microsoft.com/office/drawing/2014/main" id="{1EEE524C-47CE-130E-0B90-2EB2F6B9AE87}"/>
              </a:ext>
            </a:extLst>
          </p:cNvPr>
          <p:cNvSpPr>
            <a:spLocks noGrp="1"/>
          </p:cNvSpPr>
          <p:nvPr>
            <p:ph type="body" sz="quarter" idx="13" hasCustomPrompt="1"/>
          </p:nvPr>
        </p:nvSpPr>
        <p:spPr>
          <a:xfrm>
            <a:off x="5079358" y="1303444"/>
            <a:ext cx="6417450" cy="919290"/>
          </a:xfrm>
        </p:spPr>
        <p:txBody>
          <a:bodyPr>
            <a:normAutofit/>
          </a:bodyPr>
          <a:lstStyle>
            <a:lvl1pPr marL="0" indent="0">
              <a:lnSpc>
                <a:spcPct val="90000"/>
              </a:lnSpc>
              <a:buNone/>
              <a:defRPr sz="2668">
                <a:solidFill>
                  <a:srgbClr val="565565"/>
                </a:solidFill>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TITLE</a:t>
            </a:r>
          </a:p>
        </p:txBody>
      </p:sp>
      <p:sp>
        <p:nvSpPr>
          <p:cNvPr id="8" name="Picture Placeholder 20">
            <a:extLst>
              <a:ext uri="{FF2B5EF4-FFF2-40B4-BE49-F238E27FC236}">
                <a16:creationId xmlns:a16="http://schemas.microsoft.com/office/drawing/2014/main" id="{ABEA4CDC-C582-048D-2914-94A510A612CB}"/>
              </a:ext>
            </a:extLst>
          </p:cNvPr>
          <p:cNvSpPr>
            <a:spLocks noGrp="1"/>
          </p:cNvSpPr>
          <p:nvPr>
            <p:ph type="pic" sz="quarter" idx="14"/>
          </p:nvPr>
        </p:nvSpPr>
        <p:spPr>
          <a:xfrm>
            <a:off x="1100706" y="1626898"/>
            <a:ext cx="2531740" cy="4159241"/>
          </a:xfrm>
        </p:spPr>
        <p:txBody>
          <a:bodyPr anchor="ctr"/>
          <a:lstStyle>
            <a:lvl1pPr marL="0" indent="0" algn="ctr">
              <a:buNone/>
              <a:defRPr/>
            </a:lvl1pPr>
          </a:lstStyle>
          <a:p>
            <a:endParaRPr lang="en-US" dirty="0"/>
          </a:p>
        </p:txBody>
      </p:sp>
      <p:sp>
        <p:nvSpPr>
          <p:cNvPr id="14" name="Text Placeholder 14">
            <a:extLst>
              <a:ext uri="{FF2B5EF4-FFF2-40B4-BE49-F238E27FC236}">
                <a16:creationId xmlns:a16="http://schemas.microsoft.com/office/drawing/2014/main" id="{970CABEC-038C-8E85-B5B2-7AE3C4741DC7}"/>
              </a:ext>
            </a:extLst>
          </p:cNvPr>
          <p:cNvSpPr>
            <a:spLocks noGrp="1"/>
          </p:cNvSpPr>
          <p:nvPr>
            <p:ph type="body" sz="quarter" idx="18"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SECTION TITLE</a:t>
            </a:r>
            <a:endParaRPr lang="en-US" dirty="0"/>
          </a:p>
        </p:txBody>
      </p:sp>
      <p:sp>
        <p:nvSpPr>
          <p:cNvPr id="15" name="object 7">
            <a:extLst>
              <a:ext uri="{FF2B5EF4-FFF2-40B4-BE49-F238E27FC236}">
                <a16:creationId xmlns:a16="http://schemas.microsoft.com/office/drawing/2014/main" id="{F73242E0-EDF9-4607-14AE-9ECB5DC6F74D}"/>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pic>
        <p:nvPicPr>
          <p:cNvPr id="16" name="Graphic 15">
            <a:extLst>
              <a:ext uri="{FF2B5EF4-FFF2-40B4-BE49-F238E27FC236}">
                <a16:creationId xmlns:a16="http://schemas.microsoft.com/office/drawing/2014/main" id="{DA02DF53-345C-9B11-E07C-592FFC8D5F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80"/>
          </a:xfrm>
          <a:prstGeom prst="rect">
            <a:avLst/>
          </a:prstGeom>
        </p:spPr>
      </p:pic>
      <p:pic>
        <p:nvPicPr>
          <p:cNvPr id="22" name="Picture 21">
            <a:extLst>
              <a:ext uri="{FF2B5EF4-FFF2-40B4-BE49-F238E27FC236}">
                <a16:creationId xmlns:a16="http://schemas.microsoft.com/office/drawing/2014/main" id="{B63745E3-59AA-E130-0DFB-D3060BD809AE}"/>
              </a:ext>
            </a:extLst>
          </p:cNvPr>
          <p:cNvPicPr>
            <a:picLocks noChangeAspect="1"/>
          </p:cNvPicPr>
          <p:nvPr userDrawn="1"/>
        </p:nvPicPr>
        <p:blipFill>
          <a:blip r:embed="rId4" cstate="email">
            <a:biLevel thresh="25000"/>
            <a:extLst>
              <a:ext uri="{BEBA8EAE-BF5A-486C-A8C5-ECC9F3942E4B}">
                <a14:imgProps xmlns:a14="http://schemas.microsoft.com/office/drawing/2010/main">
                  <a14:imgLayer r:embed="rId5">
                    <a14:imgEffect>
                      <a14:colorTemperature colorTemp="11500"/>
                    </a14:imgEffect>
                    <a14:imgEffect>
                      <a14:brightnessContrast bright="-39000"/>
                    </a14:imgEffect>
                  </a14:imgLayer>
                </a14:imgProps>
              </a:ext>
              <a:ext uri="{28A0092B-C50C-407E-A947-70E740481C1C}">
                <a14:useLocalDpi xmlns:a14="http://schemas.microsoft.com/office/drawing/2010/main"/>
              </a:ext>
            </a:extLst>
          </a:blip>
          <a:stretch>
            <a:fillRect/>
          </a:stretch>
        </p:blipFill>
        <p:spPr>
          <a:xfrm rot="5400000">
            <a:off x="-1631610" y="3583537"/>
            <a:ext cx="4713190" cy="153004"/>
          </a:xfrm>
          <a:prstGeom prst="rect">
            <a:avLst/>
          </a:prstGeom>
        </p:spPr>
      </p:pic>
      <p:pic>
        <p:nvPicPr>
          <p:cNvPr id="24" name="Picture 23">
            <a:extLst>
              <a:ext uri="{FF2B5EF4-FFF2-40B4-BE49-F238E27FC236}">
                <a16:creationId xmlns:a16="http://schemas.microsoft.com/office/drawing/2014/main" id="{14E213F8-DD64-C377-A6C9-08841D41E43E}"/>
              </a:ext>
            </a:extLst>
          </p:cNvPr>
          <p:cNvPicPr>
            <a:picLocks noChangeAspect="1"/>
          </p:cNvPicPr>
          <p:nvPr userDrawn="1"/>
        </p:nvPicPr>
        <p:blipFill>
          <a:blip r:embed="rId4" cstate="email">
            <a:biLevel thresh="25000"/>
            <a:extLst>
              <a:ext uri="{BEBA8EAE-BF5A-486C-A8C5-ECC9F3942E4B}">
                <a14:imgProps xmlns:a14="http://schemas.microsoft.com/office/drawing/2010/main">
                  <a14:imgLayer r:embed="rId5">
                    <a14:imgEffect>
                      <a14:colorTemperature colorTemp="11500"/>
                    </a14:imgEffect>
                    <a14:imgEffect>
                      <a14:brightnessContrast bright="-39000"/>
                    </a14:imgEffect>
                  </a14:imgLayer>
                </a14:imgProps>
              </a:ext>
              <a:ext uri="{28A0092B-C50C-407E-A947-70E740481C1C}">
                <a14:useLocalDpi xmlns:a14="http://schemas.microsoft.com/office/drawing/2010/main"/>
              </a:ext>
            </a:extLst>
          </a:blip>
          <a:stretch>
            <a:fillRect/>
          </a:stretch>
        </p:blipFill>
        <p:spPr>
          <a:xfrm rot="16200000">
            <a:off x="1651219" y="3583537"/>
            <a:ext cx="4713190" cy="153004"/>
          </a:xfrm>
          <a:prstGeom prst="rect">
            <a:avLst/>
          </a:prstGeom>
        </p:spPr>
      </p:pic>
    </p:spTree>
    <p:extLst>
      <p:ext uri="{BB962C8B-B14F-4D97-AF65-F5344CB8AC3E}">
        <p14:creationId xmlns:p14="http://schemas.microsoft.com/office/powerpoint/2010/main" val="355964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8DAB-5961-0988-5B37-9E38814762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66B23F-85E4-0D9D-930F-15A05152C7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2008C9-1D31-70E1-7B2B-FFC2B2337A45}"/>
              </a:ext>
            </a:extLst>
          </p:cNvPr>
          <p:cNvSpPr>
            <a:spLocks noGrp="1"/>
          </p:cNvSpPr>
          <p:nvPr>
            <p:ph type="dt" sz="half" idx="10"/>
          </p:nvPr>
        </p:nvSpPr>
        <p:spPr/>
        <p:txBody>
          <a:bodyPr/>
          <a:lstStyle/>
          <a:p>
            <a:fld id="{500C38C0-1A2C-4D06-9944-A1C66677A2A7}" type="datetimeFigureOut">
              <a:rPr lang="en-GB" smtClean="0"/>
              <a:t>21/08/2025</a:t>
            </a:fld>
            <a:endParaRPr lang="en-GB"/>
          </a:p>
        </p:txBody>
      </p:sp>
      <p:sp>
        <p:nvSpPr>
          <p:cNvPr id="5" name="Footer Placeholder 4">
            <a:extLst>
              <a:ext uri="{FF2B5EF4-FFF2-40B4-BE49-F238E27FC236}">
                <a16:creationId xmlns:a16="http://schemas.microsoft.com/office/drawing/2014/main" id="{FABB3CEE-E687-AA3B-4B1C-D15CFF4FEB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EF51F-65D1-04AD-1D79-AFD9D0E61F6F}"/>
              </a:ext>
            </a:extLst>
          </p:cNvPr>
          <p:cNvSpPr>
            <a:spLocks noGrp="1"/>
          </p:cNvSpPr>
          <p:nvPr>
            <p:ph type="sldNum" sz="quarter" idx="12"/>
          </p:nvPr>
        </p:nvSpPr>
        <p:spPr/>
        <p:txBody>
          <a:bodyPr/>
          <a:lstStyle/>
          <a:p>
            <a:fld id="{BFE13EF2-BC3E-45B2-BDDD-1BC91BA8A7D8}" type="slidenum">
              <a:rPr lang="en-GB" smtClean="0"/>
              <a:t>‹#›</a:t>
            </a:fld>
            <a:endParaRPr lang="en-GB"/>
          </a:p>
        </p:txBody>
      </p:sp>
    </p:spTree>
    <p:extLst>
      <p:ext uri="{BB962C8B-B14F-4D97-AF65-F5344CB8AC3E}">
        <p14:creationId xmlns:p14="http://schemas.microsoft.com/office/powerpoint/2010/main" val="16952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Z_ M&amp;E Title plus Flag Ligh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B3C1FBF-C443-4BBE-6C8D-6C22FAE056BE}"/>
              </a:ext>
            </a:extLst>
          </p:cNvPr>
          <p:cNvSpPr/>
          <p:nvPr userDrawn="1"/>
        </p:nvSpPr>
        <p:spPr>
          <a:xfrm>
            <a:off x="0" y="1"/>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EF2E1"/>
          </a:solidFill>
        </p:spPr>
        <p:txBody>
          <a:bodyPr wrap="square" lIns="0" tIns="0" rIns="0" bIns="0" rtlCol="0"/>
          <a:lstStyle/>
          <a:p>
            <a:endParaRPr sz="1092" dirty="0"/>
          </a:p>
        </p:txBody>
      </p:sp>
      <p:pic>
        <p:nvPicPr>
          <p:cNvPr id="9" name="object 3">
            <a:extLst>
              <a:ext uri="{FF2B5EF4-FFF2-40B4-BE49-F238E27FC236}">
                <a16:creationId xmlns:a16="http://schemas.microsoft.com/office/drawing/2014/main" id="{C27B1FAF-CAF0-F16D-938D-9A4D32BA7C53}"/>
              </a:ext>
            </a:extLst>
          </p:cNvPr>
          <p:cNvPicPr/>
          <p:nvPr userDrawn="1"/>
        </p:nvPicPr>
        <p:blipFill>
          <a:blip r:embed="rId2" cstate="email">
            <a:extLst>
              <a:ext uri="{BEBA8EAE-BF5A-486C-A8C5-ECC9F3942E4B}">
                <a14:imgProps xmlns:a14="http://schemas.microsoft.com/office/drawing/2010/main">
                  <a14:imgLayer r:embed="rId3">
                    <a14:imgEffect>
                      <a14:brightnessContrast bright="29000" contrast="40000"/>
                    </a14:imgEffect>
                  </a14:imgLayer>
                </a14:imgProps>
              </a:ext>
              <a:ext uri="{28A0092B-C50C-407E-A947-70E740481C1C}">
                <a14:useLocalDpi xmlns:a14="http://schemas.microsoft.com/office/drawing/2010/main"/>
              </a:ext>
            </a:extLst>
          </a:blip>
          <a:srcRect/>
          <a:stretch/>
        </p:blipFill>
        <p:spPr>
          <a:xfrm rot="10800000">
            <a:off x="216560" y="294575"/>
            <a:ext cx="11758882" cy="6268851"/>
          </a:xfrm>
          <a:prstGeom prst="rect">
            <a:avLst/>
          </a:prstGeom>
          <a:noFill/>
        </p:spPr>
      </p:pic>
      <p:sp>
        <p:nvSpPr>
          <p:cNvPr id="7" name="Text Placeholder 14">
            <a:extLst>
              <a:ext uri="{FF2B5EF4-FFF2-40B4-BE49-F238E27FC236}">
                <a16:creationId xmlns:a16="http://schemas.microsoft.com/office/drawing/2014/main" id="{0256B696-CC84-C6D1-8BEA-2DBE97FF37E9}"/>
              </a:ext>
            </a:extLst>
          </p:cNvPr>
          <p:cNvSpPr>
            <a:spLocks noGrp="1"/>
          </p:cNvSpPr>
          <p:nvPr>
            <p:ph type="body" sz="quarter" idx="10" hasCustomPrompt="1"/>
          </p:nvPr>
        </p:nvSpPr>
        <p:spPr>
          <a:xfrm>
            <a:off x="0" y="1072405"/>
            <a:ext cx="12175048" cy="5036644"/>
          </a:xfrm>
        </p:spPr>
        <p:txBody>
          <a:bodyPr anchor="ctr">
            <a:normAutofit/>
          </a:bodyPr>
          <a:lstStyle>
            <a:lvl1pPr marL="0" indent="0" algn="ctr">
              <a:lnSpc>
                <a:spcPct val="90000"/>
              </a:lnSpc>
              <a:buNone/>
              <a:defRPr sz="5154">
                <a:solidFill>
                  <a:srgbClr val="565565"/>
                </a:solidFill>
                <a:latin typeface="Arsenica Antiqua DemiBold"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dirty="0"/>
              <a:t>CLICK TO EDIT MASTER TITLE</a:t>
            </a:r>
          </a:p>
        </p:txBody>
      </p:sp>
      <p:pic>
        <p:nvPicPr>
          <p:cNvPr id="4" name="Picture 11">
            <a:extLst>
              <a:ext uri="{FF2B5EF4-FFF2-40B4-BE49-F238E27FC236}">
                <a16:creationId xmlns:a16="http://schemas.microsoft.com/office/drawing/2014/main" id="{61252952-31DE-D03B-B7B6-26EC27D7E96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648017" y="44730"/>
            <a:ext cx="1527031" cy="1027675"/>
          </a:xfrm>
          <a:prstGeom prst="rect">
            <a:avLst/>
          </a:prstGeom>
        </p:spPr>
      </p:pic>
    </p:spTree>
    <p:extLst>
      <p:ext uri="{BB962C8B-B14F-4D97-AF65-F5344CB8AC3E}">
        <p14:creationId xmlns:p14="http://schemas.microsoft.com/office/powerpoint/2010/main" val="2979627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NZ_ M&amp;E Editable title plus Flag Me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DA8E0C7A-6F2E-77FF-6579-2ED70AD086B4}"/>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0DFAD"/>
          </a:solidFill>
        </p:spPr>
        <p:txBody>
          <a:bodyPr wrap="square" lIns="0" tIns="0" rIns="0" bIns="0" rtlCol="0"/>
          <a:lstStyle/>
          <a:p>
            <a:endParaRPr sz="1092"/>
          </a:p>
        </p:txBody>
      </p:sp>
      <p:pic>
        <p:nvPicPr>
          <p:cNvPr id="9" name="object 3">
            <a:extLst>
              <a:ext uri="{FF2B5EF4-FFF2-40B4-BE49-F238E27FC236}">
                <a16:creationId xmlns:a16="http://schemas.microsoft.com/office/drawing/2014/main" id="{EA5D1D36-D82B-5EB8-79D3-D0663667F07F}"/>
              </a:ext>
            </a:extLst>
          </p:cNvPr>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rot="10800000">
            <a:off x="298075" y="442146"/>
            <a:ext cx="11653125" cy="6212900"/>
          </a:xfrm>
          <a:prstGeom prst="rect">
            <a:avLst/>
          </a:prstGeom>
        </p:spPr>
      </p:pic>
      <p:sp>
        <p:nvSpPr>
          <p:cNvPr id="7" name="Text Placeholder 14">
            <a:extLst>
              <a:ext uri="{FF2B5EF4-FFF2-40B4-BE49-F238E27FC236}">
                <a16:creationId xmlns:a16="http://schemas.microsoft.com/office/drawing/2014/main" id="{0256B696-CC84-C6D1-8BEA-2DBE97FF37E9}"/>
              </a:ext>
            </a:extLst>
          </p:cNvPr>
          <p:cNvSpPr>
            <a:spLocks noGrp="1"/>
          </p:cNvSpPr>
          <p:nvPr>
            <p:ph type="body" sz="quarter" idx="10" hasCustomPrompt="1"/>
          </p:nvPr>
        </p:nvSpPr>
        <p:spPr>
          <a:xfrm>
            <a:off x="0" y="1072405"/>
            <a:ext cx="12175048" cy="5036644"/>
          </a:xfrm>
        </p:spPr>
        <p:txBody>
          <a:bodyPr anchor="ctr">
            <a:normAutofit/>
          </a:bodyPr>
          <a:lstStyle>
            <a:lvl1pPr marL="0" indent="0" algn="ctr">
              <a:lnSpc>
                <a:spcPct val="90000"/>
              </a:lnSpc>
              <a:buNone/>
              <a:defRPr sz="5154">
                <a:solidFill>
                  <a:srgbClr val="565565"/>
                </a:solidFill>
                <a:latin typeface="Arsenica Antiqua DemiBold"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dirty="0"/>
              <a:t>CLICK TO EDIT MASTER TITLE</a:t>
            </a:r>
          </a:p>
        </p:txBody>
      </p:sp>
      <p:pic>
        <p:nvPicPr>
          <p:cNvPr id="8" name="Picture 11">
            <a:extLst>
              <a:ext uri="{FF2B5EF4-FFF2-40B4-BE49-F238E27FC236}">
                <a16:creationId xmlns:a16="http://schemas.microsoft.com/office/drawing/2014/main" id="{236E6C0D-4E74-08B5-2DFA-E3D1E68E73D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668820" y="44730"/>
            <a:ext cx="1527031" cy="1027675"/>
          </a:xfrm>
          <a:prstGeom prst="rect">
            <a:avLst/>
          </a:prstGeom>
        </p:spPr>
      </p:pic>
    </p:spTree>
    <p:extLst>
      <p:ext uri="{BB962C8B-B14F-4D97-AF65-F5344CB8AC3E}">
        <p14:creationId xmlns:p14="http://schemas.microsoft.com/office/powerpoint/2010/main" val="1989687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NZ_ M&amp;E Orange Title plus corner logo Pink">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975A72E9-6E8A-9014-FEA2-808BCC0C3B1B}"/>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FE0F9"/>
          </a:solidFill>
        </p:spPr>
        <p:txBody>
          <a:bodyPr wrap="square" lIns="0" tIns="0" rIns="0" bIns="0" rtlCol="0"/>
          <a:lstStyle/>
          <a:p>
            <a:endParaRPr sz="1092"/>
          </a:p>
        </p:txBody>
      </p:sp>
      <p:sp>
        <p:nvSpPr>
          <p:cNvPr id="7" name="Text Placeholder 14">
            <a:extLst>
              <a:ext uri="{FF2B5EF4-FFF2-40B4-BE49-F238E27FC236}">
                <a16:creationId xmlns:a16="http://schemas.microsoft.com/office/drawing/2014/main" id="{0256B696-CC84-C6D1-8BEA-2DBE97FF37E9}"/>
              </a:ext>
            </a:extLst>
          </p:cNvPr>
          <p:cNvSpPr>
            <a:spLocks noGrp="1"/>
          </p:cNvSpPr>
          <p:nvPr>
            <p:ph type="body" sz="quarter" idx="10" hasCustomPrompt="1"/>
          </p:nvPr>
        </p:nvSpPr>
        <p:spPr>
          <a:xfrm>
            <a:off x="0" y="1303444"/>
            <a:ext cx="12175048" cy="4805605"/>
          </a:xfrm>
        </p:spPr>
        <p:txBody>
          <a:bodyPr anchor="ctr">
            <a:noAutofit/>
          </a:bodyPr>
          <a:lstStyle>
            <a:lvl1pPr marL="0" indent="0" algn="ctr">
              <a:lnSpc>
                <a:spcPct val="90000"/>
              </a:lnSpc>
              <a:buNone/>
              <a:defRPr sz="19102">
                <a:solidFill>
                  <a:srgbClr val="DFB79D"/>
                </a:solidFill>
                <a:latin typeface="Hacksaw" panose="02000500000000000000"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dirty="0"/>
              <a:t>CLICK TO EDIT TITLE</a:t>
            </a:r>
          </a:p>
        </p:txBody>
      </p:sp>
      <p:sp>
        <p:nvSpPr>
          <p:cNvPr id="5" name="Text Placeholder 14">
            <a:extLst>
              <a:ext uri="{FF2B5EF4-FFF2-40B4-BE49-F238E27FC236}">
                <a16:creationId xmlns:a16="http://schemas.microsoft.com/office/drawing/2014/main" id="{68158F84-415C-A9DC-8BE5-5CDDD46C36D8}"/>
              </a:ext>
            </a:extLst>
          </p:cNvPr>
          <p:cNvSpPr>
            <a:spLocks noGrp="1"/>
          </p:cNvSpPr>
          <p:nvPr>
            <p:ph type="body" sz="quarter" idx="11"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SECTION TITLE</a:t>
            </a:r>
            <a:endParaRPr lang="en-US" dirty="0"/>
          </a:p>
        </p:txBody>
      </p:sp>
      <p:sp>
        <p:nvSpPr>
          <p:cNvPr id="8" name="object 7">
            <a:extLst>
              <a:ext uri="{FF2B5EF4-FFF2-40B4-BE49-F238E27FC236}">
                <a16:creationId xmlns:a16="http://schemas.microsoft.com/office/drawing/2014/main" id="{A2D1ECBB-73A3-EA5D-26DA-D2427657592B}"/>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pic>
        <p:nvPicPr>
          <p:cNvPr id="9" name="Graphic 8">
            <a:extLst>
              <a:ext uri="{FF2B5EF4-FFF2-40B4-BE49-F238E27FC236}">
                <a16:creationId xmlns:a16="http://schemas.microsoft.com/office/drawing/2014/main" id="{7A4DA207-0D76-83A1-FE12-3C2C8DEB98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80"/>
          </a:xfrm>
          <a:prstGeom prst="rect">
            <a:avLst/>
          </a:prstGeom>
        </p:spPr>
      </p:pic>
    </p:spTree>
    <p:extLst>
      <p:ext uri="{BB962C8B-B14F-4D97-AF65-F5344CB8AC3E}">
        <p14:creationId xmlns:p14="http://schemas.microsoft.com/office/powerpoint/2010/main" val="1818146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NZ_ M&amp;E grid board Roundhand plus corner logo Orange">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B839357F-07C3-80E3-3A32-473E78E33894}"/>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3C8AB"/>
          </a:solidFill>
        </p:spPr>
        <p:txBody>
          <a:bodyPr wrap="square" lIns="0" tIns="0" rIns="0" bIns="0" rtlCol="0"/>
          <a:lstStyle/>
          <a:p>
            <a:endParaRPr sz="1092" dirty="0"/>
          </a:p>
        </p:txBody>
      </p:sp>
      <p:pic>
        <p:nvPicPr>
          <p:cNvPr id="9" name="Picture 8">
            <a:extLst>
              <a:ext uri="{FF2B5EF4-FFF2-40B4-BE49-F238E27FC236}">
                <a16:creationId xmlns:a16="http://schemas.microsoft.com/office/drawing/2014/main" id="{8DEE011B-9751-CB85-4650-5B51CE244CD5}"/>
              </a:ext>
            </a:extLst>
          </p:cNvPr>
          <p:cNvPicPr>
            <a:picLocks noChangeAspect="1"/>
          </p:cNvPicPr>
          <p:nvPr userDrawn="1"/>
        </p:nvPicPr>
        <p:blipFill>
          <a:blip r:embed="rId2" cstate="email">
            <a:alphaModFix amt="40000"/>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46000" contrast="20000"/>
                    </a14:imgEffect>
                  </a14:imgLayer>
                </a14:imgProps>
              </a:ext>
              <a:ext uri="{28A0092B-C50C-407E-A947-70E740481C1C}">
                <a14:useLocalDpi xmlns:a14="http://schemas.microsoft.com/office/drawing/2010/main"/>
              </a:ext>
            </a:extLst>
          </a:blip>
          <a:stretch>
            <a:fillRect/>
          </a:stretch>
        </p:blipFill>
        <p:spPr>
          <a:xfrm>
            <a:off x="406891" y="1309413"/>
            <a:ext cx="11378218" cy="5132913"/>
          </a:xfrm>
          <a:prstGeom prst="rect">
            <a:avLst/>
          </a:prstGeom>
        </p:spPr>
      </p:pic>
      <p:sp>
        <p:nvSpPr>
          <p:cNvPr id="2" name="Text Placeholder 14">
            <a:extLst>
              <a:ext uri="{FF2B5EF4-FFF2-40B4-BE49-F238E27FC236}">
                <a16:creationId xmlns:a16="http://schemas.microsoft.com/office/drawing/2014/main" id="{AC5E8AAC-6077-4074-7404-1E44219AA057}"/>
              </a:ext>
            </a:extLst>
          </p:cNvPr>
          <p:cNvSpPr>
            <a:spLocks noGrp="1"/>
          </p:cNvSpPr>
          <p:nvPr>
            <p:ph type="body" sz="quarter" idx="10" hasCustomPrompt="1"/>
          </p:nvPr>
        </p:nvSpPr>
        <p:spPr>
          <a:xfrm>
            <a:off x="0" y="1026197"/>
            <a:ext cx="12175048" cy="5082852"/>
          </a:xfrm>
        </p:spPr>
        <p:txBody>
          <a:bodyPr anchor="ctr">
            <a:normAutofit/>
          </a:bodyPr>
          <a:lstStyle>
            <a:lvl1pPr marL="0" indent="0" algn="ctr">
              <a:lnSpc>
                <a:spcPct val="90000"/>
              </a:lnSpc>
              <a:buNone/>
              <a:defRPr sz="5154">
                <a:solidFill>
                  <a:srgbClr val="565565"/>
                </a:solidFill>
                <a:latin typeface="Meie Script" pitchFamily="2" charset="77"/>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dirty="0"/>
              <a:t>Click to edit master title</a:t>
            </a:r>
          </a:p>
        </p:txBody>
      </p:sp>
      <p:sp>
        <p:nvSpPr>
          <p:cNvPr id="10" name="Text Placeholder 14">
            <a:extLst>
              <a:ext uri="{FF2B5EF4-FFF2-40B4-BE49-F238E27FC236}">
                <a16:creationId xmlns:a16="http://schemas.microsoft.com/office/drawing/2014/main" id="{EB291D73-8CFC-A73D-386A-3C930B43E1B0}"/>
              </a:ext>
            </a:extLst>
          </p:cNvPr>
          <p:cNvSpPr>
            <a:spLocks noGrp="1"/>
          </p:cNvSpPr>
          <p:nvPr>
            <p:ph type="body" sz="quarter" idx="12" hasCustomPrompt="1"/>
          </p:nvPr>
        </p:nvSpPr>
        <p:spPr>
          <a:xfrm>
            <a:off x="0" y="568933"/>
            <a:ext cx="12175048" cy="369662"/>
          </a:xfrm>
        </p:spPr>
        <p:txBody>
          <a:bodyPr>
            <a:normAutofit/>
          </a:bodyPr>
          <a:lstStyle>
            <a:lvl1pPr marL="0" indent="0" algn="ctr">
              <a:buNone/>
              <a:defRPr sz="1364">
                <a:solidFill>
                  <a:srgbClr val="565565"/>
                </a:solidFill>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SECTION TITLE</a:t>
            </a:r>
            <a:endParaRPr lang="en-US" dirty="0"/>
          </a:p>
        </p:txBody>
      </p:sp>
      <p:sp>
        <p:nvSpPr>
          <p:cNvPr id="11" name="Text Placeholder 14">
            <a:extLst>
              <a:ext uri="{FF2B5EF4-FFF2-40B4-BE49-F238E27FC236}">
                <a16:creationId xmlns:a16="http://schemas.microsoft.com/office/drawing/2014/main" id="{B798DF89-59B5-5298-2576-13ABE51EF52C}"/>
              </a:ext>
            </a:extLst>
          </p:cNvPr>
          <p:cNvSpPr>
            <a:spLocks noGrp="1"/>
          </p:cNvSpPr>
          <p:nvPr>
            <p:ph type="body" sz="quarter" idx="11"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SECTION TITLE</a:t>
            </a:r>
            <a:endParaRPr lang="en-US" dirty="0"/>
          </a:p>
        </p:txBody>
      </p:sp>
      <p:sp>
        <p:nvSpPr>
          <p:cNvPr id="14" name="object 7">
            <a:extLst>
              <a:ext uri="{FF2B5EF4-FFF2-40B4-BE49-F238E27FC236}">
                <a16:creationId xmlns:a16="http://schemas.microsoft.com/office/drawing/2014/main" id="{E61BF869-9D41-FF82-4818-5BC430AA4CD4}"/>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pic>
        <p:nvPicPr>
          <p:cNvPr id="15" name="Graphic 14">
            <a:extLst>
              <a:ext uri="{FF2B5EF4-FFF2-40B4-BE49-F238E27FC236}">
                <a16:creationId xmlns:a16="http://schemas.microsoft.com/office/drawing/2014/main" id="{D5DE07C1-6D7F-B5C1-94D4-208A0BB58E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36033" y="27946"/>
            <a:ext cx="913606" cy="740480"/>
          </a:xfrm>
          <a:prstGeom prst="rect">
            <a:avLst/>
          </a:prstGeom>
        </p:spPr>
      </p:pic>
    </p:spTree>
    <p:extLst>
      <p:ext uri="{BB962C8B-B14F-4D97-AF65-F5344CB8AC3E}">
        <p14:creationId xmlns:p14="http://schemas.microsoft.com/office/powerpoint/2010/main" val="3254967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Z_ M&amp;E Editable Roundhand script title plus corner logo Me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D633072-9E4A-6B78-FABE-34901E769176}"/>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0DFAD"/>
          </a:solidFill>
        </p:spPr>
        <p:txBody>
          <a:bodyPr wrap="square" lIns="0" tIns="0" rIns="0" bIns="0" rtlCol="0"/>
          <a:lstStyle/>
          <a:p>
            <a:endParaRPr sz="1092"/>
          </a:p>
        </p:txBody>
      </p:sp>
      <p:sp>
        <p:nvSpPr>
          <p:cNvPr id="3" name="Text Placeholder 14">
            <a:extLst>
              <a:ext uri="{FF2B5EF4-FFF2-40B4-BE49-F238E27FC236}">
                <a16:creationId xmlns:a16="http://schemas.microsoft.com/office/drawing/2014/main" id="{E6552D62-8AB1-BC19-A6FD-B93CC6848FCC}"/>
              </a:ext>
            </a:extLst>
          </p:cNvPr>
          <p:cNvSpPr>
            <a:spLocks noGrp="1"/>
          </p:cNvSpPr>
          <p:nvPr>
            <p:ph type="body" sz="quarter" idx="11"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dirty="0"/>
              <a:t>CLICK TO EDIT SECTION TITLE</a:t>
            </a:r>
            <a:endParaRPr lang="en-US" dirty="0"/>
          </a:p>
        </p:txBody>
      </p:sp>
      <p:sp>
        <p:nvSpPr>
          <p:cNvPr id="5" name="object 7">
            <a:extLst>
              <a:ext uri="{FF2B5EF4-FFF2-40B4-BE49-F238E27FC236}">
                <a16:creationId xmlns:a16="http://schemas.microsoft.com/office/drawing/2014/main" id="{E68ED8AE-2E21-0475-7E16-9F0C544DA297}"/>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sp>
        <p:nvSpPr>
          <p:cNvPr id="4" name="Text Placeholder 14">
            <a:extLst>
              <a:ext uri="{FF2B5EF4-FFF2-40B4-BE49-F238E27FC236}">
                <a16:creationId xmlns:a16="http://schemas.microsoft.com/office/drawing/2014/main" id="{48F50038-ADA8-C502-D50E-3FDC16058FDF}"/>
              </a:ext>
            </a:extLst>
          </p:cNvPr>
          <p:cNvSpPr>
            <a:spLocks noGrp="1"/>
          </p:cNvSpPr>
          <p:nvPr>
            <p:ph type="body" sz="quarter" idx="10" hasCustomPrompt="1"/>
          </p:nvPr>
        </p:nvSpPr>
        <p:spPr>
          <a:xfrm>
            <a:off x="0" y="1072405"/>
            <a:ext cx="12175048" cy="5036644"/>
          </a:xfrm>
        </p:spPr>
        <p:txBody>
          <a:bodyPr anchor="ctr">
            <a:normAutofit/>
          </a:bodyPr>
          <a:lstStyle>
            <a:lvl1pPr marL="0" indent="0" algn="ctr">
              <a:lnSpc>
                <a:spcPct val="90000"/>
              </a:lnSpc>
              <a:buNone/>
              <a:defRPr sz="5154">
                <a:solidFill>
                  <a:srgbClr val="565565"/>
                </a:solidFill>
                <a:latin typeface="Meie Script" pitchFamily="2" charset="77"/>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dirty="0"/>
              <a:t>Click to edit master title</a:t>
            </a:r>
          </a:p>
        </p:txBody>
      </p:sp>
      <p:pic>
        <p:nvPicPr>
          <p:cNvPr id="8" name="Graphic 7">
            <a:extLst>
              <a:ext uri="{FF2B5EF4-FFF2-40B4-BE49-F238E27FC236}">
                <a16:creationId xmlns:a16="http://schemas.microsoft.com/office/drawing/2014/main" id="{0C2548F5-9D02-A796-F018-DF8EE767384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80"/>
          </a:xfrm>
          <a:prstGeom prst="rect">
            <a:avLst/>
          </a:prstGeom>
        </p:spPr>
      </p:pic>
    </p:spTree>
    <p:extLst>
      <p:ext uri="{BB962C8B-B14F-4D97-AF65-F5344CB8AC3E}">
        <p14:creationId xmlns:p14="http://schemas.microsoft.com/office/powerpoint/2010/main" val="38056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CA0D-2608-3760-6F99-331CBA13B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32A8DF-D9E1-1F81-6730-9C65E0FEF4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E038F-B380-213F-6E7D-FCF06E54010B}"/>
              </a:ext>
            </a:extLst>
          </p:cNvPr>
          <p:cNvSpPr>
            <a:spLocks noGrp="1"/>
          </p:cNvSpPr>
          <p:nvPr>
            <p:ph type="dt" sz="half" idx="10"/>
          </p:nvPr>
        </p:nvSpPr>
        <p:spPr/>
        <p:txBody>
          <a:bodyPr/>
          <a:lstStyle/>
          <a:p>
            <a:fld id="{500C38C0-1A2C-4D06-9944-A1C66677A2A7}" type="datetimeFigureOut">
              <a:rPr lang="en-GB" smtClean="0"/>
              <a:t>21/08/2025</a:t>
            </a:fld>
            <a:endParaRPr lang="en-GB"/>
          </a:p>
        </p:txBody>
      </p:sp>
      <p:sp>
        <p:nvSpPr>
          <p:cNvPr id="5" name="Footer Placeholder 4">
            <a:extLst>
              <a:ext uri="{FF2B5EF4-FFF2-40B4-BE49-F238E27FC236}">
                <a16:creationId xmlns:a16="http://schemas.microsoft.com/office/drawing/2014/main" id="{B5DD2043-1A73-9987-DA4E-726670EF4E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C3622E-556B-7665-423A-416BECB53A51}"/>
              </a:ext>
            </a:extLst>
          </p:cNvPr>
          <p:cNvSpPr>
            <a:spLocks noGrp="1"/>
          </p:cNvSpPr>
          <p:nvPr>
            <p:ph type="sldNum" sz="quarter" idx="12"/>
          </p:nvPr>
        </p:nvSpPr>
        <p:spPr/>
        <p:txBody>
          <a:bodyPr/>
          <a:lstStyle/>
          <a:p>
            <a:fld id="{BFE13EF2-BC3E-45B2-BDDD-1BC91BA8A7D8}" type="slidenum">
              <a:rPr lang="en-GB" smtClean="0"/>
              <a:t>‹#›</a:t>
            </a:fld>
            <a:endParaRPr lang="en-GB"/>
          </a:p>
        </p:txBody>
      </p:sp>
    </p:spTree>
    <p:extLst>
      <p:ext uri="{BB962C8B-B14F-4D97-AF65-F5344CB8AC3E}">
        <p14:creationId xmlns:p14="http://schemas.microsoft.com/office/powerpoint/2010/main" val="240703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630B-B324-49C2-ABF9-744ED28F7F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A73FAA-EB2B-DC30-945C-67BE4AD26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21CF25-2DC6-BE67-A7EC-7990DCD4E8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94A470-47FE-5B6A-7F09-398E80527904}"/>
              </a:ext>
            </a:extLst>
          </p:cNvPr>
          <p:cNvSpPr>
            <a:spLocks noGrp="1"/>
          </p:cNvSpPr>
          <p:nvPr>
            <p:ph type="dt" sz="half" idx="10"/>
          </p:nvPr>
        </p:nvSpPr>
        <p:spPr/>
        <p:txBody>
          <a:bodyPr/>
          <a:lstStyle/>
          <a:p>
            <a:fld id="{500C38C0-1A2C-4D06-9944-A1C66677A2A7}" type="datetimeFigureOut">
              <a:rPr lang="en-GB" smtClean="0"/>
              <a:t>21/08/2025</a:t>
            </a:fld>
            <a:endParaRPr lang="en-GB"/>
          </a:p>
        </p:txBody>
      </p:sp>
      <p:sp>
        <p:nvSpPr>
          <p:cNvPr id="6" name="Footer Placeholder 5">
            <a:extLst>
              <a:ext uri="{FF2B5EF4-FFF2-40B4-BE49-F238E27FC236}">
                <a16:creationId xmlns:a16="http://schemas.microsoft.com/office/drawing/2014/main" id="{2A3A6916-65DF-EA29-9831-061654B1B4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ABA25E-0ACA-ED12-B76C-6FB546EC17CF}"/>
              </a:ext>
            </a:extLst>
          </p:cNvPr>
          <p:cNvSpPr>
            <a:spLocks noGrp="1"/>
          </p:cNvSpPr>
          <p:nvPr>
            <p:ph type="sldNum" sz="quarter" idx="12"/>
          </p:nvPr>
        </p:nvSpPr>
        <p:spPr/>
        <p:txBody>
          <a:bodyPr/>
          <a:lstStyle/>
          <a:p>
            <a:fld id="{BFE13EF2-BC3E-45B2-BDDD-1BC91BA8A7D8}" type="slidenum">
              <a:rPr lang="en-GB" smtClean="0"/>
              <a:t>‹#›</a:t>
            </a:fld>
            <a:endParaRPr lang="en-GB"/>
          </a:p>
        </p:txBody>
      </p:sp>
    </p:spTree>
    <p:extLst>
      <p:ext uri="{BB962C8B-B14F-4D97-AF65-F5344CB8AC3E}">
        <p14:creationId xmlns:p14="http://schemas.microsoft.com/office/powerpoint/2010/main" val="53549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780A-F0FB-632F-5B50-D5C794680D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2B9AE5-FDA9-9B39-C556-FFEA10E0C7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0C7BC9-545F-6710-8CE8-300BC72C37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7B6548-EF57-4C17-5425-D6294229E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A48C4-F05F-1A9D-4AB2-05E24CE703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E15EE4-BFEC-E12F-6460-C9FD72D9A4FF}"/>
              </a:ext>
            </a:extLst>
          </p:cNvPr>
          <p:cNvSpPr>
            <a:spLocks noGrp="1"/>
          </p:cNvSpPr>
          <p:nvPr>
            <p:ph type="dt" sz="half" idx="10"/>
          </p:nvPr>
        </p:nvSpPr>
        <p:spPr/>
        <p:txBody>
          <a:bodyPr/>
          <a:lstStyle/>
          <a:p>
            <a:fld id="{500C38C0-1A2C-4D06-9944-A1C66677A2A7}" type="datetimeFigureOut">
              <a:rPr lang="en-GB" smtClean="0"/>
              <a:t>21/08/2025</a:t>
            </a:fld>
            <a:endParaRPr lang="en-GB"/>
          </a:p>
        </p:txBody>
      </p:sp>
      <p:sp>
        <p:nvSpPr>
          <p:cNvPr id="8" name="Footer Placeholder 7">
            <a:extLst>
              <a:ext uri="{FF2B5EF4-FFF2-40B4-BE49-F238E27FC236}">
                <a16:creationId xmlns:a16="http://schemas.microsoft.com/office/drawing/2014/main" id="{8BA8EBF6-306B-01F2-D2A0-F6BA4EA737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E66241-62D3-0452-CE4E-EAC02606BD11}"/>
              </a:ext>
            </a:extLst>
          </p:cNvPr>
          <p:cNvSpPr>
            <a:spLocks noGrp="1"/>
          </p:cNvSpPr>
          <p:nvPr>
            <p:ph type="sldNum" sz="quarter" idx="12"/>
          </p:nvPr>
        </p:nvSpPr>
        <p:spPr/>
        <p:txBody>
          <a:bodyPr/>
          <a:lstStyle/>
          <a:p>
            <a:fld id="{BFE13EF2-BC3E-45B2-BDDD-1BC91BA8A7D8}" type="slidenum">
              <a:rPr lang="en-GB" smtClean="0"/>
              <a:t>‹#›</a:t>
            </a:fld>
            <a:endParaRPr lang="en-GB"/>
          </a:p>
        </p:txBody>
      </p:sp>
    </p:spTree>
    <p:extLst>
      <p:ext uri="{BB962C8B-B14F-4D97-AF65-F5344CB8AC3E}">
        <p14:creationId xmlns:p14="http://schemas.microsoft.com/office/powerpoint/2010/main" val="164682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2DE-7768-6BC5-FB8A-2762C03238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D86522-4242-673D-9A3B-02513FEBB7BF}"/>
              </a:ext>
            </a:extLst>
          </p:cNvPr>
          <p:cNvSpPr>
            <a:spLocks noGrp="1"/>
          </p:cNvSpPr>
          <p:nvPr>
            <p:ph type="dt" sz="half" idx="10"/>
          </p:nvPr>
        </p:nvSpPr>
        <p:spPr/>
        <p:txBody>
          <a:bodyPr/>
          <a:lstStyle/>
          <a:p>
            <a:fld id="{500C38C0-1A2C-4D06-9944-A1C66677A2A7}" type="datetimeFigureOut">
              <a:rPr lang="en-GB" smtClean="0"/>
              <a:t>21/08/2025</a:t>
            </a:fld>
            <a:endParaRPr lang="en-GB"/>
          </a:p>
        </p:txBody>
      </p:sp>
      <p:sp>
        <p:nvSpPr>
          <p:cNvPr id="4" name="Footer Placeholder 3">
            <a:extLst>
              <a:ext uri="{FF2B5EF4-FFF2-40B4-BE49-F238E27FC236}">
                <a16:creationId xmlns:a16="http://schemas.microsoft.com/office/drawing/2014/main" id="{0D85AAFD-7E21-D678-F5CD-89E20953B8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F96A18-2559-5A9A-79FF-E57F0A567A6A}"/>
              </a:ext>
            </a:extLst>
          </p:cNvPr>
          <p:cNvSpPr>
            <a:spLocks noGrp="1"/>
          </p:cNvSpPr>
          <p:nvPr>
            <p:ph type="sldNum" sz="quarter" idx="12"/>
          </p:nvPr>
        </p:nvSpPr>
        <p:spPr/>
        <p:txBody>
          <a:bodyPr/>
          <a:lstStyle/>
          <a:p>
            <a:fld id="{BFE13EF2-BC3E-45B2-BDDD-1BC91BA8A7D8}" type="slidenum">
              <a:rPr lang="en-GB" smtClean="0"/>
              <a:t>‹#›</a:t>
            </a:fld>
            <a:endParaRPr lang="en-GB"/>
          </a:p>
        </p:txBody>
      </p:sp>
    </p:spTree>
    <p:extLst>
      <p:ext uri="{BB962C8B-B14F-4D97-AF65-F5344CB8AC3E}">
        <p14:creationId xmlns:p14="http://schemas.microsoft.com/office/powerpoint/2010/main" val="21537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3E479C-D106-B99C-E02F-562C61D6BF4D}"/>
              </a:ext>
            </a:extLst>
          </p:cNvPr>
          <p:cNvSpPr>
            <a:spLocks noGrp="1"/>
          </p:cNvSpPr>
          <p:nvPr>
            <p:ph type="dt" sz="half" idx="10"/>
          </p:nvPr>
        </p:nvSpPr>
        <p:spPr/>
        <p:txBody>
          <a:bodyPr/>
          <a:lstStyle/>
          <a:p>
            <a:fld id="{500C38C0-1A2C-4D06-9944-A1C66677A2A7}" type="datetimeFigureOut">
              <a:rPr lang="en-GB" smtClean="0"/>
              <a:t>21/08/2025</a:t>
            </a:fld>
            <a:endParaRPr lang="en-GB"/>
          </a:p>
        </p:txBody>
      </p:sp>
      <p:sp>
        <p:nvSpPr>
          <p:cNvPr id="3" name="Footer Placeholder 2">
            <a:extLst>
              <a:ext uri="{FF2B5EF4-FFF2-40B4-BE49-F238E27FC236}">
                <a16:creationId xmlns:a16="http://schemas.microsoft.com/office/drawing/2014/main" id="{E89BD1AB-09C5-152C-D637-7D1DF3461F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2811A6-CB73-5D96-EFBB-3C983C8846EF}"/>
              </a:ext>
            </a:extLst>
          </p:cNvPr>
          <p:cNvSpPr>
            <a:spLocks noGrp="1"/>
          </p:cNvSpPr>
          <p:nvPr>
            <p:ph type="sldNum" sz="quarter" idx="12"/>
          </p:nvPr>
        </p:nvSpPr>
        <p:spPr/>
        <p:txBody>
          <a:bodyPr/>
          <a:lstStyle/>
          <a:p>
            <a:fld id="{BFE13EF2-BC3E-45B2-BDDD-1BC91BA8A7D8}" type="slidenum">
              <a:rPr lang="en-GB" smtClean="0"/>
              <a:t>‹#›</a:t>
            </a:fld>
            <a:endParaRPr lang="en-GB"/>
          </a:p>
        </p:txBody>
      </p:sp>
    </p:spTree>
    <p:extLst>
      <p:ext uri="{BB962C8B-B14F-4D97-AF65-F5344CB8AC3E}">
        <p14:creationId xmlns:p14="http://schemas.microsoft.com/office/powerpoint/2010/main" val="48359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E083-FD2F-048E-2C5F-58E231E2A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01734F7-18F4-F73A-631E-CEF4E3022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B267AB-456E-1DA7-6E53-B64559CBC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B4312E-B2FF-1378-0FCB-66177F03BAA9}"/>
              </a:ext>
            </a:extLst>
          </p:cNvPr>
          <p:cNvSpPr>
            <a:spLocks noGrp="1"/>
          </p:cNvSpPr>
          <p:nvPr>
            <p:ph type="dt" sz="half" idx="10"/>
          </p:nvPr>
        </p:nvSpPr>
        <p:spPr/>
        <p:txBody>
          <a:bodyPr/>
          <a:lstStyle/>
          <a:p>
            <a:fld id="{500C38C0-1A2C-4D06-9944-A1C66677A2A7}" type="datetimeFigureOut">
              <a:rPr lang="en-GB" smtClean="0"/>
              <a:t>21/08/2025</a:t>
            </a:fld>
            <a:endParaRPr lang="en-GB"/>
          </a:p>
        </p:txBody>
      </p:sp>
      <p:sp>
        <p:nvSpPr>
          <p:cNvPr id="6" name="Footer Placeholder 5">
            <a:extLst>
              <a:ext uri="{FF2B5EF4-FFF2-40B4-BE49-F238E27FC236}">
                <a16:creationId xmlns:a16="http://schemas.microsoft.com/office/drawing/2014/main" id="{4268D0C1-D6D9-8897-1D2C-C41685C7CB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02B639-FA9B-32B8-59AA-E213EC52DA69}"/>
              </a:ext>
            </a:extLst>
          </p:cNvPr>
          <p:cNvSpPr>
            <a:spLocks noGrp="1"/>
          </p:cNvSpPr>
          <p:nvPr>
            <p:ph type="sldNum" sz="quarter" idx="12"/>
          </p:nvPr>
        </p:nvSpPr>
        <p:spPr/>
        <p:txBody>
          <a:bodyPr/>
          <a:lstStyle/>
          <a:p>
            <a:fld id="{BFE13EF2-BC3E-45B2-BDDD-1BC91BA8A7D8}" type="slidenum">
              <a:rPr lang="en-GB" smtClean="0"/>
              <a:t>‹#›</a:t>
            </a:fld>
            <a:endParaRPr lang="en-GB"/>
          </a:p>
        </p:txBody>
      </p:sp>
    </p:spTree>
    <p:extLst>
      <p:ext uri="{BB962C8B-B14F-4D97-AF65-F5344CB8AC3E}">
        <p14:creationId xmlns:p14="http://schemas.microsoft.com/office/powerpoint/2010/main" val="402380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A28B-709D-EF85-1D01-F7475A937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5BBEB2-76A7-8F08-69FA-692F2F1E43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4770ED-EB2C-80BE-FFD7-010E77145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3C10FE-2450-7AB6-9C4A-A4927FE64189}"/>
              </a:ext>
            </a:extLst>
          </p:cNvPr>
          <p:cNvSpPr>
            <a:spLocks noGrp="1"/>
          </p:cNvSpPr>
          <p:nvPr>
            <p:ph type="dt" sz="half" idx="10"/>
          </p:nvPr>
        </p:nvSpPr>
        <p:spPr/>
        <p:txBody>
          <a:bodyPr/>
          <a:lstStyle/>
          <a:p>
            <a:fld id="{500C38C0-1A2C-4D06-9944-A1C66677A2A7}" type="datetimeFigureOut">
              <a:rPr lang="en-GB" smtClean="0"/>
              <a:t>21/08/2025</a:t>
            </a:fld>
            <a:endParaRPr lang="en-GB"/>
          </a:p>
        </p:txBody>
      </p:sp>
      <p:sp>
        <p:nvSpPr>
          <p:cNvPr id="6" name="Footer Placeholder 5">
            <a:extLst>
              <a:ext uri="{FF2B5EF4-FFF2-40B4-BE49-F238E27FC236}">
                <a16:creationId xmlns:a16="http://schemas.microsoft.com/office/drawing/2014/main" id="{69AB2E17-0351-597B-8372-AA318132E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6F3091-4C58-CA05-A88F-58E01DC7E52A}"/>
              </a:ext>
            </a:extLst>
          </p:cNvPr>
          <p:cNvSpPr>
            <a:spLocks noGrp="1"/>
          </p:cNvSpPr>
          <p:nvPr>
            <p:ph type="sldNum" sz="quarter" idx="12"/>
          </p:nvPr>
        </p:nvSpPr>
        <p:spPr/>
        <p:txBody>
          <a:bodyPr/>
          <a:lstStyle/>
          <a:p>
            <a:fld id="{BFE13EF2-BC3E-45B2-BDDD-1BC91BA8A7D8}" type="slidenum">
              <a:rPr lang="en-GB" smtClean="0"/>
              <a:t>‹#›</a:t>
            </a:fld>
            <a:endParaRPr lang="en-GB"/>
          </a:p>
        </p:txBody>
      </p:sp>
    </p:spTree>
    <p:extLst>
      <p:ext uri="{BB962C8B-B14F-4D97-AF65-F5344CB8AC3E}">
        <p14:creationId xmlns:p14="http://schemas.microsoft.com/office/powerpoint/2010/main" val="66508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8CB545-1C23-C90C-26B9-C32491146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B9ABA3-9CDB-6BD9-57D2-D5E8E8C1E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6DAE80-382B-8814-DBBF-0B5DADA52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0C38C0-1A2C-4D06-9944-A1C66677A2A7}" type="datetimeFigureOut">
              <a:rPr lang="en-GB" smtClean="0"/>
              <a:t>21/08/2025</a:t>
            </a:fld>
            <a:endParaRPr lang="en-GB"/>
          </a:p>
        </p:txBody>
      </p:sp>
      <p:sp>
        <p:nvSpPr>
          <p:cNvPr id="5" name="Footer Placeholder 4">
            <a:extLst>
              <a:ext uri="{FF2B5EF4-FFF2-40B4-BE49-F238E27FC236}">
                <a16:creationId xmlns:a16="http://schemas.microsoft.com/office/drawing/2014/main" id="{A8767CA1-82B0-0E72-3AE6-5C870FEFB7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42C1F5E-BCC4-F336-2392-DC880A2BFD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13EF2-BC3E-45B2-BDDD-1BC91BA8A7D8}" type="slidenum">
              <a:rPr lang="en-GB" smtClean="0"/>
              <a:t>‹#›</a:t>
            </a:fld>
            <a:endParaRPr lang="en-GB"/>
          </a:p>
        </p:txBody>
      </p:sp>
    </p:spTree>
    <p:extLst>
      <p:ext uri="{BB962C8B-B14F-4D97-AF65-F5344CB8AC3E}">
        <p14:creationId xmlns:p14="http://schemas.microsoft.com/office/powerpoint/2010/main" val="499844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C5E5DB-D8E0-268C-904F-2BF2E8BBBBDC}"/>
              </a:ext>
            </a:extLst>
          </p:cNvPr>
          <p:cNvSpPr>
            <a:spLocks noGrp="1"/>
          </p:cNvSpPr>
          <p:nvPr>
            <p:ph type="body" sz="quarter" idx="10"/>
          </p:nvPr>
        </p:nvSpPr>
        <p:spPr/>
        <p:txBody>
          <a:bodyPr>
            <a:normAutofit/>
          </a:bodyPr>
          <a:lstStyle/>
          <a:p>
            <a:r>
              <a:rPr lang="en-GB" sz="1759" dirty="0"/>
              <a:t>Sir Donald McLean’s impact on the Indigenous peoples of New Zealand</a:t>
            </a:r>
          </a:p>
        </p:txBody>
      </p:sp>
    </p:spTree>
    <p:extLst>
      <p:ext uri="{BB962C8B-B14F-4D97-AF65-F5344CB8AC3E}">
        <p14:creationId xmlns:p14="http://schemas.microsoft.com/office/powerpoint/2010/main" val="1536611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EB915D-1574-BDF0-B107-81C65ED3B415}"/>
              </a:ext>
            </a:extLst>
          </p:cNvPr>
          <p:cNvSpPr>
            <a:spLocks noGrp="1"/>
          </p:cNvSpPr>
          <p:nvPr>
            <p:ph type="body" sz="quarter" idx="12"/>
          </p:nvPr>
        </p:nvSpPr>
        <p:spPr>
          <a:xfrm>
            <a:off x="1244187" y="5497664"/>
            <a:ext cx="9703627" cy="1157022"/>
          </a:xfrm>
        </p:spPr>
        <p:txBody>
          <a:bodyPr/>
          <a:lstStyle/>
          <a:p>
            <a:pPr algn="ctr"/>
            <a:r>
              <a:rPr lang="en-GB" sz="2668" dirty="0"/>
              <a:t>What are the potential </a:t>
            </a:r>
            <a:r>
              <a:rPr lang="en-GB" sz="2668" b="1" dirty="0"/>
              <a:t>strengths and weaknesses</a:t>
            </a:r>
            <a:r>
              <a:rPr lang="en-GB" sz="2668" dirty="0"/>
              <a:t> of using newspapers as sources of information? </a:t>
            </a:r>
            <a:endParaRPr lang="en-US" sz="2668" dirty="0"/>
          </a:p>
          <a:p>
            <a:endParaRPr lang="en-GB" dirty="0"/>
          </a:p>
        </p:txBody>
      </p:sp>
      <p:pic>
        <p:nvPicPr>
          <p:cNvPr id="7" name="Picture 6" descr="A light bulb with words on it&#10;&#10;AI-generated content may be incorrect.">
            <a:extLst>
              <a:ext uri="{FF2B5EF4-FFF2-40B4-BE49-F238E27FC236}">
                <a16:creationId xmlns:a16="http://schemas.microsoft.com/office/drawing/2014/main" id="{196ABD26-0F2F-68CB-4754-8B3CE16A4AE1}"/>
              </a:ext>
            </a:extLst>
          </p:cNvPr>
          <p:cNvPicPr>
            <a:picLocks noChangeAspect="1"/>
          </p:cNvPicPr>
          <p:nvPr/>
        </p:nvPicPr>
        <p:blipFill>
          <a:blip r:embed="rId2"/>
          <a:stretch>
            <a:fillRect/>
          </a:stretch>
        </p:blipFill>
        <p:spPr>
          <a:xfrm>
            <a:off x="345756" y="134460"/>
            <a:ext cx="2171764" cy="2370770"/>
          </a:xfrm>
          <a:prstGeom prst="rect">
            <a:avLst/>
          </a:prstGeom>
        </p:spPr>
      </p:pic>
      <p:pic>
        <p:nvPicPr>
          <p:cNvPr id="8" name="Picture 7" descr="A black and white sign&#10;&#10;AI-generated content may be incorrect.">
            <a:extLst>
              <a:ext uri="{FF2B5EF4-FFF2-40B4-BE49-F238E27FC236}">
                <a16:creationId xmlns:a16="http://schemas.microsoft.com/office/drawing/2014/main" id="{36BCEDCA-DCCB-FF3F-0C75-CAC82E63E872}"/>
              </a:ext>
            </a:extLst>
          </p:cNvPr>
          <p:cNvPicPr>
            <a:picLocks noChangeAspect="1"/>
          </p:cNvPicPr>
          <p:nvPr/>
        </p:nvPicPr>
        <p:blipFill>
          <a:blip r:embed="rId3" cstate="email">
            <a:extLst>
              <a:ext uri="{28A0092B-C50C-407E-A947-70E740481C1C}">
                <a14:useLocalDpi xmlns:a14="http://schemas.microsoft.com/office/drawing/2010/main"/>
              </a:ext>
            </a:extLst>
          </a:blip>
          <a:srcRect l="-1" r="-199"/>
          <a:stretch/>
        </p:blipFill>
        <p:spPr>
          <a:xfrm rot="529576">
            <a:off x="5059598" y="520163"/>
            <a:ext cx="6974750" cy="2587633"/>
          </a:xfrm>
          <a:prstGeom prst="rect">
            <a:avLst/>
          </a:prstGeom>
        </p:spPr>
      </p:pic>
      <p:pic>
        <p:nvPicPr>
          <p:cNvPr id="9" name="Picture 8" descr="A black and white newspaper with black text&#10;&#10;AI-generated content may be incorrect.">
            <a:extLst>
              <a:ext uri="{FF2B5EF4-FFF2-40B4-BE49-F238E27FC236}">
                <a16:creationId xmlns:a16="http://schemas.microsoft.com/office/drawing/2014/main" id="{7EC10BF7-E3BE-396E-1ACB-6519F9A5667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28" y="2828299"/>
            <a:ext cx="9329009" cy="2355152"/>
          </a:xfrm>
          <a:prstGeom prst="rect">
            <a:avLst/>
          </a:prstGeom>
        </p:spPr>
      </p:pic>
    </p:spTree>
    <p:extLst>
      <p:ext uri="{BB962C8B-B14F-4D97-AF65-F5344CB8AC3E}">
        <p14:creationId xmlns:p14="http://schemas.microsoft.com/office/powerpoint/2010/main" val="2375329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8F73A2F-9F13-DDFE-8F37-7FC34357DAD7}"/>
              </a:ext>
            </a:extLst>
          </p:cNvPr>
          <p:cNvSpPr>
            <a:spLocks noGrp="1"/>
          </p:cNvSpPr>
          <p:nvPr>
            <p:ph type="body" sz="quarter" idx="10"/>
          </p:nvPr>
        </p:nvSpPr>
        <p:spPr>
          <a:xfrm>
            <a:off x="366239" y="1950353"/>
            <a:ext cx="11039801" cy="4620775"/>
          </a:xfrm>
        </p:spPr>
        <p:txBody>
          <a:bodyPr>
            <a:normAutofit lnSpcReduction="10000"/>
          </a:bodyPr>
          <a:lstStyle/>
          <a:p>
            <a:pPr marL="693115" indent="-693115" algn="l">
              <a:buFont typeface="Arial" panose="020B0604020202020204" pitchFamily="34" charset="0"/>
              <a:buChar char="•"/>
            </a:pPr>
            <a:r>
              <a:rPr lang="en-GB" sz="2547" dirty="0">
                <a:latin typeface="Gabarito" panose="020B0604020202020204" charset="0"/>
              </a:rPr>
              <a:t>Working in pairs, read through Source 1, which appeared in a  government-funded Māori newspaper reporting on a speech from Colonel Whitmore in Parliament about the retirement on Sir Donald MacLean. </a:t>
            </a:r>
          </a:p>
          <a:p>
            <a:pPr algn="l"/>
            <a:endParaRPr lang="en-GB" sz="2547" dirty="0">
              <a:latin typeface="Gabarito" panose="020B0604020202020204" charset="0"/>
            </a:endParaRPr>
          </a:p>
          <a:p>
            <a:pPr marL="693115" indent="-693115" algn="l">
              <a:buFont typeface="Arial" panose="020B0604020202020204" pitchFamily="34" charset="0"/>
              <a:buChar char="•"/>
            </a:pPr>
            <a:r>
              <a:rPr lang="en-GB" sz="2547" dirty="0">
                <a:latin typeface="Gabarito" panose="020B0604020202020204" charset="0"/>
              </a:rPr>
              <a:t>Whitmore was a military man and had control of the colonial forces – leading them into several battles with the Māori. </a:t>
            </a:r>
          </a:p>
          <a:p>
            <a:pPr algn="l"/>
            <a:endParaRPr lang="en-GB" sz="2547" dirty="0">
              <a:latin typeface="Gabarito" panose="020B0604020202020204" charset="0"/>
            </a:endParaRPr>
          </a:p>
          <a:p>
            <a:pPr marL="693115" indent="-693115" algn="l">
              <a:buFont typeface="Arial" panose="020B0604020202020204" pitchFamily="34" charset="0"/>
              <a:buChar char="•"/>
            </a:pPr>
            <a:r>
              <a:rPr lang="en-GB" sz="2547" dirty="0">
                <a:latin typeface="Gabarito" panose="020B0604020202020204" charset="0"/>
              </a:rPr>
              <a:t>Work together to answer the questions in your jotter. Make sure to use full sentences. </a:t>
            </a:r>
          </a:p>
          <a:p>
            <a:pPr algn="l"/>
            <a:endParaRPr lang="en-GB" sz="2547" dirty="0">
              <a:latin typeface="Gabarito" panose="020B0604020202020204" charset="0"/>
            </a:endParaRPr>
          </a:p>
          <a:p>
            <a:pPr marL="693115" indent="-693115" algn="l">
              <a:buFont typeface="Arial" panose="020B0604020202020204" pitchFamily="34" charset="0"/>
              <a:buChar char="•"/>
            </a:pPr>
            <a:r>
              <a:rPr lang="en-GB" sz="2547" dirty="0">
                <a:latin typeface="Gabarito" panose="020B0604020202020204" charset="0"/>
              </a:rPr>
              <a:t>Be prepared to feedback to the class. </a:t>
            </a:r>
          </a:p>
          <a:p>
            <a:endParaRPr lang="en-GB" dirty="0"/>
          </a:p>
        </p:txBody>
      </p:sp>
      <p:sp>
        <p:nvSpPr>
          <p:cNvPr id="17" name="Text Placeholder 16">
            <a:extLst>
              <a:ext uri="{FF2B5EF4-FFF2-40B4-BE49-F238E27FC236}">
                <a16:creationId xmlns:a16="http://schemas.microsoft.com/office/drawing/2014/main" id="{42F80429-D9EB-5DE9-5677-D91B7C28F379}"/>
              </a:ext>
            </a:extLst>
          </p:cNvPr>
          <p:cNvSpPr>
            <a:spLocks noGrp="1"/>
          </p:cNvSpPr>
          <p:nvPr>
            <p:ph type="body" sz="quarter" idx="4294967295"/>
          </p:nvPr>
        </p:nvSpPr>
        <p:spPr>
          <a:xfrm>
            <a:off x="874525" y="425496"/>
            <a:ext cx="12163227" cy="748951"/>
          </a:xfrm>
        </p:spPr>
        <p:txBody>
          <a:bodyPr/>
          <a:lstStyle/>
          <a:p>
            <a:pPr marL="0" indent="0">
              <a:buNone/>
            </a:pPr>
            <a:r>
              <a:rPr lang="en-GB" sz="2729" b="1" dirty="0">
                <a:latin typeface="Arsenica Antiqua DemiBold" panose="020B0604020202020204" charset="0"/>
              </a:rPr>
              <a:t>Source 1 Analysis Task</a:t>
            </a:r>
          </a:p>
        </p:txBody>
      </p:sp>
    </p:spTree>
    <p:extLst>
      <p:ext uri="{BB962C8B-B14F-4D97-AF65-F5344CB8AC3E}">
        <p14:creationId xmlns:p14="http://schemas.microsoft.com/office/powerpoint/2010/main" val="333588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D10B917-6857-21ED-C69E-496813D4F814}"/>
              </a:ext>
            </a:extLst>
          </p:cNvPr>
          <p:cNvSpPr>
            <a:spLocks noGrp="1"/>
          </p:cNvSpPr>
          <p:nvPr>
            <p:ph type="body" sz="quarter" idx="10"/>
          </p:nvPr>
        </p:nvSpPr>
        <p:spPr>
          <a:xfrm>
            <a:off x="667360" y="2042768"/>
            <a:ext cx="11136067" cy="4944228"/>
          </a:xfrm>
        </p:spPr>
        <p:txBody>
          <a:bodyPr>
            <a:normAutofit lnSpcReduction="10000"/>
          </a:bodyPr>
          <a:lstStyle/>
          <a:p>
            <a:pPr marL="346558" indent="-346558" algn="l">
              <a:lnSpc>
                <a:spcPct val="100000"/>
              </a:lnSpc>
              <a:buFont typeface="Arial" panose="020B0604020202020204" pitchFamily="34" charset="0"/>
              <a:buChar char="•"/>
            </a:pPr>
            <a:r>
              <a:rPr lang="en-GB" sz="2608" dirty="0">
                <a:latin typeface="Gabarito" panose="020B0604020202020204" charset="0"/>
              </a:rPr>
              <a:t>Secondly,  read through Source 2 which also appeared in a government-funded Māori newspaper. </a:t>
            </a:r>
          </a:p>
          <a:p>
            <a:pPr marL="346558" indent="-346558" algn="l">
              <a:lnSpc>
                <a:spcPct val="100000"/>
              </a:lnSpc>
              <a:buFont typeface="Arial" panose="020B0604020202020204" pitchFamily="34" charset="0"/>
              <a:buChar char="•"/>
            </a:pPr>
            <a:endParaRPr lang="en-GB" sz="2608" dirty="0">
              <a:latin typeface="Gabarito" panose="020B0604020202020204" charset="0"/>
            </a:endParaRPr>
          </a:p>
          <a:p>
            <a:pPr marL="346558" indent="-346558" algn="l">
              <a:lnSpc>
                <a:spcPct val="100000"/>
              </a:lnSpc>
              <a:buFont typeface="Arial" panose="020B0604020202020204" pitchFamily="34" charset="0"/>
              <a:buChar char="•"/>
            </a:pPr>
            <a:r>
              <a:rPr lang="en-GB" sz="2608" dirty="0">
                <a:latin typeface="Gabarito" panose="020B0604020202020204" charset="0"/>
              </a:rPr>
              <a:t>This source is a printed response, by a Māori who is named as C.W. Hadfield,  to the previous one and directly challenges what is being said by Colonel Whitmore in his speech to Parliament. </a:t>
            </a:r>
          </a:p>
          <a:p>
            <a:pPr algn="l">
              <a:lnSpc>
                <a:spcPct val="100000"/>
              </a:lnSpc>
            </a:pPr>
            <a:endParaRPr lang="en-GB" sz="2608" dirty="0">
              <a:latin typeface="Gabarito" panose="020B0604020202020204" charset="0"/>
            </a:endParaRPr>
          </a:p>
          <a:p>
            <a:pPr marL="346558" indent="-346558" algn="l">
              <a:lnSpc>
                <a:spcPct val="100000"/>
              </a:lnSpc>
              <a:buFont typeface="Arial" panose="020B0604020202020204" pitchFamily="34" charset="0"/>
              <a:buChar char="•"/>
            </a:pPr>
            <a:r>
              <a:rPr lang="en-GB" sz="2608" dirty="0">
                <a:latin typeface="Gabarito" panose="020B0604020202020204" charset="0"/>
              </a:rPr>
              <a:t>Work together to answer the questions in your jotter, make sure to use full sentences. </a:t>
            </a:r>
          </a:p>
          <a:p>
            <a:pPr algn="l">
              <a:lnSpc>
                <a:spcPct val="100000"/>
              </a:lnSpc>
            </a:pPr>
            <a:endParaRPr lang="en-GB" sz="2608" dirty="0">
              <a:latin typeface="Gabarito" panose="020B0604020202020204" charset="0"/>
            </a:endParaRPr>
          </a:p>
          <a:p>
            <a:pPr marL="346558" indent="-346558" algn="l">
              <a:lnSpc>
                <a:spcPct val="100000"/>
              </a:lnSpc>
              <a:buFont typeface="Arial" panose="020B0604020202020204" pitchFamily="34" charset="0"/>
              <a:buChar char="•"/>
            </a:pPr>
            <a:r>
              <a:rPr lang="en-GB" sz="2608" dirty="0">
                <a:latin typeface="Gabarito" panose="020B0604020202020204" charset="0"/>
              </a:rPr>
              <a:t>Be prepared to feedback to the class. </a:t>
            </a:r>
          </a:p>
          <a:p>
            <a:endParaRPr lang="en-GB" dirty="0"/>
          </a:p>
        </p:txBody>
      </p:sp>
      <p:sp>
        <p:nvSpPr>
          <p:cNvPr id="8" name="Text Placeholder 7">
            <a:extLst>
              <a:ext uri="{FF2B5EF4-FFF2-40B4-BE49-F238E27FC236}">
                <a16:creationId xmlns:a16="http://schemas.microsoft.com/office/drawing/2014/main" id="{30DF5794-CC7B-20CD-86C6-76AE62225753}"/>
              </a:ext>
            </a:extLst>
          </p:cNvPr>
          <p:cNvSpPr>
            <a:spLocks noGrp="1"/>
          </p:cNvSpPr>
          <p:nvPr>
            <p:ph type="body" sz="quarter" idx="4294967295"/>
          </p:nvPr>
        </p:nvSpPr>
        <p:spPr>
          <a:xfrm>
            <a:off x="828317" y="564120"/>
            <a:ext cx="9333965" cy="462077"/>
          </a:xfrm>
        </p:spPr>
        <p:txBody>
          <a:bodyPr>
            <a:normAutofit lnSpcReduction="10000"/>
          </a:bodyPr>
          <a:lstStyle/>
          <a:p>
            <a:pPr marL="0" indent="0">
              <a:buNone/>
            </a:pPr>
            <a:r>
              <a:rPr lang="en-GB" sz="2729" dirty="0">
                <a:latin typeface="Arsenica Antiqua DemiBold" panose="020B0604020202020204" charset="0"/>
              </a:rPr>
              <a:t>Source 2 Analysis Task </a:t>
            </a:r>
          </a:p>
        </p:txBody>
      </p:sp>
    </p:spTree>
    <p:extLst>
      <p:ext uri="{BB962C8B-B14F-4D97-AF65-F5344CB8AC3E}">
        <p14:creationId xmlns:p14="http://schemas.microsoft.com/office/powerpoint/2010/main" val="4113324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63DF04-4359-DBE7-F048-96C43C29D04C}"/>
              </a:ext>
            </a:extLst>
          </p:cNvPr>
          <p:cNvSpPr>
            <a:spLocks noGrp="1"/>
          </p:cNvSpPr>
          <p:nvPr>
            <p:ph type="body" sz="quarter" idx="10"/>
          </p:nvPr>
        </p:nvSpPr>
        <p:spPr>
          <a:xfrm>
            <a:off x="-228685" y="517912"/>
            <a:ext cx="11409463" cy="924155"/>
          </a:xfrm>
        </p:spPr>
        <p:txBody>
          <a:bodyPr/>
          <a:lstStyle/>
          <a:p>
            <a:r>
              <a:rPr lang="en-GB" sz="6549" dirty="0"/>
              <a:t>Source Analysis - Discussion</a:t>
            </a:r>
          </a:p>
        </p:txBody>
      </p:sp>
      <p:sp>
        <p:nvSpPr>
          <p:cNvPr id="6" name="Text Placeholder 5">
            <a:extLst>
              <a:ext uri="{FF2B5EF4-FFF2-40B4-BE49-F238E27FC236}">
                <a16:creationId xmlns:a16="http://schemas.microsoft.com/office/drawing/2014/main" id="{1896DA0D-96D1-E715-4EED-115B11338FC5}"/>
              </a:ext>
            </a:extLst>
          </p:cNvPr>
          <p:cNvSpPr>
            <a:spLocks noGrp="1"/>
          </p:cNvSpPr>
          <p:nvPr>
            <p:ph type="body" sz="quarter" idx="11"/>
          </p:nvPr>
        </p:nvSpPr>
        <p:spPr>
          <a:xfrm>
            <a:off x="1521433" y="2311543"/>
            <a:ext cx="9659345" cy="4528359"/>
          </a:xfrm>
        </p:spPr>
        <p:txBody>
          <a:bodyPr>
            <a:normAutofit/>
          </a:bodyPr>
          <a:lstStyle/>
          <a:p>
            <a:pPr algn="l"/>
            <a:r>
              <a:rPr lang="en-GB" sz="2668" dirty="0"/>
              <a:t>In your groups of four – discuss the following questions: </a:t>
            </a:r>
          </a:p>
          <a:p>
            <a:pPr algn="l"/>
            <a:endParaRPr lang="en-GB" sz="2668" dirty="0"/>
          </a:p>
          <a:p>
            <a:pPr marL="450525" indent="-450525" algn="l">
              <a:buAutoNum type="arabicPeriod"/>
            </a:pPr>
            <a:r>
              <a:rPr lang="en-GB" sz="2668" b="1" dirty="0"/>
              <a:t>What were the differences between the sources? (think about language used, the tone, information etc.) </a:t>
            </a:r>
          </a:p>
          <a:p>
            <a:pPr algn="l"/>
            <a:endParaRPr lang="en-GB" sz="2668" b="1" dirty="0"/>
          </a:p>
          <a:p>
            <a:pPr algn="l"/>
            <a:r>
              <a:rPr lang="en-GB" sz="2668" b="1" dirty="0"/>
              <a:t>2.  Were there any similarities? </a:t>
            </a:r>
          </a:p>
          <a:p>
            <a:endParaRPr lang="en-GB" dirty="0"/>
          </a:p>
        </p:txBody>
      </p:sp>
    </p:spTree>
    <p:extLst>
      <p:ext uri="{BB962C8B-B14F-4D97-AF65-F5344CB8AC3E}">
        <p14:creationId xmlns:p14="http://schemas.microsoft.com/office/powerpoint/2010/main" val="13150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AA61E-541A-D5C3-C877-093DDA9784D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6F56C25-75C5-52D4-31AB-5B9D6EBBF0B7}"/>
              </a:ext>
            </a:extLst>
          </p:cNvPr>
          <p:cNvSpPr>
            <a:spLocks noGrp="1"/>
          </p:cNvSpPr>
          <p:nvPr>
            <p:ph type="body" sz="quarter" idx="10"/>
          </p:nvPr>
        </p:nvSpPr>
        <p:spPr>
          <a:xfrm>
            <a:off x="828317" y="1728170"/>
            <a:ext cx="10766406" cy="4759397"/>
          </a:xfrm>
        </p:spPr>
        <p:txBody>
          <a:bodyPr/>
          <a:lstStyle/>
          <a:p>
            <a:r>
              <a:rPr lang="en-GB" sz="2668" b="1" dirty="0">
                <a:latin typeface="Gabarito" panose="020B0604020202020204" charset="0"/>
              </a:rPr>
              <a:t>Did people living in New Zealand agree about Sir Donald McLean's treatment of Indigenous peoples? </a:t>
            </a:r>
            <a:r>
              <a:rPr lang="en-GB" sz="2668" dirty="0">
                <a:latin typeface="Gabarito" panose="020B0604020202020204" charset="0"/>
              </a:rPr>
              <a:t>Use the sentence starters below to write an answer to this question. </a:t>
            </a:r>
          </a:p>
          <a:p>
            <a:endParaRPr lang="en-GB" sz="2668" dirty="0">
              <a:latin typeface="Gabarito" panose="020B0604020202020204" charset="0"/>
            </a:endParaRPr>
          </a:p>
          <a:p>
            <a:endParaRPr lang="en-GB" sz="2668" dirty="0">
              <a:latin typeface="Gabarito" panose="020B0604020202020204" charset="0"/>
            </a:endParaRPr>
          </a:p>
          <a:p>
            <a:r>
              <a:rPr lang="en-GB" sz="2668" dirty="0">
                <a:latin typeface="Gabarito" panose="020B0604020202020204" charset="0"/>
              </a:rPr>
              <a:t>"Overall, people did/did not agree about the treatment of Indigenous peoples by Sir Donald McLean. </a:t>
            </a:r>
          </a:p>
          <a:p>
            <a:r>
              <a:rPr lang="en-GB" sz="2668" dirty="0">
                <a:latin typeface="Gabarito" panose="020B0604020202020204" charset="0"/>
              </a:rPr>
              <a:t>"Evidence for this can be found...</a:t>
            </a:r>
          </a:p>
          <a:p>
            <a:r>
              <a:rPr lang="en-GB" sz="2668" dirty="0">
                <a:latin typeface="Gabarito" panose="020B0604020202020204" charset="0"/>
              </a:rPr>
              <a:t>"This shows that...</a:t>
            </a:r>
          </a:p>
          <a:p>
            <a:endParaRPr lang="en-GB" dirty="0"/>
          </a:p>
        </p:txBody>
      </p:sp>
      <p:sp>
        <p:nvSpPr>
          <p:cNvPr id="3" name="Text Placeholder 2">
            <a:extLst>
              <a:ext uri="{FF2B5EF4-FFF2-40B4-BE49-F238E27FC236}">
                <a16:creationId xmlns:a16="http://schemas.microsoft.com/office/drawing/2014/main" id="{30BCFBC0-CF43-ABFB-B4DF-45D2ABC2F5CF}"/>
              </a:ext>
            </a:extLst>
          </p:cNvPr>
          <p:cNvSpPr>
            <a:spLocks noGrp="1"/>
          </p:cNvSpPr>
          <p:nvPr>
            <p:ph type="body" sz="quarter" idx="12"/>
          </p:nvPr>
        </p:nvSpPr>
        <p:spPr>
          <a:xfrm>
            <a:off x="427" y="370433"/>
            <a:ext cx="12174194" cy="369662"/>
          </a:xfrm>
        </p:spPr>
        <p:txBody>
          <a:bodyPr>
            <a:noAutofit/>
          </a:bodyPr>
          <a:lstStyle/>
          <a:p>
            <a:r>
              <a:rPr lang="en-GB" sz="2668" dirty="0"/>
              <a:t>Plenary</a:t>
            </a:r>
          </a:p>
        </p:txBody>
      </p:sp>
    </p:spTree>
    <p:extLst>
      <p:ext uri="{BB962C8B-B14F-4D97-AF65-F5344CB8AC3E}">
        <p14:creationId xmlns:p14="http://schemas.microsoft.com/office/powerpoint/2010/main" val="717276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EF6BC6-A68C-62F0-0928-00EBBFDF765D}"/>
              </a:ext>
            </a:extLst>
          </p:cNvPr>
          <p:cNvSpPr>
            <a:spLocks noGrp="1"/>
          </p:cNvSpPr>
          <p:nvPr>
            <p:ph type="body" sz="quarter" idx="11"/>
          </p:nvPr>
        </p:nvSpPr>
        <p:spPr/>
        <p:txBody>
          <a:bodyPr/>
          <a:lstStyle/>
          <a:p>
            <a:r>
              <a:rPr lang="en-GB" sz="1213" dirty="0"/>
              <a:t>For the Teacher</a:t>
            </a:r>
          </a:p>
        </p:txBody>
      </p:sp>
      <p:sp>
        <p:nvSpPr>
          <p:cNvPr id="5" name="Text Placeholder 4">
            <a:extLst>
              <a:ext uri="{FF2B5EF4-FFF2-40B4-BE49-F238E27FC236}">
                <a16:creationId xmlns:a16="http://schemas.microsoft.com/office/drawing/2014/main" id="{D99014B4-281B-536E-EF67-C9A2AC400A83}"/>
              </a:ext>
            </a:extLst>
          </p:cNvPr>
          <p:cNvSpPr>
            <a:spLocks noGrp="1"/>
          </p:cNvSpPr>
          <p:nvPr>
            <p:ph type="body" sz="quarter" idx="10"/>
          </p:nvPr>
        </p:nvSpPr>
        <p:spPr/>
        <p:txBody>
          <a:bodyPr>
            <a:normAutofit/>
          </a:bodyPr>
          <a:lstStyle/>
          <a:p>
            <a:r>
              <a:rPr lang="en-GB" sz="6600" dirty="0">
                <a:latin typeface="Hacksaw" panose="020B0604020202020204" charset="0"/>
              </a:rPr>
              <a:t>Worksheets and Resources </a:t>
            </a:r>
          </a:p>
          <a:p>
            <a:r>
              <a:rPr lang="en-GB" sz="6600" dirty="0">
                <a:latin typeface="Hacksaw" panose="020B0604020202020204" charset="0"/>
              </a:rPr>
              <a:t>(and potential answers)</a:t>
            </a:r>
          </a:p>
        </p:txBody>
      </p:sp>
    </p:spTree>
    <p:extLst>
      <p:ext uri="{BB962C8B-B14F-4D97-AF65-F5344CB8AC3E}">
        <p14:creationId xmlns:p14="http://schemas.microsoft.com/office/powerpoint/2010/main" val="63238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852FC9-65CD-352E-2F67-69BBF3DF555E}"/>
              </a:ext>
            </a:extLst>
          </p:cNvPr>
          <p:cNvSpPr txBox="1"/>
          <p:nvPr/>
        </p:nvSpPr>
        <p:spPr>
          <a:xfrm>
            <a:off x="3440047" y="130154"/>
            <a:ext cx="4269175" cy="6468431"/>
          </a:xfrm>
          <a:prstGeom prst="rect">
            <a:avLst/>
          </a:prstGeom>
          <a:noFill/>
          <a:ln w="28575">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algn="ctr" defTabSz="914358"/>
            <a:r>
              <a:rPr lang="en-GB" b="1">
                <a:solidFill>
                  <a:prstClr val="black"/>
                </a:solidFill>
                <a:latin typeface="Aptos" panose="020B0004020202020204"/>
                <a:ea typeface="+mn-lt"/>
                <a:cs typeface="+mn-lt"/>
              </a:rPr>
              <a:t>Source 1 – </a:t>
            </a:r>
            <a:r>
              <a:rPr lang="en-GB" b="1" i="1" err="1">
                <a:solidFill>
                  <a:prstClr val="black"/>
                </a:solidFill>
                <a:latin typeface="Aptos" panose="020B0004020202020204"/>
                <a:ea typeface="+mn-lt"/>
                <a:cs typeface="+mn-lt"/>
              </a:rPr>
              <a:t>Te</a:t>
            </a:r>
            <a:r>
              <a:rPr lang="en-GB" b="1" i="1">
                <a:solidFill>
                  <a:prstClr val="black"/>
                </a:solidFill>
                <a:latin typeface="Aptos" panose="020B0004020202020204"/>
                <a:ea typeface="+mn-lt"/>
                <a:cs typeface="+mn-lt"/>
              </a:rPr>
              <a:t> Wananga</a:t>
            </a:r>
            <a:r>
              <a:rPr lang="en-GB" b="1">
                <a:solidFill>
                  <a:prstClr val="black"/>
                </a:solidFill>
                <a:latin typeface="Aptos" panose="020B0004020202020204"/>
                <a:ea typeface="+mn-lt"/>
                <a:cs typeface="+mn-lt"/>
              </a:rPr>
              <a:t>, Saturday October 21</a:t>
            </a:r>
            <a:r>
              <a:rPr lang="en-GB" b="1" baseline="30000">
                <a:solidFill>
                  <a:prstClr val="black"/>
                </a:solidFill>
                <a:latin typeface="Aptos" panose="020B0004020202020204"/>
                <a:ea typeface="+mn-lt"/>
                <a:cs typeface="+mn-lt"/>
              </a:rPr>
              <a:t>st</a:t>
            </a:r>
            <a:r>
              <a:rPr lang="en-GB" b="1">
                <a:solidFill>
                  <a:prstClr val="black"/>
                </a:solidFill>
                <a:latin typeface="Aptos" panose="020B0004020202020204"/>
                <a:ea typeface="+mn-lt"/>
                <a:cs typeface="+mn-lt"/>
              </a:rPr>
              <a:t>, 1876.</a:t>
            </a:r>
            <a:endParaRPr lang="en-US">
              <a:solidFill>
                <a:prstClr val="black"/>
              </a:solidFill>
              <a:latin typeface="Aptos" panose="020B0004020202020204"/>
            </a:endParaRPr>
          </a:p>
          <a:p>
            <a:pPr defTabSz="914358"/>
            <a:r>
              <a:rPr lang="en-GB">
                <a:solidFill>
                  <a:prstClr val="black"/>
                </a:solidFill>
                <a:latin typeface="Aptos" panose="020B0004020202020204"/>
                <a:ea typeface="+mn-lt"/>
                <a:cs typeface="+mn-lt"/>
              </a:rPr>
              <a:t>From Col. Whitmore’s Address to Parliament on the resignation of Sir Donald McLean. </a:t>
            </a:r>
            <a:endParaRPr lang="en-GB">
              <a:solidFill>
                <a:prstClr val="black"/>
              </a:solidFill>
              <a:latin typeface="Aptos" panose="020B0004020202020204"/>
            </a:endParaRPr>
          </a:p>
          <a:p>
            <a:pPr defTabSz="914358">
              <a:lnSpc>
                <a:spcPct val="150000"/>
              </a:lnSpc>
              <a:spcBef>
                <a:spcPts val="100"/>
              </a:spcBef>
            </a:pPr>
            <a:endParaRPr lang="en-GB">
              <a:solidFill>
                <a:prstClr val="black"/>
              </a:solidFill>
              <a:latin typeface="Aptos" panose="020B0004020202020204"/>
              <a:ea typeface="+mn-lt"/>
              <a:cs typeface="+mn-lt"/>
            </a:endParaRPr>
          </a:p>
          <a:p>
            <a:pPr defTabSz="914358">
              <a:spcBef>
                <a:spcPts val="100"/>
              </a:spcBef>
            </a:pPr>
            <a:r>
              <a:rPr lang="en-GB" sz="1400">
                <a:solidFill>
                  <a:prstClr val="black"/>
                </a:solidFill>
                <a:latin typeface="Aptos" panose="020B0004020202020204"/>
                <a:ea typeface="+mn-lt"/>
                <a:cs typeface="+mn-lt"/>
              </a:rPr>
              <a:t>“…Sir, when the colony will no longer be able to pay the Natives to keep the peace: and when the restraint to which the colony is no longer able to beat is removed, we shall find the Natives in precisely the same position as they were before. But it will then be apparent that the lavish expenditure of money on the Natives has had bad results: we shall have in our midst a lot of lazy good-for-nothing Natives, who will do a great deal of harm by their connection with the other Natives throughout the Colony. </a:t>
            </a:r>
            <a:endParaRPr lang="en-GB" sz="1400">
              <a:solidFill>
                <a:prstClr val="black"/>
              </a:solidFill>
              <a:latin typeface="Aptos" panose="020B0004020202020204"/>
            </a:endParaRPr>
          </a:p>
          <a:p>
            <a:pPr defTabSz="914358">
              <a:spcBef>
                <a:spcPts val="100"/>
              </a:spcBef>
            </a:pPr>
            <a:r>
              <a:rPr lang="en-GB" sz="1400">
                <a:solidFill>
                  <a:prstClr val="black"/>
                </a:solidFill>
                <a:latin typeface="Aptos" panose="020B0004020202020204"/>
                <a:ea typeface="+mn-lt"/>
                <a:cs typeface="+mn-lt"/>
              </a:rPr>
              <a:t>…</a:t>
            </a:r>
            <a:endParaRPr lang="en-GB" sz="1400">
              <a:solidFill>
                <a:prstClr val="black"/>
              </a:solidFill>
              <a:latin typeface="Aptos" panose="020B0004020202020204"/>
            </a:endParaRPr>
          </a:p>
          <a:p>
            <a:pPr defTabSz="914358">
              <a:spcBef>
                <a:spcPts val="100"/>
              </a:spcBef>
            </a:pPr>
            <a:r>
              <a:rPr lang="en-GB" sz="1400">
                <a:solidFill>
                  <a:prstClr val="black"/>
                </a:solidFill>
                <a:latin typeface="Aptos" panose="020B0004020202020204"/>
                <a:ea typeface="+mn-lt"/>
                <a:cs typeface="+mn-lt"/>
              </a:rPr>
              <a:t>In what state does Sir Donald McLean leave the Native question in New Zealand? I say that he leaves it in the most unsatisfactory condition, and that we shall have to go back to the first principles of the great law of England, which has always been quite sufficient to manage any race or creed it has been our duty to govern…I hail the retirement of the honourable gentleman with satisfaction, because I think it will give us a chance of returning to proper principles” </a:t>
            </a:r>
            <a:endParaRPr lang="en-GB" sz="1400">
              <a:solidFill>
                <a:prstClr val="black"/>
              </a:solidFill>
              <a:latin typeface="Aptos" panose="020B0004020202020204"/>
            </a:endParaRPr>
          </a:p>
        </p:txBody>
      </p:sp>
      <p:sp>
        <p:nvSpPr>
          <p:cNvPr id="7" name="TextBox 6">
            <a:extLst>
              <a:ext uri="{FF2B5EF4-FFF2-40B4-BE49-F238E27FC236}">
                <a16:creationId xmlns:a16="http://schemas.microsoft.com/office/drawing/2014/main" id="{A736E796-27DD-E07B-9958-78568057C342}"/>
              </a:ext>
            </a:extLst>
          </p:cNvPr>
          <p:cNvSpPr txBox="1"/>
          <p:nvPr/>
        </p:nvSpPr>
        <p:spPr>
          <a:xfrm>
            <a:off x="227777" y="1705002"/>
            <a:ext cx="2937485" cy="2400651"/>
          </a:xfrm>
          <a:prstGeom prst="rect">
            <a:avLst/>
          </a:prstGeom>
          <a:noFill/>
          <a:ln>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sz="1400" dirty="0">
                <a:solidFill>
                  <a:prstClr val="black"/>
                </a:solidFill>
                <a:latin typeface="Aptos" panose="020B0004020202020204"/>
                <a:ea typeface="+mn-lt"/>
                <a:cs typeface="+mn-lt"/>
              </a:rPr>
              <a:t>What do you think Col. Whitmore’s biggest criticism of Sir Donald McLean is? </a:t>
            </a:r>
            <a:endParaRPr lang="en-US" sz="1400"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p:txBody>
      </p:sp>
      <p:sp>
        <p:nvSpPr>
          <p:cNvPr id="9" name="TextBox 8">
            <a:extLst>
              <a:ext uri="{FF2B5EF4-FFF2-40B4-BE49-F238E27FC236}">
                <a16:creationId xmlns:a16="http://schemas.microsoft.com/office/drawing/2014/main" id="{7263D957-0384-9D37-E70F-7325ED8959CA}"/>
              </a:ext>
            </a:extLst>
          </p:cNvPr>
          <p:cNvSpPr txBox="1"/>
          <p:nvPr/>
        </p:nvSpPr>
        <p:spPr>
          <a:xfrm>
            <a:off x="220003" y="4179538"/>
            <a:ext cx="2946301" cy="2523762"/>
          </a:xfrm>
          <a:prstGeom prst="rect">
            <a:avLst/>
          </a:prstGeom>
          <a:noFill/>
          <a:ln>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sz="1400">
                <a:solidFill>
                  <a:prstClr val="black"/>
                </a:solidFill>
                <a:latin typeface="Aptos" panose="020B0004020202020204"/>
                <a:ea typeface="+mn-lt"/>
                <a:cs typeface="+mn-lt"/>
              </a:rPr>
              <a:t>What do you think is meant by the terms ‘manage’ and ‘duty’? What does it suggest about the relationship between colonists and M</a:t>
            </a:r>
            <a:r>
              <a:rPr lang="en-GB" sz="1400">
                <a:solidFill>
                  <a:prstClr val="black"/>
                </a:solidFill>
                <a:latin typeface="Calibri"/>
                <a:ea typeface="Calibri"/>
                <a:cs typeface="Calibri"/>
              </a:rPr>
              <a:t>ā</a:t>
            </a:r>
            <a:r>
              <a:rPr lang="en-GB" sz="1400">
                <a:solidFill>
                  <a:prstClr val="black"/>
                </a:solidFill>
                <a:latin typeface="Aptos" panose="020B0004020202020204"/>
                <a:ea typeface="+mn-lt"/>
                <a:cs typeface="+mn-lt"/>
              </a:rPr>
              <a:t>ori peoples?</a:t>
            </a:r>
            <a:endParaRPr lang="en-US" sz="1400">
              <a:solidFill>
                <a:prstClr val="black"/>
              </a:solidFill>
              <a:latin typeface="Aptos" panose="020B0004020202020204"/>
              <a:ea typeface="+mn-lt"/>
              <a:cs typeface="+mn-lt"/>
            </a:endParaRPr>
          </a:p>
          <a:p>
            <a:pPr defTabSz="914358"/>
            <a:endParaRPr lang="en-GB" sz="1400">
              <a:solidFill>
                <a:prstClr val="black"/>
              </a:solidFill>
              <a:latin typeface="Aptos" panose="020B0004020202020204"/>
            </a:endParaRPr>
          </a:p>
          <a:p>
            <a:pPr defTabSz="914358"/>
            <a:endParaRPr lang="en-GB" sz="1400">
              <a:solidFill>
                <a:prstClr val="black"/>
              </a:solidFill>
              <a:latin typeface="Aptos" panose="020B0004020202020204"/>
            </a:endParaRPr>
          </a:p>
          <a:p>
            <a:pPr defTabSz="914358"/>
            <a:endParaRPr lang="en-GB" sz="1400">
              <a:solidFill>
                <a:prstClr val="black"/>
              </a:solidFill>
              <a:latin typeface="Aptos" panose="020B0004020202020204"/>
            </a:endParaRPr>
          </a:p>
          <a:p>
            <a:pPr defTabSz="914358"/>
            <a:endParaRPr lang="en-GB" sz="1400">
              <a:solidFill>
                <a:prstClr val="black"/>
              </a:solidFill>
              <a:latin typeface="Aptos" panose="020B0004020202020204"/>
            </a:endParaRPr>
          </a:p>
          <a:p>
            <a:pPr defTabSz="914358"/>
            <a:endParaRPr lang="en-GB" sz="1400">
              <a:solidFill>
                <a:prstClr val="black"/>
              </a:solidFill>
              <a:latin typeface="Aptos" panose="020B0004020202020204"/>
            </a:endParaRPr>
          </a:p>
          <a:p>
            <a:pPr defTabSz="914358"/>
            <a:endParaRPr lang="en-GB">
              <a:solidFill>
                <a:prstClr val="black"/>
              </a:solidFill>
              <a:latin typeface="Aptos" panose="020B0004020202020204"/>
            </a:endParaRPr>
          </a:p>
        </p:txBody>
      </p:sp>
      <p:sp>
        <p:nvSpPr>
          <p:cNvPr id="11" name="TextBox 10">
            <a:extLst>
              <a:ext uri="{FF2B5EF4-FFF2-40B4-BE49-F238E27FC236}">
                <a16:creationId xmlns:a16="http://schemas.microsoft.com/office/drawing/2014/main" id="{009C19B3-9D82-E663-797F-BBEC2049D768}"/>
              </a:ext>
            </a:extLst>
          </p:cNvPr>
          <p:cNvSpPr txBox="1"/>
          <p:nvPr/>
        </p:nvSpPr>
        <p:spPr>
          <a:xfrm>
            <a:off x="7882660" y="129097"/>
            <a:ext cx="3942314" cy="2831538"/>
          </a:xfrm>
          <a:prstGeom prst="rect">
            <a:avLst/>
          </a:prstGeom>
          <a:noFill/>
          <a:ln>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sz="1600" dirty="0">
                <a:solidFill>
                  <a:prstClr val="black"/>
                </a:solidFill>
                <a:latin typeface="Aptos" panose="020B0004020202020204"/>
                <a:ea typeface="+mn-lt"/>
                <a:cs typeface="+mn-lt"/>
              </a:rPr>
              <a:t>How does Col Whitmore view Indigenous peoples? How do we know – can you find evidence in the source?</a:t>
            </a:r>
            <a:endParaRPr lang="en-US" sz="1600" dirty="0">
              <a:solidFill>
                <a:prstClr val="black"/>
              </a:solidFill>
              <a:latin typeface="Aptos" panose="020B0004020202020204"/>
              <a:ea typeface="+mn-lt"/>
              <a:cs typeface="+mn-lt"/>
            </a:endParaRPr>
          </a:p>
          <a:p>
            <a:pPr defTabSz="914358"/>
            <a:endParaRPr lang="en-GB" sz="1600" dirty="0">
              <a:solidFill>
                <a:prstClr val="black"/>
              </a:solidFill>
              <a:latin typeface="Aptos" panose="020B0004020202020204"/>
            </a:endParaRPr>
          </a:p>
          <a:p>
            <a:pPr defTabSz="914358"/>
            <a:endParaRPr lang="en-GB" sz="1600" dirty="0">
              <a:solidFill>
                <a:prstClr val="black"/>
              </a:solidFill>
              <a:latin typeface="Aptos" panose="020B0004020202020204"/>
            </a:endParaRPr>
          </a:p>
          <a:p>
            <a:pPr defTabSz="914358"/>
            <a:endParaRPr lang="en-GB" sz="1600" dirty="0">
              <a:solidFill>
                <a:prstClr val="black"/>
              </a:solidFill>
              <a:latin typeface="Aptos" panose="020B0004020202020204"/>
            </a:endParaRPr>
          </a:p>
          <a:p>
            <a:pPr defTabSz="914358"/>
            <a:endParaRPr lang="en-GB" sz="1600" dirty="0">
              <a:solidFill>
                <a:prstClr val="black"/>
              </a:solidFill>
              <a:latin typeface="Aptos" panose="020B0004020202020204"/>
            </a:endParaRPr>
          </a:p>
          <a:p>
            <a:pPr defTabSz="914358"/>
            <a:endParaRPr lang="en-GB" sz="1600" dirty="0">
              <a:solidFill>
                <a:prstClr val="black"/>
              </a:solidFill>
              <a:latin typeface="Aptos" panose="020B0004020202020204"/>
            </a:endParaRPr>
          </a:p>
          <a:p>
            <a:pPr defTabSz="914358"/>
            <a:endParaRPr lang="en-GB" sz="1600" dirty="0">
              <a:solidFill>
                <a:prstClr val="black"/>
              </a:solidFill>
              <a:latin typeface="Aptos" panose="020B0004020202020204"/>
            </a:endParaRPr>
          </a:p>
          <a:p>
            <a:pPr defTabSz="914358"/>
            <a:endParaRPr lang="en-GB" sz="1600" dirty="0">
              <a:solidFill>
                <a:prstClr val="black"/>
              </a:solidFill>
              <a:latin typeface="Aptos" panose="020B0004020202020204"/>
            </a:endParaRPr>
          </a:p>
          <a:p>
            <a:pPr defTabSz="914358"/>
            <a:endParaRPr lang="en-GB" dirty="0">
              <a:solidFill>
                <a:prstClr val="black"/>
              </a:solidFill>
              <a:latin typeface="Aptos" panose="020B0004020202020204"/>
            </a:endParaRPr>
          </a:p>
        </p:txBody>
      </p:sp>
      <p:sp>
        <p:nvSpPr>
          <p:cNvPr id="13" name="TextBox 12">
            <a:extLst>
              <a:ext uri="{FF2B5EF4-FFF2-40B4-BE49-F238E27FC236}">
                <a16:creationId xmlns:a16="http://schemas.microsoft.com/office/drawing/2014/main" id="{92FF56B8-98A7-968F-C572-5AB50522D88C}"/>
              </a:ext>
            </a:extLst>
          </p:cNvPr>
          <p:cNvSpPr txBox="1"/>
          <p:nvPr/>
        </p:nvSpPr>
        <p:spPr>
          <a:xfrm>
            <a:off x="7894640" y="3120041"/>
            <a:ext cx="3925143" cy="3605853"/>
          </a:xfrm>
          <a:prstGeom prst="rect">
            <a:avLst/>
          </a:prstGeom>
          <a:noFill/>
          <a:ln>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sz="1516" dirty="0">
                <a:solidFill>
                  <a:prstClr val="black"/>
                </a:solidFill>
                <a:latin typeface="Aptos" panose="020B0004020202020204"/>
                <a:ea typeface="+mn-lt"/>
                <a:cs typeface="+mn-lt"/>
              </a:rPr>
              <a:t>What might the  writer mean by ‘proper principles?'  Are they 'proper' for everyone? </a:t>
            </a:r>
            <a:endParaRPr lang="en-US" sz="1516"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p:txBody>
      </p:sp>
      <p:sp>
        <p:nvSpPr>
          <p:cNvPr id="15" name="TextBox 14">
            <a:extLst>
              <a:ext uri="{FF2B5EF4-FFF2-40B4-BE49-F238E27FC236}">
                <a16:creationId xmlns:a16="http://schemas.microsoft.com/office/drawing/2014/main" id="{5BFED48D-908F-7786-7031-1B794CC30F69}"/>
              </a:ext>
            </a:extLst>
          </p:cNvPr>
          <p:cNvSpPr txBox="1"/>
          <p:nvPr/>
        </p:nvSpPr>
        <p:spPr>
          <a:xfrm>
            <a:off x="218367" y="135412"/>
            <a:ext cx="2929616" cy="1477321"/>
          </a:xfrm>
          <a:prstGeom prst="rect">
            <a:avLst/>
          </a:prstGeom>
          <a:noFill/>
          <a:ln>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b="1" u="sng">
                <a:solidFill>
                  <a:prstClr val="black"/>
                </a:solidFill>
                <a:latin typeface="Aptos" panose="020B0004020202020204"/>
              </a:rPr>
              <a:t>Step 1</a:t>
            </a:r>
          </a:p>
          <a:p>
            <a:pPr defTabSz="914358"/>
            <a:endParaRPr lang="en-GB">
              <a:solidFill>
                <a:prstClr val="black"/>
              </a:solidFill>
              <a:latin typeface="Aptos" panose="020B0004020202020204"/>
            </a:endParaRPr>
          </a:p>
          <a:p>
            <a:pPr defTabSz="914358"/>
            <a:r>
              <a:rPr lang="en-GB">
                <a:solidFill>
                  <a:prstClr val="black"/>
                </a:solidFill>
                <a:latin typeface="Aptos" panose="020B0004020202020204"/>
              </a:rPr>
              <a:t>Read through the source and highlight and define any words you do not know. </a:t>
            </a:r>
          </a:p>
        </p:txBody>
      </p:sp>
    </p:spTree>
    <p:extLst>
      <p:ext uri="{BB962C8B-B14F-4D97-AF65-F5344CB8AC3E}">
        <p14:creationId xmlns:p14="http://schemas.microsoft.com/office/powerpoint/2010/main" val="2731115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92857-25BF-A4D9-C2AE-FFD4BDB20B9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552FA3F-9E03-5AF7-EAE5-5625DB374DD3}"/>
              </a:ext>
            </a:extLst>
          </p:cNvPr>
          <p:cNvSpPr txBox="1"/>
          <p:nvPr/>
        </p:nvSpPr>
        <p:spPr>
          <a:xfrm>
            <a:off x="3440047" y="130154"/>
            <a:ext cx="4269175" cy="6468431"/>
          </a:xfrm>
          <a:prstGeom prst="rect">
            <a:avLst/>
          </a:prstGeom>
          <a:noFill/>
          <a:ln w="28575">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algn="ctr" defTabSz="914358"/>
            <a:r>
              <a:rPr lang="en-GB" b="1" dirty="0">
                <a:solidFill>
                  <a:prstClr val="black"/>
                </a:solidFill>
                <a:latin typeface="Aptos" panose="020B0004020202020204"/>
                <a:ea typeface="+mn-lt"/>
                <a:cs typeface="+mn-lt"/>
              </a:rPr>
              <a:t>Source 1 – </a:t>
            </a:r>
            <a:r>
              <a:rPr lang="en-GB" b="1" i="1" dirty="0" err="1">
                <a:solidFill>
                  <a:prstClr val="black"/>
                </a:solidFill>
                <a:latin typeface="Aptos" panose="020B0004020202020204"/>
                <a:ea typeface="+mn-lt"/>
                <a:cs typeface="+mn-lt"/>
              </a:rPr>
              <a:t>Te</a:t>
            </a:r>
            <a:r>
              <a:rPr lang="en-GB" b="1" i="1" dirty="0">
                <a:solidFill>
                  <a:prstClr val="black"/>
                </a:solidFill>
                <a:latin typeface="Aptos" panose="020B0004020202020204"/>
                <a:ea typeface="+mn-lt"/>
                <a:cs typeface="+mn-lt"/>
              </a:rPr>
              <a:t> Wananga</a:t>
            </a:r>
            <a:r>
              <a:rPr lang="en-GB" b="1" dirty="0">
                <a:solidFill>
                  <a:prstClr val="black"/>
                </a:solidFill>
                <a:latin typeface="Aptos" panose="020B0004020202020204"/>
                <a:ea typeface="+mn-lt"/>
                <a:cs typeface="+mn-lt"/>
              </a:rPr>
              <a:t>, Saturday October 21</a:t>
            </a:r>
            <a:r>
              <a:rPr lang="en-GB" b="1" baseline="30000" dirty="0">
                <a:solidFill>
                  <a:prstClr val="black"/>
                </a:solidFill>
                <a:latin typeface="Aptos" panose="020B0004020202020204"/>
                <a:ea typeface="+mn-lt"/>
                <a:cs typeface="+mn-lt"/>
              </a:rPr>
              <a:t>st</a:t>
            </a:r>
            <a:r>
              <a:rPr lang="en-GB" b="1" dirty="0">
                <a:solidFill>
                  <a:prstClr val="black"/>
                </a:solidFill>
                <a:latin typeface="Aptos" panose="020B0004020202020204"/>
                <a:ea typeface="+mn-lt"/>
                <a:cs typeface="+mn-lt"/>
              </a:rPr>
              <a:t>, 1876.</a:t>
            </a:r>
            <a:endParaRPr lang="en-US" dirty="0">
              <a:solidFill>
                <a:prstClr val="black"/>
              </a:solidFill>
              <a:latin typeface="Aptos" panose="020B0004020202020204"/>
            </a:endParaRPr>
          </a:p>
          <a:p>
            <a:pPr defTabSz="914358"/>
            <a:r>
              <a:rPr lang="en-GB" dirty="0">
                <a:solidFill>
                  <a:prstClr val="black"/>
                </a:solidFill>
                <a:latin typeface="Aptos" panose="020B0004020202020204"/>
                <a:ea typeface="+mn-lt"/>
                <a:cs typeface="+mn-lt"/>
              </a:rPr>
              <a:t>From Col. Whitmore’s Address to Parliament on the resignation of Sir Donald McLean. </a:t>
            </a:r>
            <a:endParaRPr lang="en-GB" dirty="0">
              <a:solidFill>
                <a:prstClr val="black"/>
              </a:solidFill>
              <a:latin typeface="Aptos" panose="020B0004020202020204"/>
            </a:endParaRPr>
          </a:p>
          <a:p>
            <a:pPr defTabSz="914358">
              <a:lnSpc>
                <a:spcPct val="150000"/>
              </a:lnSpc>
              <a:spcBef>
                <a:spcPts val="100"/>
              </a:spcBef>
            </a:pPr>
            <a:endParaRPr lang="en-GB" dirty="0">
              <a:solidFill>
                <a:prstClr val="black"/>
              </a:solidFill>
              <a:latin typeface="Aptos" panose="020B0004020202020204"/>
              <a:ea typeface="+mn-lt"/>
              <a:cs typeface="+mn-lt"/>
            </a:endParaRPr>
          </a:p>
          <a:p>
            <a:pPr defTabSz="914358">
              <a:spcBef>
                <a:spcPts val="100"/>
              </a:spcBef>
            </a:pPr>
            <a:r>
              <a:rPr lang="en-GB" sz="1400" dirty="0">
                <a:solidFill>
                  <a:prstClr val="black"/>
                </a:solidFill>
                <a:latin typeface="Aptos" panose="020B0004020202020204"/>
                <a:ea typeface="+mn-lt"/>
                <a:cs typeface="+mn-lt"/>
              </a:rPr>
              <a:t>“…Sir, when the colony will no longer be able to pay the Natives to keep the peace: and when the restraint to which the colony is no longer able to beat is removed, we shall find the Natives in precisely the same position as they were before. But it will then be apparent that the lavish expenditure of money on the Natives has had bad results: we shall have in our midst a lot of lazy good-for-nothing Natives, who will do a great deal of harm by their connection with the other Natives throughout the Colony. </a:t>
            </a:r>
            <a:endParaRPr lang="en-GB" sz="1400" dirty="0">
              <a:solidFill>
                <a:prstClr val="black"/>
              </a:solidFill>
              <a:latin typeface="Aptos" panose="020B0004020202020204"/>
            </a:endParaRPr>
          </a:p>
          <a:p>
            <a:pPr defTabSz="914358">
              <a:spcBef>
                <a:spcPts val="100"/>
              </a:spcBef>
            </a:pPr>
            <a:r>
              <a:rPr lang="en-GB" sz="1400" dirty="0">
                <a:solidFill>
                  <a:prstClr val="black"/>
                </a:solidFill>
                <a:latin typeface="Aptos" panose="020B0004020202020204"/>
                <a:ea typeface="+mn-lt"/>
                <a:cs typeface="+mn-lt"/>
              </a:rPr>
              <a:t>…</a:t>
            </a:r>
            <a:endParaRPr lang="en-GB" sz="1400" dirty="0">
              <a:solidFill>
                <a:prstClr val="black"/>
              </a:solidFill>
              <a:latin typeface="Aptos" panose="020B0004020202020204"/>
            </a:endParaRPr>
          </a:p>
          <a:p>
            <a:pPr defTabSz="914358">
              <a:spcBef>
                <a:spcPts val="100"/>
              </a:spcBef>
            </a:pPr>
            <a:r>
              <a:rPr lang="en-GB" sz="1400" dirty="0">
                <a:solidFill>
                  <a:prstClr val="black"/>
                </a:solidFill>
                <a:latin typeface="Aptos" panose="020B0004020202020204"/>
                <a:ea typeface="+mn-lt"/>
                <a:cs typeface="+mn-lt"/>
              </a:rPr>
              <a:t>In what state does Sir Donald McLean leave the Native question in New Zealand? I say that he leaves it in the most unsatisfactory condition, and that we shall have to go back to the first principles of the great law of England, which has always been quite sufficient to manage any race or creed it has been our duty to govern…I hail the retirement of the honourable gentleman with satisfaction, because I think it will give us a chance of returning to proper principles” </a:t>
            </a:r>
            <a:endParaRPr lang="en-GB" sz="1400" dirty="0">
              <a:solidFill>
                <a:prstClr val="black"/>
              </a:solidFill>
              <a:latin typeface="Aptos" panose="020B0004020202020204"/>
            </a:endParaRPr>
          </a:p>
        </p:txBody>
      </p:sp>
      <p:sp>
        <p:nvSpPr>
          <p:cNvPr id="7" name="TextBox 6">
            <a:extLst>
              <a:ext uri="{FF2B5EF4-FFF2-40B4-BE49-F238E27FC236}">
                <a16:creationId xmlns:a16="http://schemas.microsoft.com/office/drawing/2014/main" id="{82F85AFA-6904-3335-7CD8-E7D9072DE681}"/>
              </a:ext>
            </a:extLst>
          </p:cNvPr>
          <p:cNvSpPr txBox="1"/>
          <p:nvPr/>
        </p:nvSpPr>
        <p:spPr>
          <a:xfrm>
            <a:off x="227777" y="1705002"/>
            <a:ext cx="2937485" cy="2188285"/>
          </a:xfrm>
          <a:prstGeom prst="rect">
            <a:avLst/>
          </a:prstGeom>
          <a:noFill/>
          <a:ln>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sz="1400" dirty="0">
                <a:solidFill>
                  <a:prstClr val="black"/>
                </a:solidFill>
                <a:latin typeface="Aptos" panose="020B0004020202020204"/>
                <a:ea typeface="+mn-lt"/>
                <a:cs typeface="+mn-lt"/>
              </a:rPr>
              <a:t>What do you think Col. Whitmore’s biggest criticism of Sir Donald McLean is? </a:t>
            </a:r>
            <a:endParaRPr lang="en-US" sz="1400"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r>
              <a:rPr lang="en-GB" sz="1455" dirty="0">
                <a:solidFill>
                  <a:srgbClr val="FF0000"/>
                </a:solidFill>
                <a:latin typeface="Aptos" panose="020B0004020202020204"/>
              </a:rPr>
              <a:t>Whitmore believes the funds spent on improving living conditions for Indigenous peoples were a waste.</a:t>
            </a:r>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p:txBody>
      </p:sp>
      <p:sp>
        <p:nvSpPr>
          <p:cNvPr id="9" name="TextBox 8">
            <a:extLst>
              <a:ext uri="{FF2B5EF4-FFF2-40B4-BE49-F238E27FC236}">
                <a16:creationId xmlns:a16="http://schemas.microsoft.com/office/drawing/2014/main" id="{A9F97102-3E34-FF3A-62C0-E4911A651CD2}"/>
              </a:ext>
            </a:extLst>
          </p:cNvPr>
          <p:cNvSpPr txBox="1"/>
          <p:nvPr/>
        </p:nvSpPr>
        <p:spPr>
          <a:xfrm>
            <a:off x="220003" y="4179539"/>
            <a:ext cx="2946301" cy="2677650"/>
          </a:xfrm>
          <a:prstGeom prst="rect">
            <a:avLst/>
          </a:prstGeom>
          <a:noFill/>
          <a:ln>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sz="1400" dirty="0">
                <a:solidFill>
                  <a:prstClr val="black"/>
                </a:solidFill>
                <a:latin typeface="Aptos" panose="020B0004020202020204"/>
                <a:ea typeface="+mn-lt"/>
                <a:cs typeface="+mn-lt"/>
              </a:rPr>
              <a:t>What do you think is meant by the terms ‘manage’ and ‘duty’? What does it suggest about the relationship between colonists and M</a:t>
            </a:r>
            <a:r>
              <a:rPr lang="en-GB" sz="1400" dirty="0">
                <a:solidFill>
                  <a:prstClr val="black"/>
                </a:solidFill>
                <a:latin typeface="Calibri"/>
                <a:ea typeface="Calibri"/>
                <a:cs typeface="Calibri"/>
              </a:rPr>
              <a:t>ā</a:t>
            </a:r>
            <a:r>
              <a:rPr lang="en-GB" sz="1400" dirty="0">
                <a:solidFill>
                  <a:prstClr val="black"/>
                </a:solidFill>
                <a:latin typeface="Aptos" panose="020B0004020202020204"/>
                <a:ea typeface="+mn-lt"/>
                <a:cs typeface="+mn-lt"/>
              </a:rPr>
              <a:t>ori peoples?</a:t>
            </a:r>
            <a:endParaRPr lang="en-US" sz="1400" dirty="0">
              <a:solidFill>
                <a:prstClr val="black"/>
              </a:solidFill>
              <a:latin typeface="Aptos" panose="020B0004020202020204"/>
              <a:ea typeface="+mn-lt"/>
              <a:cs typeface="+mn-lt"/>
            </a:endParaRPr>
          </a:p>
          <a:p>
            <a:pPr defTabSz="914358"/>
            <a:endParaRPr lang="en-GB" sz="1400" dirty="0">
              <a:solidFill>
                <a:prstClr val="black"/>
              </a:solidFill>
              <a:latin typeface="Aptos" panose="020B0004020202020204"/>
            </a:endParaRPr>
          </a:p>
          <a:p>
            <a:pPr defTabSz="914358"/>
            <a:r>
              <a:rPr lang="en-GB" sz="1400" dirty="0">
                <a:solidFill>
                  <a:srgbClr val="FF0000"/>
                </a:solidFill>
                <a:latin typeface="Aptos" panose="020B0004020202020204"/>
              </a:rPr>
              <a:t>It is a relationship of superiority and domination, not one of equals. These terms point to control and oppression, labelling it the colonisers’ ‘duty’ to ‘manage’ those he sees as beneath him.</a:t>
            </a:r>
            <a:endParaRPr lang="en-GB" dirty="0">
              <a:solidFill>
                <a:prstClr val="black"/>
              </a:solidFill>
              <a:latin typeface="Aptos" panose="020B0004020202020204"/>
            </a:endParaRPr>
          </a:p>
        </p:txBody>
      </p:sp>
      <p:sp>
        <p:nvSpPr>
          <p:cNvPr id="11" name="TextBox 10">
            <a:extLst>
              <a:ext uri="{FF2B5EF4-FFF2-40B4-BE49-F238E27FC236}">
                <a16:creationId xmlns:a16="http://schemas.microsoft.com/office/drawing/2014/main" id="{D5FE84FB-D106-E7AD-9AD2-1795E4816C8B}"/>
              </a:ext>
            </a:extLst>
          </p:cNvPr>
          <p:cNvSpPr txBox="1"/>
          <p:nvPr/>
        </p:nvSpPr>
        <p:spPr>
          <a:xfrm>
            <a:off x="7882660" y="129097"/>
            <a:ext cx="3942314" cy="2554539"/>
          </a:xfrm>
          <a:prstGeom prst="rect">
            <a:avLst/>
          </a:prstGeom>
          <a:noFill/>
          <a:ln>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sz="1600" dirty="0">
                <a:solidFill>
                  <a:prstClr val="black"/>
                </a:solidFill>
                <a:latin typeface="Aptos" panose="020B0004020202020204"/>
                <a:ea typeface="+mn-lt"/>
                <a:cs typeface="+mn-lt"/>
              </a:rPr>
              <a:t>How does Col Whitmore view Indigenous peoples? How do we know – can you find evidence in the source?</a:t>
            </a:r>
            <a:endParaRPr lang="en-US" sz="1600" dirty="0">
              <a:solidFill>
                <a:prstClr val="black"/>
              </a:solidFill>
              <a:latin typeface="Aptos" panose="020B0004020202020204"/>
              <a:ea typeface="+mn-lt"/>
              <a:cs typeface="+mn-lt"/>
            </a:endParaRPr>
          </a:p>
          <a:p>
            <a:pPr defTabSz="914358"/>
            <a:endParaRPr lang="en-GB" sz="1600" dirty="0">
              <a:solidFill>
                <a:prstClr val="black"/>
              </a:solidFill>
              <a:latin typeface="Aptos" panose="020B0004020202020204"/>
            </a:endParaRPr>
          </a:p>
          <a:p>
            <a:pPr defTabSz="914358"/>
            <a:r>
              <a:rPr lang="en-GB" sz="1600" dirty="0">
                <a:solidFill>
                  <a:srgbClr val="FF0000"/>
                </a:solidFill>
                <a:latin typeface="Aptos" panose="020B0004020202020204"/>
              </a:rPr>
              <a:t>Whitmore uses terms like ‘lazy’ ‘good-for-nothing’ ‘Natives’, who ‘will do a great deal of harm’, labelling the Indigenous peoples as a threat, as less than human. Whitmore is openly racist and prejudiced in his views. </a:t>
            </a:r>
            <a:endParaRPr lang="en-GB" dirty="0">
              <a:solidFill>
                <a:prstClr val="black"/>
              </a:solidFill>
              <a:latin typeface="Aptos" panose="020B0004020202020204"/>
            </a:endParaRPr>
          </a:p>
        </p:txBody>
      </p:sp>
      <p:sp>
        <p:nvSpPr>
          <p:cNvPr id="13" name="TextBox 12">
            <a:extLst>
              <a:ext uri="{FF2B5EF4-FFF2-40B4-BE49-F238E27FC236}">
                <a16:creationId xmlns:a16="http://schemas.microsoft.com/office/drawing/2014/main" id="{FFC433C9-65A9-DB49-7A1B-092672BBDF30}"/>
              </a:ext>
            </a:extLst>
          </p:cNvPr>
          <p:cNvSpPr txBox="1"/>
          <p:nvPr/>
        </p:nvSpPr>
        <p:spPr>
          <a:xfrm>
            <a:off x="7882660" y="2643468"/>
            <a:ext cx="3925143" cy="5661544"/>
          </a:xfrm>
          <a:prstGeom prst="rect">
            <a:avLst/>
          </a:prstGeom>
          <a:noFill/>
          <a:ln>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sz="1516" dirty="0">
                <a:solidFill>
                  <a:prstClr val="black"/>
                </a:solidFill>
                <a:latin typeface="Aptos" panose="020B0004020202020204"/>
                <a:ea typeface="+mn-lt"/>
                <a:cs typeface="+mn-lt"/>
              </a:rPr>
              <a:t>What might the  writer mean by ‘proper principles?'  Are they 'proper' for everyone? </a:t>
            </a:r>
            <a:endParaRPr lang="en-US" sz="1516"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r>
              <a:rPr lang="en-GB" sz="1516" dirty="0">
                <a:solidFill>
                  <a:srgbClr val="FF0000"/>
                </a:solidFill>
                <a:latin typeface="Aptos" panose="020B0004020202020204"/>
              </a:rPr>
              <a:t>It points to a ‘proper’ set of rules to be followed, in which the Indigenous communities are treated as inferior, and the British colonisers position themselves as superior. The principles are based in continued oppression, and a fear of equality. A ‘return’ to ‘proper principles’ also connects to other global British colonisation projects, which were similarly based on control, dominance, and oppression. </a:t>
            </a: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a:p>
            <a:pPr defTabSz="914358"/>
            <a:endParaRPr lang="en-GB" dirty="0">
              <a:solidFill>
                <a:prstClr val="black"/>
              </a:solidFill>
              <a:latin typeface="Aptos" panose="020B0004020202020204"/>
            </a:endParaRPr>
          </a:p>
        </p:txBody>
      </p:sp>
      <p:sp>
        <p:nvSpPr>
          <p:cNvPr id="15" name="TextBox 14">
            <a:extLst>
              <a:ext uri="{FF2B5EF4-FFF2-40B4-BE49-F238E27FC236}">
                <a16:creationId xmlns:a16="http://schemas.microsoft.com/office/drawing/2014/main" id="{8EAEE865-113C-C88B-AD3F-3808B8CF00CE}"/>
              </a:ext>
            </a:extLst>
          </p:cNvPr>
          <p:cNvSpPr txBox="1"/>
          <p:nvPr/>
        </p:nvSpPr>
        <p:spPr>
          <a:xfrm>
            <a:off x="218367" y="135412"/>
            <a:ext cx="2929616" cy="1477321"/>
          </a:xfrm>
          <a:prstGeom prst="rect">
            <a:avLst/>
          </a:prstGeom>
          <a:noFill/>
          <a:ln>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b="1" u="sng">
                <a:solidFill>
                  <a:prstClr val="black"/>
                </a:solidFill>
                <a:latin typeface="Aptos" panose="020B0004020202020204"/>
              </a:rPr>
              <a:t>Step 1</a:t>
            </a:r>
          </a:p>
          <a:p>
            <a:pPr defTabSz="914358"/>
            <a:endParaRPr lang="en-GB">
              <a:solidFill>
                <a:prstClr val="black"/>
              </a:solidFill>
              <a:latin typeface="Aptos" panose="020B0004020202020204"/>
            </a:endParaRPr>
          </a:p>
          <a:p>
            <a:pPr defTabSz="914358"/>
            <a:r>
              <a:rPr lang="en-GB">
                <a:solidFill>
                  <a:prstClr val="black"/>
                </a:solidFill>
                <a:latin typeface="Aptos" panose="020B0004020202020204"/>
              </a:rPr>
              <a:t>Read through the source and highlight and define any words you do not know. </a:t>
            </a:r>
          </a:p>
        </p:txBody>
      </p:sp>
    </p:spTree>
    <p:extLst>
      <p:ext uri="{BB962C8B-B14F-4D97-AF65-F5344CB8AC3E}">
        <p14:creationId xmlns:p14="http://schemas.microsoft.com/office/powerpoint/2010/main" val="3183288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7DFA-8E0E-F4F4-3266-7DE71E42D05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18DF387-D410-A1F2-CB5E-2ED3D1C93EF7}"/>
              </a:ext>
            </a:extLst>
          </p:cNvPr>
          <p:cNvSpPr>
            <a:spLocks noGrp="1"/>
          </p:cNvSpPr>
          <p:nvPr>
            <p:ph idx="1"/>
          </p:nvPr>
        </p:nvSpPr>
        <p:spPr>
          <a:xfrm>
            <a:off x="838570" y="1904242"/>
            <a:ext cx="5860062" cy="4572689"/>
          </a:xfrm>
        </p:spPr>
        <p:txBody>
          <a:bodyPr vert="horz" lIns="91434" tIns="45717" rIns="91434" bIns="45717" rtlCol="0" anchor="t">
            <a:normAutofit/>
          </a:bodyPr>
          <a:lstStyle/>
          <a:p>
            <a:pPr marL="0" indent="0">
              <a:buNone/>
            </a:pPr>
            <a:r>
              <a:rPr lang="en-GB" sz="4400"/>
              <a:t> </a:t>
            </a:r>
            <a:endParaRPr lang="en-US"/>
          </a:p>
        </p:txBody>
      </p:sp>
      <p:sp>
        <p:nvSpPr>
          <p:cNvPr id="5" name="TextBox 4">
            <a:extLst>
              <a:ext uri="{FF2B5EF4-FFF2-40B4-BE49-F238E27FC236}">
                <a16:creationId xmlns:a16="http://schemas.microsoft.com/office/drawing/2014/main" id="{8D78281C-E190-DA38-50DD-01BC22D90560}"/>
              </a:ext>
            </a:extLst>
          </p:cNvPr>
          <p:cNvSpPr txBox="1"/>
          <p:nvPr/>
        </p:nvSpPr>
        <p:spPr>
          <a:xfrm>
            <a:off x="192713" y="240230"/>
            <a:ext cx="6175096" cy="6370969"/>
          </a:xfrm>
          <a:prstGeom prst="rect">
            <a:avLst/>
          </a:prstGeom>
          <a:noFill/>
          <a:ln w="28575">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algn="ctr" defTabSz="914358"/>
            <a:r>
              <a:rPr lang="en-GB" b="1" dirty="0">
                <a:solidFill>
                  <a:prstClr val="black"/>
                </a:solidFill>
                <a:latin typeface="Aptos" panose="020B0004020202020204"/>
                <a:ea typeface="+mn-lt"/>
                <a:cs typeface="+mn-lt"/>
              </a:rPr>
              <a:t>Source 2 – From </a:t>
            </a:r>
            <a:r>
              <a:rPr lang="en-GB" b="1" i="1" dirty="0" err="1">
                <a:solidFill>
                  <a:prstClr val="black"/>
                </a:solidFill>
                <a:latin typeface="Aptos" panose="020B0004020202020204"/>
                <a:ea typeface="+mn-lt"/>
                <a:cs typeface="+mn-lt"/>
              </a:rPr>
              <a:t>Te</a:t>
            </a:r>
            <a:r>
              <a:rPr lang="en-GB" b="1" i="1" dirty="0">
                <a:solidFill>
                  <a:prstClr val="black"/>
                </a:solidFill>
                <a:latin typeface="Aptos" panose="020B0004020202020204"/>
                <a:ea typeface="+mn-lt"/>
                <a:cs typeface="+mn-lt"/>
              </a:rPr>
              <a:t> Waka </a:t>
            </a:r>
            <a:r>
              <a:rPr lang="en-GB" b="1" i="1" dirty="0" err="1">
                <a:solidFill>
                  <a:prstClr val="black"/>
                </a:solidFill>
                <a:latin typeface="Aptos" panose="020B0004020202020204"/>
                <a:ea typeface="+mn-lt"/>
                <a:cs typeface="+mn-lt"/>
              </a:rPr>
              <a:t>Maori</a:t>
            </a:r>
            <a:r>
              <a:rPr lang="en-GB" b="1" i="1" dirty="0">
                <a:solidFill>
                  <a:prstClr val="black"/>
                </a:solidFill>
                <a:latin typeface="Aptos" panose="020B0004020202020204"/>
                <a:ea typeface="+mn-lt"/>
                <a:cs typeface="+mn-lt"/>
              </a:rPr>
              <a:t> o Niu </a:t>
            </a:r>
            <a:r>
              <a:rPr lang="en-GB" b="1" i="1" dirty="0" err="1">
                <a:solidFill>
                  <a:prstClr val="black"/>
                </a:solidFill>
                <a:latin typeface="Aptos" panose="020B0004020202020204"/>
                <a:ea typeface="+mn-lt"/>
                <a:cs typeface="+mn-lt"/>
              </a:rPr>
              <a:t>Tirani</a:t>
            </a:r>
            <a:r>
              <a:rPr lang="en-GB" b="1" i="1" dirty="0">
                <a:solidFill>
                  <a:prstClr val="black"/>
                </a:solidFill>
                <a:latin typeface="Aptos" panose="020B0004020202020204"/>
                <a:ea typeface="+mn-lt"/>
                <a:cs typeface="+mn-lt"/>
              </a:rPr>
              <a:t> </a:t>
            </a:r>
            <a:endParaRPr lang="en-GB" dirty="0">
              <a:solidFill>
                <a:prstClr val="black"/>
              </a:solidFill>
              <a:latin typeface="Aptos" panose="020B0004020202020204"/>
              <a:ea typeface="+mn-lt"/>
              <a:cs typeface="+mn-lt"/>
            </a:endParaRPr>
          </a:p>
          <a:p>
            <a:pPr algn="ctr" defTabSz="914358"/>
            <a:r>
              <a:rPr lang="en-GB" dirty="0">
                <a:solidFill>
                  <a:prstClr val="black"/>
                </a:solidFill>
                <a:latin typeface="Aptos" panose="020B0004020202020204"/>
                <a:ea typeface="+mn-lt"/>
                <a:cs typeface="+mn-lt"/>
              </a:rPr>
              <a:t>(The Māori Canoe of New Zealand), February 1876</a:t>
            </a:r>
            <a:endParaRPr lang="en-GB" dirty="0">
              <a:solidFill>
                <a:prstClr val="black"/>
              </a:solidFill>
              <a:latin typeface="Aptos" panose="020B0004020202020204"/>
            </a:endParaRPr>
          </a:p>
          <a:p>
            <a:pPr algn="ctr" defTabSz="914358"/>
            <a:endParaRPr lang="en-GB" dirty="0">
              <a:solidFill>
                <a:prstClr val="black"/>
              </a:solidFill>
              <a:latin typeface="Aptos" panose="020B0004020202020204"/>
              <a:ea typeface="+mn-lt"/>
              <a:cs typeface="+mn-lt"/>
            </a:endParaRPr>
          </a:p>
          <a:p>
            <a:pPr defTabSz="914358"/>
            <a:r>
              <a:rPr lang="en-GB" sz="1400" dirty="0">
                <a:solidFill>
                  <a:prstClr val="black"/>
                </a:solidFill>
                <a:latin typeface="Aptos" panose="020B0004020202020204"/>
                <a:ea typeface="+mn-lt"/>
                <a:cs typeface="+mn-lt"/>
              </a:rPr>
              <a:t>“Defamation is at work here, so much that one’s Heart burns with indignation. The ear is continuously hearing the words of certain parties, and the eye seeing letters also which are sent to be printed in the </a:t>
            </a:r>
            <a:r>
              <a:rPr lang="en-GB" sz="1400" i="1" dirty="0">
                <a:solidFill>
                  <a:prstClr val="black"/>
                </a:solidFill>
                <a:latin typeface="Aptos" panose="020B0004020202020204"/>
                <a:ea typeface="+mn-lt"/>
                <a:cs typeface="+mn-lt"/>
              </a:rPr>
              <a:t>Wananga, </a:t>
            </a:r>
            <a:r>
              <a:rPr lang="en-GB" sz="1400" dirty="0">
                <a:solidFill>
                  <a:prstClr val="black"/>
                </a:solidFill>
                <a:latin typeface="Aptos" panose="020B0004020202020204"/>
                <a:ea typeface="+mn-lt"/>
                <a:cs typeface="+mn-lt"/>
              </a:rPr>
              <a:t>condemning, Sir Donald McLean, their friend and guardian, as I in my simplicity call him, for I am convinced he is the friend and guardian of the M</a:t>
            </a:r>
            <a:r>
              <a:rPr lang="en-GB" sz="1400" dirty="0">
                <a:solidFill>
                  <a:prstClr val="black"/>
                </a:solidFill>
                <a:latin typeface="Calibri"/>
                <a:ea typeface="Calibri"/>
                <a:cs typeface="Calibri"/>
              </a:rPr>
              <a:t>ā</a:t>
            </a:r>
            <a:r>
              <a:rPr lang="en-GB" sz="1400" dirty="0">
                <a:solidFill>
                  <a:prstClr val="black"/>
                </a:solidFill>
                <a:latin typeface="Aptos" panose="020B0004020202020204"/>
                <a:ea typeface="+mn-lt"/>
                <a:cs typeface="+mn-lt"/>
              </a:rPr>
              <a:t>ori tribes of this island. Now hearken, my friends, to some of the benefits which I have seen that our parent Sir Donald McLean has conferred upon the Native race. </a:t>
            </a:r>
            <a:endParaRPr lang="en-GB" sz="1400" dirty="0">
              <a:solidFill>
                <a:prstClr val="black"/>
              </a:solidFill>
              <a:latin typeface="Aptos" panose="020B0004020202020204"/>
            </a:endParaRPr>
          </a:p>
          <a:p>
            <a:pPr marL="285737" indent="-285737" defTabSz="914358">
              <a:buFont typeface="Arial"/>
              <a:buChar char="•"/>
            </a:pPr>
            <a:r>
              <a:rPr lang="en-GB" sz="1400" dirty="0">
                <a:solidFill>
                  <a:prstClr val="black"/>
                </a:solidFill>
                <a:latin typeface="Aptos" panose="020B0004020202020204"/>
                <a:ea typeface="+mn-lt"/>
                <a:cs typeface="+mn-lt"/>
              </a:rPr>
              <a:t>Prisoners taken in war were spared and returned to their homes by the Government of Sir Donald McLean. </a:t>
            </a:r>
            <a:endParaRPr lang="en-GB" sz="1400" dirty="0">
              <a:solidFill>
                <a:prstClr val="black"/>
              </a:solidFill>
              <a:latin typeface="Aptos" panose="020B0004020202020204"/>
            </a:endParaRPr>
          </a:p>
          <a:p>
            <a:pPr marL="285737" indent="-285737" defTabSz="914358">
              <a:buFont typeface="Arial"/>
              <a:buChar char="•"/>
            </a:pPr>
            <a:r>
              <a:rPr lang="en-GB" sz="1400" dirty="0">
                <a:solidFill>
                  <a:prstClr val="black"/>
                </a:solidFill>
                <a:latin typeface="Aptos" panose="020B0004020202020204"/>
                <a:ea typeface="+mn-lt"/>
                <a:cs typeface="+mn-lt"/>
              </a:rPr>
              <a:t>The telegraph and railways were constructed by the Government of Sir Donald McLean. </a:t>
            </a:r>
            <a:endParaRPr lang="en-GB" sz="1400" dirty="0">
              <a:solidFill>
                <a:prstClr val="black"/>
              </a:solidFill>
              <a:latin typeface="Aptos" panose="020B0004020202020204"/>
            </a:endParaRPr>
          </a:p>
          <a:p>
            <a:pPr marL="285737" indent="-285737" defTabSz="914358">
              <a:buFont typeface="Arial"/>
              <a:buChar char="•"/>
            </a:pPr>
            <a:r>
              <a:rPr lang="en-GB" sz="1400" dirty="0">
                <a:solidFill>
                  <a:prstClr val="black"/>
                </a:solidFill>
                <a:latin typeface="Aptos" panose="020B0004020202020204"/>
                <a:ea typeface="+mn-lt"/>
                <a:cs typeface="+mn-lt"/>
              </a:rPr>
              <a:t>Schools were established and roads made in Native Districts by the Government of Sir Donald McLean. </a:t>
            </a:r>
            <a:endParaRPr lang="en-GB" sz="1400" dirty="0">
              <a:solidFill>
                <a:prstClr val="black"/>
              </a:solidFill>
              <a:latin typeface="Aptos" panose="020B0004020202020204"/>
            </a:endParaRPr>
          </a:p>
          <a:p>
            <a:pPr marL="285737" indent="-285737" defTabSz="914358">
              <a:buFont typeface="Arial"/>
              <a:buChar char="•"/>
            </a:pPr>
            <a:r>
              <a:rPr lang="en-GB" sz="1400" dirty="0">
                <a:solidFill>
                  <a:prstClr val="black"/>
                </a:solidFill>
                <a:latin typeface="Aptos" panose="020B0004020202020204"/>
                <a:ea typeface="+mn-lt"/>
                <a:cs typeface="+mn-lt"/>
              </a:rPr>
              <a:t>Native members were introduced into parliament by the Government of Sir Donald McLean. </a:t>
            </a:r>
            <a:endParaRPr lang="en-GB" sz="1400" dirty="0">
              <a:solidFill>
                <a:prstClr val="black"/>
              </a:solidFill>
              <a:latin typeface="Aptos" panose="020B0004020202020204"/>
            </a:endParaRPr>
          </a:p>
          <a:p>
            <a:pPr marL="285737" indent="-285737" defTabSz="914358">
              <a:buFont typeface="Arial"/>
              <a:buChar char="•"/>
            </a:pPr>
            <a:r>
              <a:rPr lang="en-GB" sz="1400" dirty="0" err="1">
                <a:solidFill>
                  <a:prstClr val="black"/>
                </a:solidFill>
                <a:latin typeface="Aptos" panose="020B0004020202020204"/>
                <a:ea typeface="+mn-lt"/>
                <a:cs typeface="+mn-lt"/>
              </a:rPr>
              <a:t>Tawhiao</a:t>
            </a:r>
            <a:r>
              <a:rPr lang="en-GB" sz="1400" dirty="0">
                <a:solidFill>
                  <a:prstClr val="black"/>
                </a:solidFill>
                <a:latin typeface="Aptos" panose="020B0004020202020204"/>
                <a:ea typeface="+mn-lt"/>
                <a:cs typeface="+mn-lt"/>
              </a:rPr>
              <a:t> and his Hau </a:t>
            </a:r>
            <a:r>
              <a:rPr lang="en-GB" sz="1400" dirty="0" err="1">
                <a:solidFill>
                  <a:prstClr val="black"/>
                </a:solidFill>
                <a:latin typeface="Aptos" panose="020B0004020202020204"/>
                <a:ea typeface="+mn-lt"/>
                <a:cs typeface="+mn-lt"/>
              </a:rPr>
              <a:t>Hau</a:t>
            </a:r>
            <a:r>
              <a:rPr lang="en-GB" sz="1400" dirty="0">
                <a:solidFill>
                  <a:prstClr val="black"/>
                </a:solidFill>
                <a:latin typeface="Aptos" panose="020B0004020202020204"/>
                <a:ea typeface="+mn-lt"/>
                <a:cs typeface="+mn-lt"/>
              </a:rPr>
              <a:t> followers (King of the M</a:t>
            </a:r>
            <a:r>
              <a:rPr lang="en-GB" sz="1400" dirty="0">
                <a:solidFill>
                  <a:prstClr val="black"/>
                </a:solidFill>
                <a:latin typeface="Calibri"/>
                <a:ea typeface="Calibri"/>
                <a:cs typeface="Calibri"/>
              </a:rPr>
              <a:t>ā</a:t>
            </a:r>
            <a:r>
              <a:rPr lang="en-GB" sz="1400" dirty="0">
                <a:solidFill>
                  <a:prstClr val="black"/>
                </a:solidFill>
                <a:latin typeface="Aptos" panose="020B0004020202020204"/>
                <a:ea typeface="+mn-lt"/>
                <a:cs typeface="+mn-lt"/>
              </a:rPr>
              <a:t>ori) are peaceable disposed towards us through the instrumentality of the Government of Sir Donald McLean. </a:t>
            </a:r>
            <a:endParaRPr lang="en-GB" sz="1400" dirty="0">
              <a:solidFill>
                <a:prstClr val="black"/>
              </a:solidFill>
              <a:latin typeface="Aptos" panose="020B0004020202020204"/>
            </a:endParaRPr>
          </a:p>
          <a:p>
            <a:pPr defTabSz="914358"/>
            <a:r>
              <a:rPr lang="en-GB" sz="1400" dirty="0">
                <a:solidFill>
                  <a:prstClr val="black"/>
                </a:solidFill>
                <a:latin typeface="Aptos" panose="020B0004020202020204"/>
                <a:ea typeface="+mn-lt"/>
                <a:cs typeface="+mn-lt"/>
              </a:rPr>
              <a:t>Now, my friends, do not slander our parent Sir Donald McLean; seek not his downfall by subterfuge and detraction… in my simple opinion, if any man were to rise up after Sir Donald McLean, he will have nothing to do; he will find that Sir Donald McLean has finished the work in connection with the M</a:t>
            </a:r>
            <a:r>
              <a:rPr lang="en-GB" sz="1400" dirty="0">
                <a:solidFill>
                  <a:prstClr val="black"/>
                </a:solidFill>
                <a:latin typeface="Calibri"/>
                <a:ea typeface="Calibri"/>
                <a:cs typeface="Calibri"/>
              </a:rPr>
              <a:t>ā</a:t>
            </a:r>
            <a:r>
              <a:rPr lang="en-GB" sz="1400" dirty="0">
                <a:solidFill>
                  <a:prstClr val="black"/>
                </a:solidFill>
                <a:latin typeface="Aptos" panose="020B0004020202020204"/>
                <a:ea typeface="+mn-lt"/>
                <a:cs typeface="+mn-lt"/>
              </a:rPr>
              <a:t>ori race”</a:t>
            </a:r>
            <a:endParaRPr lang="en-GB" sz="1400" dirty="0">
              <a:solidFill>
                <a:prstClr val="black"/>
              </a:solidFill>
              <a:latin typeface="Aptos" panose="020B0004020202020204"/>
            </a:endParaRPr>
          </a:p>
          <a:p>
            <a:pPr defTabSz="914358"/>
            <a:endParaRPr lang="en-GB" sz="1400" dirty="0">
              <a:solidFill>
                <a:prstClr val="black"/>
              </a:solidFill>
              <a:latin typeface="Aptos" panose="020B0004020202020204"/>
              <a:ea typeface="+mn-lt"/>
              <a:cs typeface="+mn-lt"/>
            </a:endParaRPr>
          </a:p>
          <a:p>
            <a:pPr defTabSz="914358"/>
            <a:r>
              <a:rPr lang="en-GB" sz="1400" dirty="0">
                <a:solidFill>
                  <a:prstClr val="black"/>
                </a:solidFill>
                <a:latin typeface="Aptos" panose="020B0004020202020204"/>
                <a:ea typeface="+mn-lt"/>
                <a:cs typeface="+mn-lt"/>
              </a:rPr>
              <a:t>From your friend in love, C. W. HADFIELD, a Māori.</a:t>
            </a:r>
            <a:endParaRPr lang="en-GB" sz="1400" dirty="0">
              <a:solidFill>
                <a:prstClr val="black"/>
              </a:solidFill>
              <a:latin typeface="Aptos" panose="020B0004020202020204"/>
            </a:endParaRPr>
          </a:p>
          <a:p>
            <a:pPr defTabSz="914358"/>
            <a:endParaRPr lang="en-GB" dirty="0">
              <a:solidFill>
                <a:prstClr val="black"/>
              </a:solidFill>
              <a:latin typeface="Aptos" panose="020B0004020202020204"/>
            </a:endParaRPr>
          </a:p>
        </p:txBody>
      </p:sp>
      <p:graphicFrame>
        <p:nvGraphicFramePr>
          <p:cNvPr id="2" name="Table 1">
            <a:extLst>
              <a:ext uri="{FF2B5EF4-FFF2-40B4-BE49-F238E27FC236}">
                <a16:creationId xmlns:a16="http://schemas.microsoft.com/office/drawing/2014/main" id="{0B3046D4-063A-9422-09A2-F0E934B65E39}"/>
              </a:ext>
            </a:extLst>
          </p:cNvPr>
          <p:cNvGraphicFramePr>
            <a:graphicFrameLocks noGrp="1"/>
          </p:cNvGraphicFramePr>
          <p:nvPr/>
        </p:nvGraphicFramePr>
        <p:xfrm>
          <a:off x="6544349" y="240786"/>
          <a:ext cx="5437026" cy="6363988"/>
        </p:xfrm>
        <a:graphic>
          <a:graphicData uri="http://schemas.openxmlformats.org/drawingml/2006/table">
            <a:tbl>
              <a:tblPr firstRow="1" bandRow="1">
                <a:tableStyleId>{5940675A-B579-460E-94D1-54222C63F5DA}</a:tableStyleId>
              </a:tblPr>
              <a:tblGrid>
                <a:gridCol w="5437026">
                  <a:extLst>
                    <a:ext uri="{9D8B030D-6E8A-4147-A177-3AD203B41FA5}">
                      <a16:colId xmlns:a16="http://schemas.microsoft.com/office/drawing/2014/main" val="1765607552"/>
                    </a:ext>
                  </a:extLst>
                </a:gridCol>
              </a:tblGrid>
              <a:tr h="1732285">
                <a:tc>
                  <a:txBody>
                    <a:bodyPr/>
                    <a:lstStyle/>
                    <a:p>
                      <a:pPr marL="0" marR="0" lvl="0" indent="0" algn="l">
                        <a:lnSpc>
                          <a:spcPct val="100000"/>
                        </a:lnSpc>
                        <a:spcBef>
                          <a:spcPts val="0"/>
                        </a:spcBef>
                        <a:spcAft>
                          <a:spcPts val="0"/>
                        </a:spcAft>
                        <a:buClr>
                          <a:srgbClr val="000000"/>
                        </a:buClr>
                        <a:buNone/>
                      </a:pPr>
                      <a:r>
                        <a:rPr lang="en-US" sz="1400" u="none" strike="noStrike" noProof="0">
                          <a:solidFill>
                            <a:srgbClr val="000000"/>
                          </a:solidFill>
                        </a:rPr>
                        <a:t>What does the term ‘parent’ suggest about the relationship between settlers and Indigenous peoples?</a:t>
                      </a:r>
                      <a:endParaRPr lang="en-US" sz="1400" u="none" strike="noStrike" noProof="0">
                        <a:solidFill>
                          <a:srgbClr val="444444"/>
                        </a:solidFill>
                      </a:endParaRPr>
                    </a:p>
                    <a:p>
                      <a:pPr marL="228600" marR="0" lvl="0" indent="-228600" algn="l">
                        <a:lnSpc>
                          <a:spcPct val="100000"/>
                        </a:lnSpc>
                        <a:spcBef>
                          <a:spcPts val="0"/>
                        </a:spcBef>
                        <a:spcAft>
                          <a:spcPts val="0"/>
                        </a:spcAft>
                        <a:buClr>
                          <a:srgbClr val="000000"/>
                        </a:buClr>
                        <a:buAutoNum type="arabicPeriod"/>
                      </a:pPr>
                      <a:endParaRPr lang="en-GB" sz="1400"/>
                    </a:p>
                    <a:p>
                      <a:pPr marL="228600" marR="0" lvl="0" indent="-228600" algn="l">
                        <a:lnSpc>
                          <a:spcPct val="100000"/>
                        </a:lnSpc>
                        <a:spcBef>
                          <a:spcPts val="0"/>
                        </a:spcBef>
                        <a:spcAft>
                          <a:spcPts val="0"/>
                        </a:spcAft>
                        <a:buClr>
                          <a:srgbClr val="000000"/>
                        </a:buClr>
                        <a:buAutoNum type="arabicPeriod"/>
                      </a:pPr>
                      <a:endParaRPr lang="en-GB" sz="1400"/>
                    </a:p>
                    <a:p>
                      <a:pPr marL="228600" marR="0" lvl="0" indent="-228600" algn="l">
                        <a:lnSpc>
                          <a:spcPct val="100000"/>
                        </a:lnSpc>
                        <a:spcBef>
                          <a:spcPts val="0"/>
                        </a:spcBef>
                        <a:spcAft>
                          <a:spcPts val="0"/>
                        </a:spcAft>
                        <a:buClr>
                          <a:srgbClr val="000000"/>
                        </a:buClr>
                        <a:buAutoNum type="arabicPeriod"/>
                      </a:pPr>
                      <a:endParaRPr lang="en-GB" sz="1400"/>
                    </a:p>
                    <a:p>
                      <a:pPr marL="228600" marR="0" lvl="0" indent="-228600" algn="l">
                        <a:lnSpc>
                          <a:spcPct val="100000"/>
                        </a:lnSpc>
                        <a:spcBef>
                          <a:spcPts val="0"/>
                        </a:spcBef>
                        <a:spcAft>
                          <a:spcPts val="0"/>
                        </a:spcAft>
                        <a:buClr>
                          <a:srgbClr val="000000"/>
                        </a:buClr>
                        <a:buAutoNum type="arabicPeriod"/>
                      </a:pPr>
                      <a:endParaRPr lang="en-GB" sz="1400"/>
                    </a:p>
                    <a:p>
                      <a:pPr marL="228600" marR="0" lvl="0" indent="-228600" algn="l">
                        <a:lnSpc>
                          <a:spcPct val="100000"/>
                        </a:lnSpc>
                        <a:spcBef>
                          <a:spcPts val="0"/>
                        </a:spcBef>
                        <a:spcAft>
                          <a:spcPts val="0"/>
                        </a:spcAft>
                        <a:buClr>
                          <a:srgbClr val="000000"/>
                        </a:buClr>
                        <a:buAutoNum type="arabicPeriod"/>
                      </a:pPr>
                      <a:endParaRPr lang="en-GB" sz="1400"/>
                    </a:p>
                  </a:txBody>
                  <a:tcPr marL="91434" marR="91434" marT="45717" marB="45717"/>
                </a:tc>
                <a:extLst>
                  <a:ext uri="{0D108BD9-81ED-4DB2-BD59-A6C34878D82A}">
                    <a16:rowId xmlns:a16="http://schemas.microsoft.com/office/drawing/2014/main" val="2255103729"/>
                  </a:ext>
                </a:extLst>
              </a:tr>
              <a:tr h="1965709">
                <a:tc>
                  <a:txBody>
                    <a:bodyPr/>
                    <a:lstStyle/>
                    <a:p>
                      <a:pPr lvl="0">
                        <a:buNone/>
                      </a:pPr>
                      <a:r>
                        <a:rPr lang="en-US" sz="1400" u="none" strike="noStrike" noProof="0">
                          <a:solidFill>
                            <a:srgbClr val="000000"/>
                          </a:solidFill>
                        </a:rPr>
                        <a:t>Why do you think the letter writer used a list for this section?</a:t>
                      </a:r>
                    </a:p>
                    <a:p>
                      <a:pPr lvl="0">
                        <a:buNone/>
                      </a:pPr>
                      <a:endParaRPr lang="en-US" sz="1400" u="none" strike="noStrike" noProof="0">
                        <a:solidFill>
                          <a:srgbClr val="000000"/>
                        </a:solidFill>
                      </a:endParaRPr>
                    </a:p>
                    <a:p>
                      <a:pPr lvl="0">
                        <a:buNone/>
                      </a:pPr>
                      <a:endParaRPr lang="en-US" sz="1400" u="none" strike="noStrike" noProof="0">
                        <a:solidFill>
                          <a:srgbClr val="000000"/>
                        </a:solidFill>
                      </a:endParaRPr>
                    </a:p>
                    <a:p>
                      <a:pPr lvl="0">
                        <a:buNone/>
                      </a:pPr>
                      <a:endParaRPr lang="en-US" sz="1400" u="none" strike="noStrike" noProof="0">
                        <a:solidFill>
                          <a:srgbClr val="000000"/>
                        </a:solidFill>
                      </a:endParaRPr>
                    </a:p>
                    <a:p>
                      <a:pPr lvl="0">
                        <a:buNone/>
                      </a:pPr>
                      <a:endParaRPr lang="en-US" sz="1400" u="none" strike="noStrike" noProof="0">
                        <a:solidFill>
                          <a:srgbClr val="000000"/>
                        </a:solidFill>
                      </a:endParaRPr>
                    </a:p>
                    <a:p>
                      <a:pPr lvl="0">
                        <a:buNone/>
                      </a:pPr>
                      <a:endParaRPr lang="en-US" sz="1400" u="none" strike="noStrike" noProof="0">
                        <a:solidFill>
                          <a:srgbClr val="000000"/>
                        </a:solidFill>
                      </a:endParaRPr>
                    </a:p>
                    <a:p>
                      <a:pPr lvl="0">
                        <a:buNone/>
                      </a:pPr>
                      <a:endParaRPr lang="en-US" sz="1400" u="none" strike="noStrike" noProof="0">
                        <a:solidFill>
                          <a:srgbClr val="000000"/>
                        </a:solidFill>
                      </a:endParaRPr>
                    </a:p>
                    <a:p>
                      <a:pPr lvl="0">
                        <a:buNone/>
                      </a:pPr>
                      <a:endParaRPr lang="en-US" sz="1400" u="none" strike="noStrike" noProof="0">
                        <a:solidFill>
                          <a:srgbClr val="000000"/>
                        </a:solidFill>
                      </a:endParaRPr>
                    </a:p>
                  </a:txBody>
                  <a:tcPr marL="91434" marR="91434" marT="45717" marB="45717"/>
                </a:tc>
                <a:extLst>
                  <a:ext uri="{0D108BD9-81ED-4DB2-BD59-A6C34878D82A}">
                    <a16:rowId xmlns:a16="http://schemas.microsoft.com/office/drawing/2014/main" val="1376873492"/>
                  </a:ext>
                </a:extLst>
              </a:tr>
              <a:tr h="2665994">
                <a:tc>
                  <a:txBody>
                    <a:bodyPr/>
                    <a:lstStyle/>
                    <a:p>
                      <a:pPr marL="0" marR="0" lvl="0" indent="0" algn="l">
                        <a:lnSpc>
                          <a:spcPct val="100000"/>
                        </a:lnSpc>
                        <a:spcBef>
                          <a:spcPts val="0"/>
                        </a:spcBef>
                        <a:spcAft>
                          <a:spcPts val="0"/>
                        </a:spcAft>
                        <a:buClr>
                          <a:srgbClr val="000000"/>
                        </a:buClr>
                        <a:buNone/>
                      </a:pPr>
                      <a:r>
                        <a:rPr lang="en-US" sz="1400" u="none" strike="noStrike" noProof="0">
                          <a:solidFill>
                            <a:srgbClr val="000000"/>
                          </a:solidFill>
                        </a:rPr>
                        <a:t>Some historians think that this letter was actually written by Sir Donald McLean!  Why might he have done this? What evidence is there to suggest this is the case?</a:t>
                      </a:r>
                    </a:p>
                    <a:p>
                      <a:pPr marL="0" marR="0" lvl="0" indent="0" algn="l">
                        <a:lnSpc>
                          <a:spcPct val="100000"/>
                        </a:lnSpc>
                        <a:spcBef>
                          <a:spcPts val="0"/>
                        </a:spcBef>
                        <a:spcAft>
                          <a:spcPts val="0"/>
                        </a:spcAft>
                        <a:buNone/>
                      </a:pPr>
                      <a:endParaRPr lang="en-US" sz="1400" u="none" strike="noStrike" noProof="0">
                        <a:solidFill>
                          <a:srgbClr val="000000"/>
                        </a:solidFill>
                      </a:endParaRPr>
                    </a:p>
                    <a:p>
                      <a:pPr marL="0" marR="0" lvl="0" indent="0" algn="l">
                        <a:lnSpc>
                          <a:spcPct val="100000"/>
                        </a:lnSpc>
                        <a:spcBef>
                          <a:spcPts val="0"/>
                        </a:spcBef>
                        <a:spcAft>
                          <a:spcPts val="0"/>
                        </a:spcAft>
                        <a:buNone/>
                      </a:pPr>
                      <a:endParaRPr lang="en-US" sz="1400" u="none" strike="noStrike" noProof="0">
                        <a:solidFill>
                          <a:srgbClr val="000000"/>
                        </a:solidFill>
                      </a:endParaRPr>
                    </a:p>
                    <a:p>
                      <a:pPr marL="0" marR="0" lvl="0" indent="0" algn="l">
                        <a:lnSpc>
                          <a:spcPct val="100000"/>
                        </a:lnSpc>
                        <a:spcBef>
                          <a:spcPts val="0"/>
                        </a:spcBef>
                        <a:spcAft>
                          <a:spcPts val="0"/>
                        </a:spcAft>
                        <a:buNone/>
                      </a:pPr>
                      <a:endParaRPr lang="en-US" sz="1400" u="none" strike="noStrike" noProof="0">
                        <a:solidFill>
                          <a:srgbClr val="000000"/>
                        </a:solidFill>
                      </a:endParaRPr>
                    </a:p>
                    <a:p>
                      <a:pPr marL="0" marR="0" lvl="0" indent="0" algn="l">
                        <a:lnSpc>
                          <a:spcPct val="100000"/>
                        </a:lnSpc>
                        <a:spcBef>
                          <a:spcPts val="0"/>
                        </a:spcBef>
                        <a:spcAft>
                          <a:spcPts val="0"/>
                        </a:spcAft>
                        <a:buNone/>
                      </a:pPr>
                      <a:endParaRPr lang="en-US" sz="1400" u="none" strike="noStrike" noProof="0">
                        <a:solidFill>
                          <a:srgbClr val="000000"/>
                        </a:solidFill>
                      </a:endParaRPr>
                    </a:p>
                    <a:p>
                      <a:pPr marL="0" marR="0" lvl="0" indent="0" algn="l">
                        <a:lnSpc>
                          <a:spcPct val="100000"/>
                        </a:lnSpc>
                        <a:spcBef>
                          <a:spcPts val="0"/>
                        </a:spcBef>
                        <a:spcAft>
                          <a:spcPts val="0"/>
                        </a:spcAft>
                        <a:buNone/>
                      </a:pPr>
                      <a:endParaRPr lang="en-US" sz="1400" u="none" strike="noStrike" noProof="0">
                        <a:solidFill>
                          <a:srgbClr val="000000"/>
                        </a:solidFill>
                      </a:endParaRPr>
                    </a:p>
                    <a:p>
                      <a:pPr marL="0" marR="0" lvl="0" indent="0" algn="l">
                        <a:lnSpc>
                          <a:spcPct val="100000"/>
                        </a:lnSpc>
                        <a:spcBef>
                          <a:spcPts val="0"/>
                        </a:spcBef>
                        <a:spcAft>
                          <a:spcPts val="0"/>
                        </a:spcAft>
                        <a:buNone/>
                      </a:pPr>
                      <a:endParaRPr lang="en-US" sz="1400" u="none" strike="noStrike" noProof="0">
                        <a:solidFill>
                          <a:srgbClr val="000000"/>
                        </a:solidFill>
                      </a:endParaRPr>
                    </a:p>
                    <a:p>
                      <a:pPr marL="0" marR="0" lvl="0" indent="0" algn="l">
                        <a:lnSpc>
                          <a:spcPct val="100000"/>
                        </a:lnSpc>
                        <a:spcBef>
                          <a:spcPts val="0"/>
                        </a:spcBef>
                        <a:spcAft>
                          <a:spcPts val="0"/>
                        </a:spcAft>
                        <a:buNone/>
                      </a:pPr>
                      <a:endParaRPr lang="en-US" sz="1400" u="none" strike="noStrike" noProof="0">
                        <a:solidFill>
                          <a:srgbClr val="000000"/>
                        </a:solidFill>
                      </a:endParaRPr>
                    </a:p>
                    <a:p>
                      <a:pPr marL="0" marR="0" lvl="0" indent="0" algn="l">
                        <a:lnSpc>
                          <a:spcPct val="100000"/>
                        </a:lnSpc>
                        <a:spcBef>
                          <a:spcPts val="0"/>
                        </a:spcBef>
                        <a:spcAft>
                          <a:spcPts val="0"/>
                        </a:spcAft>
                        <a:buNone/>
                      </a:pPr>
                      <a:endParaRPr lang="en-US" sz="1400" u="none" strike="noStrike" noProof="0">
                        <a:solidFill>
                          <a:srgbClr val="000000"/>
                        </a:solidFill>
                      </a:endParaRPr>
                    </a:p>
                  </a:txBody>
                  <a:tcPr marL="91434" marR="91434" marT="45717" marB="45717"/>
                </a:tc>
                <a:extLst>
                  <a:ext uri="{0D108BD9-81ED-4DB2-BD59-A6C34878D82A}">
                    <a16:rowId xmlns:a16="http://schemas.microsoft.com/office/drawing/2014/main" val="2144890238"/>
                  </a:ext>
                </a:extLst>
              </a:tr>
            </a:tbl>
          </a:graphicData>
        </a:graphic>
      </p:graphicFrame>
    </p:spTree>
    <p:extLst>
      <p:ext uri="{BB962C8B-B14F-4D97-AF65-F5344CB8AC3E}">
        <p14:creationId xmlns:p14="http://schemas.microsoft.com/office/powerpoint/2010/main" val="3976339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AB99E-39FC-9514-BEF3-5F3AC4963D9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CB882E-68BE-32A9-B410-8C9E0C901DAA}"/>
              </a:ext>
            </a:extLst>
          </p:cNvPr>
          <p:cNvSpPr>
            <a:spLocks noGrp="1"/>
          </p:cNvSpPr>
          <p:nvPr>
            <p:ph idx="1"/>
          </p:nvPr>
        </p:nvSpPr>
        <p:spPr>
          <a:xfrm>
            <a:off x="838570" y="1904242"/>
            <a:ext cx="5860062" cy="4572689"/>
          </a:xfrm>
        </p:spPr>
        <p:txBody>
          <a:bodyPr vert="horz" lIns="91434" tIns="45717" rIns="91434" bIns="45717" rtlCol="0" anchor="t">
            <a:normAutofit/>
          </a:bodyPr>
          <a:lstStyle/>
          <a:p>
            <a:pPr marL="0" indent="0">
              <a:buNone/>
            </a:pPr>
            <a:r>
              <a:rPr lang="en-GB" sz="4400"/>
              <a:t> </a:t>
            </a:r>
            <a:endParaRPr lang="en-US"/>
          </a:p>
        </p:txBody>
      </p:sp>
      <p:sp>
        <p:nvSpPr>
          <p:cNvPr id="5" name="TextBox 4">
            <a:extLst>
              <a:ext uri="{FF2B5EF4-FFF2-40B4-BE49-F238E27FC236}">
                <a16:creationId xmlns:a16="http://schemas.microsoft.com/office/drawing/2014/main" id="{82E2B15F-EE89-A025-5331-089D2B2C34A8}"/>
              </a:ext>
            </a:extLst>
          </p:cNvPr>
          <p:cNvSpPr txBox="1"/>
          <p:nvPr/>
        </p:nvSpPr>
        <p:spPr>
          <a:xfrm>
            <a:off x="192713" y="240230"/>
            <a:ext cx="6175096" cy="6370969"/>
          </a:xfrm>
          <a:prstGeom prst="rect">
            <a:avLst/>
          </a:prstGeom>
          <a:noFill/>
          <a:ln w="28575">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algn="ctr" defTabSz="914358"/>
            <a:r>
              <a:rPr lang="en-GB" b="1" dirty="0">
                <a:solidFill>
                  <a:prstClr val="black"/>
                </a:solidFill>
                <a:latin typeface="Aptos" panose="020B0004020202020204"/>
                <a:ea typeface="+mn-lt"/>
                <a:cs typeface="+mn-lt"/>
              </a:rPr>
              <a:t>Source 2 – From </a:t>
            </a:r>
            <a:r>
              <a:rPr lang="en-GB" b="1" i="1" dirty="0" err="1">
                <a:solidFill>
                  <a:prstClr val="black"/>
                </a:solidFill>
                <a:latin typeface="Aptos" panose="020B0004020202020204"/>
                <a:ea typeface="+mn-lt"/>
                <a:cs typeface="+mn-lt"/>
              </a:rPr>
              <a:t>Te</a:t>
            </a:r>
            <a:r>
              <a:rPr lang="en-GB" b="1" i="1" dirty="0">
                <a:solidFill>
                  <a:prstClr val="black"/>
                </a:solidFill>
                <a:latin typeface="Aptos" panose="020B0004020202020204"/>
                <a:ea typeface="+mn-lt"/>
                <a:cs typeface="+mn-lt"/>
              </a:rPr>
              <a:t> Waka </a:t>
            </a:r>
            <a:r>
              <a:rPr lang="en-GB" b="1" i="1" dirty="0" err="1">
                <a:solidFill>
                  <a:prstClr val="black"/>
                </a:solidFill>
                <a:latin typeface="Aptos" panose="020B0004020202020204"/>
                <a:ea typeface="+mn-lt"/>
                <a:cs typeface="+mn-lt"/>
              </a:rPr>
              <a:t>Maori</a:t>
            </a:r>
            <a:r>
              <a:rPr lang="en-GB" b="1" i="1" dirty="0">
                <a:solidFill>
                  <a:prstClr val="black"/>
                </a:solidFill>
                <a:latin typeface="Aptos" panose="020B0004020202020204"/>
                <a:ea typeface="+mn-lt"/>
                <a:cs typeface="+mn-lt"/>
              </a:rPr>
              <a:t> o Niu </a:t>
            </a:r>
            <a:r>
              <a:rPr lang="en-GB" b="1" i="1" dirty="0" err="1">
                <a:solidFill>
                  <a:prstClr val="black"/>
                </a:solidFill>
                <a:latin typeface="Aptos" panose="020B0004020202020204"/>
                <a:ea typeface="+mn-lt"/>
                <a:cs typeface="+mn-lt"/>
              </a:rPr>
              <a:t>Tirani</a:t>
            </a:r>
            <a:r>
              <a:rPr lang="en-GB" b="1" i="1" dirty="0">
                <a:solidFill>
                  <a:prstClr val="black"/>
                </a:solidFill>
                <a:latin typeface="Aptos" panose="020B0004020202020204"/>
                <a:ea typeface="+mn-lt"/>
                <a:cs typeface="+mn-lt"/>
              </a:rPr>
              <a:t> </a:t>
            </a:r>
            <a:endParaRPr lang="en-GB" dirty="0">
              <a:solidFill>
                <a:prstClr val="black"/>
              </a:solidFill>
              <a:latin typeface="Aptos" panose="020B0004020202020204"/>
              <a:ea typeface="+mn-lt"/>
              <a:cs typeface="+mn-lt"/>
            </a:endParaRPr>
          </a:p>
          <a:p>
            <a:pPr algn="ctr" defTabSz="914358"/>
            <a:r>
              <a:rPr lang="en-GB" dirty="0">
                <a:solidFill>
                  <a:prstClr val="black"/>
                </a:solidFill>
                <a:latin typeface="Aptos" panose="020B0004020202020204"/>
                <a:ea typeface="+mn-lt"/>
                <a:cs typeface="+mn-lt"/>
              </a:rPr>
              <a:t>(The Māori Canoe of New Zealand), February 1876</a:t>
            </a:r>
            <a:endParaRPr lang="en-GB" dirty="0">
              <a:solidFill>
                <a:prstClr val="black"/>
              </a:solidFill>
              <a:latin typeface="Aptos" panose="020B0004020202020204"/>
            </a:endParaRPr>
          </a:p>
          <a:p>
            <a:pPr algn="ctr" defTabSz="914358"/>
            <a:endParaRPr lang="en-GB" dirty="0">
              <a:solidFill>
                <a:prstClr val="black"/>
              </a:solidFill>
              <a:latin typeface="Aptos" panose="020B0004020202020204"/>
              <a:ea typeface="+mn-lt"/>
              <a:cs typeface="+mn-lt"/>
            </a:endParaRPr>
          </a:p>
          <a:p>
            <a:pPr defTabSz="914358"/>
            <a:r>
              <a:rPr lang="en-GB" sz="1400" dirty="0">
                <a:solidFill>
                  <a:prstClr val="black"/>
                </a:solidFill>
                <a:latin typeface="Aptos" panose="020B0004020202020204"/>
                <a:ea typeface="+mn-lt"/>
                <a:cs typeface="+mn-lt"/>
              </a:rPr>
              <a:t>“Defamation is at work here, so much that one’s Heart burns with indignation. The ear is continuously hearing the words of certain parties, and the eye seeing letters also which are sent to be printed in the </a:t>
            </a:r>
            <a:r>
              <a:rPr lang="en-GB" sz="1400" i="1" dirty="0">
                <a:solidFill>
                  <a:prstClr val="black"/>
                </a:solidFill>
                <a:latin typeface="Aptos" panose="020B0004020202020204"/>
                <a:ea typeface="+mn-lt"/>
                <a:cs typeface="+mn-lt"/>
              </a:rPr>
              <a:t>Wananga, </a:t>
            </a:r>
            <a:r>
              <a:rPr lang="en-GB" sz="1400" dirty="0">
                <a:solidFill>
                  <a:prstClr val="black"/>
                </a:solidFill>
                <a:latin typeface="Aptos" panose="020B0004020202020204"/>
                <a:ea typeface="+mn-lt"/>
                <a:cs typeface="+mn-lt"/>
              </a:rPr>
              <a:t>condemning, Sir Donald McLean, their friend and guardian, as I in my simplicity call him, for I am convinced he is the friend and guardian of the M</a:t>
            </a:r>
            <a:r>
              <a:rPr lang="en-GB" sz="1400" dirty="0">
                <a:solidFill>
                  <a:prstClr val="black"/>
                </a:solidFill>
                <a:latin typeface="Calibri"/>
                <a:ea typeface="Calibri"/>
                <a:cs typeface="Calibri"/>
              </a:rPr>
              <a:t>ā</a:t>
            </a:r>
            <a:r>
              <a:rPr lang="en-GB" sz="1400" dirty="0">
                <a:solidFill>
                  <a:prstClr val="black"/>
                </a:solidFill>
                <a:latin typeface="Aptos" panose="020B0004020202020204"/>
                <a:ea typeface="+mn-lt"/>
                <a:cs typeface="+mn-lt"/>
              </a:rPr>
              <a:t>ori tribes of this island. Now hearken, my friends, to some of the benefits which I have seen that our parent Sir Donald McLean has conferred upon the Native race. </a:t>
            </a:r>
            <a:endParaRPr lang="en-GB" sz="1400" dirty="0">
              <a:solidFill>
                <a:prstClr val="black"/>
              </a:solidFill>
              <a:latin typeface="Aptos" panose="020B0004020202020204"/>
            </a:endParaRPr>
          </a:p>
          <a:p>
            <a:pPr marL="285737" indent="-285737" defTabSz="914358">
              <a:buFont typeface="Arial"/>
              <a:buChar char="•"/>
            </a:pPr>
            <a:r>
              <a:rPr lang="en-GB" sz="1400" dirty="0">
                <a:solidFill>
                  <a:prstClr val="black"/>
                </a:solidFill>
                <a:latin typeface="Aptos" panose="020B0004020202020204"/>
                <a:ea typeface="+mn-lt"/>
                <a:cs typeface="+mn-lt"/>
              </a:rPr>
              <a:t>Prisoners taken in war were spared and returned to their homes by the Government of Sir Donald McLean. </a:t>
            </a:r>
            <a:endParaRPr lang="en-GB" sz="1400" dirty="0">
              <a:solidFill>
                <a:prstClr val="black"/>
              </a:solidFill>
              <a:latin typeface="Aptos" panose="020B0004020202020204"/>
            </a:endParaRPr>
          </a:p>
          <a:p>
            <a:pPr marL="285737" indent="-285737" defTabSz="914358">
              <a:buFont typeface="Arial"/>
              <a:buChar char="•"/>
            </a:pPr>
            <a:r>
              <a:rPr lang="en-GB" sz="1400" dirty="0">
                <a:solidFill>
                  <a:prstClr val="black"/>
                </a:solidFill>
                <a:latin typeface="Aptos" panose="020B0004020202020204"/>
                <a:ea typeface="+mn-lt"/>
                <a:cs typeface="+mn-lt"/>
              </a:rPr>
              <a:t>The telegraph and railways were constructed by the Government of Sir Donald McLean. </a:t>
            </a:r>
            <a:endParaRPr lang="en-GB" sz="1400" dirty="0">
              <a:solidFill>
                <a:prstClr val="black"/>
              </a:solidFill>
              <a:latin typeface="Aptos" panose="020B0004020202020204"/>
            </a:endParaRPr>
          </a:p>
          <a:p>
            <a:pPr marL="285737" indent="-285737" defTabSz="914358">
              <a:buFont typeface="Arial"/>
              <a:buChar char="•"/>
            </a:pPr>
            <a:r>
              <a:rPr lang="en-GB" sz="1400" dirty="0">
                <a:solidFill>
                  <a:prstClr val="black"/>
                </a:solidFill>
                <a:latin typeface="Aptos" panose="020B0004020202020204"/>
                <a:ea typeface="+mn-lt"/>
                <a:cs typeface="+mn-lt"/>
              </a:rPr>
              <a:t>Schools were established and roads made in Native Districts by the Government of Sir Donald McLean. </a:t>
            </a:r>
            <a:endParaRPr lang="en-GB" sz="1400" dirty="0">
              <a:solidFill>
                <a:prstClr val="black"/>
              </a:solidFill>
              <a:latin typeface="Aptos" panose="020B0004020202020204"/>
            </a:endParaRPr>
          </a:p>
          <a:p>
            <a:pPr marL="285737" indent="-285737" defTabSz="914358">
              <a:buFont typeface="Arial"/>
              <a:buChar char="•"/>
            </a:pPr>
            <a:r>
              <a:rPr lang="en-GB" sz="1400" dirty="0">
                <a:solidFill>
                  <a:prstClr val="black"/>
                </a:solidFill>
                <a:latin typeface="Aptos" panose="020B0004020202020204"/>
                <a:ea typeface="+mn-lt"/>
                <a:cs typeface="+mn-lt"/>
              </a:rPr>
              <a:t>Native members were introduced into parliament by the Government of Sir Donald McLean. </a:t>
            </a:r>
            <a:endParaRPr lang="en-GB" sz="1400" dirty="0">
              <a:solidFill>
                <a:prstClr val="black"/>
              </a:solidFill>
              <a:latin typeface="Aptos" panose="020B0004020202020204"/>
            </a:endParaRPr>
          </a:p>
          <a:p>
            <a:pPr marL="285737" indent="-285737" defTabSz="914358">
              <a:buFont typeface="Arial"/>
              <a:buChar char="•"/>
            </a:pPr>
            <a:r>
              <a:rPr lang="en-GB" sz="1400" dirty="0" err="1">
                <a:solidFill>
                  <a:prstClr val="black"/>
                </a:solidFill>
                <a:latin typeface="Aptos" panose="020B0004020202020204"/>
                <a:ea typeface="+mn-lt"/>
                <a:cs typeface="+mn-lt"/>
              </a:rPr>
              <a:t>Tawhiao</a:t>
            </a:r>
            <a:r>
              <a:rPr lang="en-GB" sz="1400" dirty="0">
                <a:solidFill>
                  <a:prstClr val="black"/>
                </a:solidFill>
                <a:latin typeface="Aptos" panose="020B0004020202020204"/>
                <a:ea typeface="+mn-lt"/>
                <a:cs typeface="+mn-lt"/>
              </a:rPr>
              <a:t> and his Hau </a:t>
            </a:r>
            <a:r>
              <a:rPr lang="en-GB" sz="1400" dirty="0" err="1">
                <a:solidFill>
                  <a:prstClr val="black"/>
                </a:solidFill>
                <a:latin typeface="Aptos" panose="020B0004020202020204"/>
                <a:ea typeface="+mn-lt"/>
                <a:cs typeface="+mn-lt"/>
              </a:rPr>
              <a:t>Hau</a:t>
            </a:r>
            <a:r>
              <a:rPr lang="en-GB" sz="1400" dirty="0">
                <a:solidFill>
                  <a:prstClr val="black"/>
                </a:solidFill>
                <a:latin typeface="Aptos" panose="020B0004020202020204"/>
                <a:ea typeface="+mn-lt"/>
                <a:cs typeface="+mn-lt"/>
              </a:rPr>
              <a:t> followers (King of the M</a:t>
            </a:r>
            <a:r>
              <a:rPr lang="en-GB" sz="1400" dirty="0">
                <a:solidFill>
                  <a:prstClr val="black"/>
                </a:solidFill>
                <a:latin typeface="Calibri"/>
                <a:ea typeface="Calibri"/>
                <a:cs typeface="Calibri"/>
              </a:rPr>
              <a:t>ā</a:t>
            </a:r>
            <a:r>
              <a:rPr lang="en-GB" sz="1400" dirty="0">
                <a:solidFill>
                  <a:prstClr val="black"/>
                </a:solidFill>
                <a:latin typeface="Aptos" panose="020B0004020202020204"/>
                <a:ea typeface="+mn-lt"/>
                <a:cs typeface="+mn-lt"/>
              </a:rPr>
              <a:t>ori) are peaceable disposed towards us through the instrumentality of the Government of Sir Donald McLean. </a:t>
            </a:r>
            <a:endParaRPr lang="en-GB" sz="1400" dirty="0">
              <a:solidFill>
                <a:prstClr val="black"/>
              </a:solidFill>
              <a:latin typeface="Aptos" panose="020B0004020202020204"/>
            </a:endParaRPr>
          </a:p>
          <a:p>
            <a:pPr defTabSz="914358"/>
            <a:r>
              <a:rPr lang="en-GB" sz="1400" dirty="0">
                <a:solidFill>
                  <a:prstClr val="black"/>
                </a:solidFill>
                <a:latin typeface="Aptos" panose="020B0004020202020204"/>
                <a:ea typeface="+mn-lt"/>
                <a:cs typeface="+mn-lt"/>
              </a:rPr>
              <a:t>Now, my friends, do not slander our parent Sir Donald McLean; seek not his downfall by subterfuge and detraction… in my simple opinion, if any man were to rise up after Sir Donald McLean, he will have nothing to do; he will find that Sir Donald McLean has finished the work in connection with the M</a:t>
            </a:r>
            <a:r>
              <a:rPr lang="en-GB" sz="1400" dirty="0">
                <a:solidFill>
                  <a:prstClr val="black"/>
                </a:solidFill>
                <a:latin typeface="Calibri"/>
                <a:ea typeface="Calibri"/>
                <a:cs typeface="Calibri"/>
              </a:rPr>
              <a:t>ā</a:t>
            </a:r>
            <a:r>
              <a:rPr lang="en-GB" sz="1400" dirty="0">
                <a:solidFill>
                  <a:prstClr val="black"/>
                </a:solidFill>
                <a:latin typeface="Aptos" panose="020B0004020202020204"/>
                <a:ea typeface="+mn-lt"/>
                <a:cs typeface="+mn-lt"/>
              </a:rPr>
              <a:t>ori race”</a:t>
            </a:r>
            <a:endParaRPr lang="en-GB" sz="1400" dirty="0">
              <a:solidFill>
                <a:prstClr val="black"/>
              </a:solidFill>
              <a:latin typeface="Aptos" panose="020B0004020202020204"/>
            </a:endParaRPr>
          </a:p>
          <a:p>
            <a:pPr defTabSz="914358"/>
            <a:endParaRPr lang="en-GB" sz="1400" dirty="0">
              <a:solidFill>
                <a:prstClr val="black"/>
              </a:solidFill>
              <a:latin typeface="Aptos" panose="020B0004020202020204"/>
              <a:ea typeface="+mn-lt"/>
              <a:cs typeface="+mn-lt"/>
            </a:endParaRPr>
          </a:p>
          <a:p>
            <a:pPr defTabSz="914358"/>
            <a:r>
              <a:rPr lang="en-GB" sz="1400" dirty="0">
                <a:solidFill>
                  <a:prstClr val="black"/>
                </a:solidFill>
                <a:latin typeface="Aptos" panose="020B0004020202020204"/>
                <a:ea typeface="+mn-lt"/>
                <a:cs typeface="+mn-lt"/>
              </a:rPr>
              <a:t>From your friend in love, C. W. HADFIELD, a Māori.</a:t>
            </a:r>
            <a:endParaRPr lang="en-GB" sz="1400" dirty="0">
              <a:solidFill>
                <a:prstClr val="black"/>
              </a:solidFill>
              <a:latin typeface="Aptos" panose="020B0004020202020204"/>
            </a:endParaRPr>
          </a:p>
          <a:p>
            <a:pPr defTabSz="914358"/>
            <a:endParaRPr lang="en-GB" dirty="0">
              <a:solidFill>
                <a:prstClr val="black"/>
              </a:solidFill>
              <a:latin typeface="Aptos" panose="020B0004020202020204"/>
            </a:endParaRPr>
          </a:p>
        </p:txBody>
      </p:sp>
      <p:graphicFrame>
        <p:nvGraphicFramePr>
          <p:cNvPr id="2" name="Table 1">
            <a:extLst>
              <a:ext uri="{FF2B5EF4-FFF2-40B4-BE49-F238E27FC236}">
                <a16:creationId xmlns:a16="http://schemas.microsoft.com/office/drawing/2014/main" id="{0F5D7848-D27A-A391-7EA9-9B05921E1077}"/>
              </a:ext>
            </a:extLst>
          </p:cNvPr>
          <p:cNvGraphicFramePr>
            <a:graphicFrameLocks noGrp="1"/>
          </p:cNvGraphicFramePr>
          <p:nvPr/>
        </p:nvGraphicFramePr>
        <p:xfrm>
          <a:off x="6544349" y="240786"/>
          <a:ext cx="5437026" cy="6746211"/>
        </p:xfrm>
        <a:graphic>
          <a:graphicData uri="http://schemas.openxmlformats.org/drawingml/2006/table">
            <a:tbl>
              <a:tblPr firstRow="1" bandRow="1">
                <a:tableStyleId>{5940675A-B579-460E-94D1-54222C63F5DA}</a:tableStyleId>
              </a:tblPr>
              <a:tblGrid>
                <a:gridCol w="5437026">
                  <a:extLst>
                    <a:ext uri="{9D8B030D-6E8A-4147-A177-3AD203B41FA5}">
                      <a16:colId xmlns:a16="http://schemas.microsoft.com/office/drawing/2014/main" val="1765607552"/>
                    </a:ext>
                  </a:extLst>
                </a:gridCol>
              </a:tblGrid>
              <a:tr h="2241389">
                <a:tc>
                  <a:txBody>
                    <a:bodyPr/>
                    <a:lstStyle/>
                    <a:p>
                      <a:pPr marL="0" marR="0" lvl="0" indent="0" algn="l">
                        <a:lnSpc>
                          <a:spcPct val="100000"/>
                        </a:lnSpc>
                        <a:spcBef>
                          <a:spcPts val="0"/>
                        </a:spcBef>
                        <a:spcAft>
                          <a:spcPts val="0"/>
                        </a:spcAft>
                        <a:buClr>
                          <a:srgbClr val="000000"/>
                        </a:buClr>
                        <a:buNone/>
                      </a:pPr>
                      <a:r>
                        <a:rPr lang="en-US" sz="1400" u="none" strike="noStrike" noProof="0" dirty="0">
                          <a:solidFill>
                            <a:srgbClr val="000000"/>
                          </a:solidFill>
                        </a:rPr>
                        <a:t>What does the term ‘parent’ suggest about the relationship between settlers and Indigenous peoples?</a:t>
                      </a:r>
                      <a:endParaRPr lang="en-US" sz="1400" u="none" strike="noStrike" noProof="0" dirty="0">
                        <a:solidFill>
                          <a:srgbClr val="444444"/>
                        </a:solidFill>
                      </a:endParaRPr>
                    </a:p>
                    <a:p>
                      <a:pPr marL="228600" marR="0" lvl="0" indent="-228600" algn="l">
                        <a:lnSpc>
                          <a:spcPct val="100000"/>
                        </a:lnSpc>
                        <a:spcBef>
                          <a:spcPts val="0"/>
                        </a:spcBef>
                        <a:spcAft>
                          <a:spcPts val="0"/>
                        </a:spcAft>
                        <a:buClr>
                          <a:srgbClr val="000000"/>
                        </a:buClr>
                        <a:buAutoNum type="arabicPeriod"/>
                      </a:pPr>
                      <a:endParaRPr lang="en-GB" sz="1400" dirty="0"/>
                    </a:p>
                    <a:p>
                      <a:pPr marL="0" marR="0" lvl="0" indent="0" algn="l">
                        <a:lnSpc>
                          <a:spcPct val="100000"/>
                        </a:lnSpc>
                        <a:spcBef>
                          <a:spcPts val="0"/>
                        </a:spcBef>
                        <a:spcAft>
                          <a:spcPts val="0"/>
                        </a:spcAft>
                        <a:buClr>
                          <a:srgbClr val="000000"/>
                        </a:buClr>
                        <a:buNone/>
                      </a:pPr>
                      <a:r>
                        <a:rPr lang="en-GB" sz="1400" dirty="0">
                          <a:solidFill>
                            <a:srgbClr val="FF0000"/>
                          </a:solidFill>
                        </a:rPr>
                        <a:t>A paternalistic relationship. This can be based on feelings of protection, but is also not a relationship of equals: there is a dominant person in a position of authority, and a vulnerable, weaker person, who relies on the other for protection/help.</a:t>
                      </a:r>
                      <a:endParaRPr lang="en-GB" sz="1400" dirty="0"/>
                    </a:p>
                    <a:p>
                      <a:pPr marL="228600" marR="0" lvl="0" indent="-228600" algn="l">
                        <a:lnSpc>
                          <a:spcPct val="100000"/>
                        </a:lnSpc>
                        <a:spcBef>
                          <a:spcPts val="0"/>
                        </a:spcBef>
                        <a:spcAft>
                          <a:spcPts val="0"/>
                        </a:spcAft>
                        <a:buClr>
                          <a:srgbClr val="000000"/>
                        </a:buClr>
                        <a:buAutoNum type="arabicPeriod"/>
                      </a:pPr>
                      <a:endParaRPr lang="en-GB" sz="1400" dirty="0"/>
                    </a:p>
                    <a:p>
                      <a:pPr marL="228600" marR="0" lvl="0" indent="-228600" algn="l">
                        <a:lnSpc>
                          <a:spcPct val="100000"/>
                        </a:lnSpc>
                        <a:spcBef>
                          <a:spcPts val="0"/>
                        </a:spcBef>
                        <a:spcAft>
                          <a:spcPts val="0"/>
                        </a:spcAft>
                        <a:buClr>
                          <a:srgbClr val="000000"/>
                        </a:buClr>
                        <a:buAutoNum type="arabicPeriod"/>
                      </a:pPr>
                      <a:endParaRPr lang="en-GB" sz="1400" dirty="0"/>
                    </a:p>
                    <a:p>
                      <a:pPr marL="228600" marR="0" lvl="0" indent="-228600" algn="l">
                        <a:lnSpc>
                          <a:spcPct val="100000"/>
                        </a:lnSpc>
                        <a:spcBef>
                          <a:spcPts val="0"/>
                        </a:spcBef>
                        <a:spcAft>
                          <a:spcPts val="0"/>
                        </a:spcAft>
                        <a:buClr>
                          <a:srgbClr val="000000"/>
                        </a:buClr>
                        <a:buAutoNum type="arabicPeriod"/>
                      </a:pPr>
                      <a:endParaRPr lang="en-GB" sz="1400" dirty="0"/>
                    </a:p>
                  </a:txBody>
                  <a:tcPr marL="91434" marR="91434" marT="45717" marB="45717"/>
                </a:tc>
                <a:extLst>
                  <a:ext uri="{0D108BD9-81ED-4DB2-BD59-A6C34878D82A}">
                    <a16:rowId xmlns:a16="http://schemas.microsoft.com/office/drawing/2014/main" val="2255103729"/>
                  </a:ext>
                </a:extLst>
              </a:tr>
              <a:tr h="2045295">
                <a:tc>
                  <a:txBody>
                    <a:bodyPr/>
                    <a:lstStyle/>
                    <a:p>
                      <a:pPr lvl="0">
                        <a:buNone/>
                      </a:pPr>
                      <a:r>
                        <a:rPr lang="en-US" sz="1400" u="none" strike="noStrike" noProof="0" dirty="0">
                          <a:solidFill>
                            <a:srgbClr val="000000"/>
                          </a:solidFill>
                        </a:rPr>
                        <a:t>Why do you think the letter writer used a list for this section?</a:t>
                      </a:r>
                    </a:p>
                    <a:p>
                      <a:pPr lvl="0">
                        <a:buNone/>
                      </a:pPr>
                      <a:endParaRPr lang="en-US" sz="1400" u="none" strike="noStrike" noProof="0" dirty="0">
                        <a:solidFill>
                          <a:srgbClr val="000000"/>
                        </a:solidFill>
                      </a:endParaRPr>
                    </a:p>
                    <a:p>
                      <a:pPr lvl="0">
                        <a:buNone/>
                      </a:pPr>
                      <a:r>
                        <a:rPr lang="en-US" sz="1400" u="none" strike="noStrike" noProof="0" dirty="0">
                          <a:solidFill>
                            <a:srgbClr val="FF0000"/>
                          </a:solidFill>
                        </a:rPr>
                        <a:t>Such a bulleted list might be intended to convince the readers, by outlining multiple ‘facts’ in order to prove the author’s point. The article is probably meant to persuade.</a:t>
                      </a:r>
                      <a:endParaRPr lang="en-US" sz="1400" u="none" strike="noStrike" noProof="0" dirty="0">
                        <a:solidFill>
                          <a:srgbClr val="000000"/>
                        </a:solidFill>
                      </a:endParaRPr>
                    </a:p>
                    <a:p>
                      <a:pPr lvl="0">
                        <a:buNone/>
                      </a:pPr>
                      <a:endParaRPr lang="en-US" sz="1400" u="none" strike="noStrike" noProof="0" dirty="0">
                        <a:solidFill>
                          <a:srgbClr val="000000"/>
                        </a:solidFill>
                      </a:endParaRPr>
                    </a:p>
                    <a:p>
                      <a:pPr lvl="0">
                        <a:buNone/>
                      </a:pPr>
                      <a:endParaRPr lang="en-US" sz="1400" u="none" strike="noStrike" noProof="0" dirty="0">
                        <a:solidFill>
                          <a:srgbClr val="000000"/>
                        </a:solidFill>
                      </a:endParaRPr>
                    </a:p>
                  </a:txBody>
                  <a:tcPr marL="91434" marR="91434" marT="45717" marB="45717"/>
                </a:tc>
                <a:extLst>
                  <a:ext uri="{0D108BD9-81ED-4DB2-BD59-A6C34878D82A}">
                    <a16:rowId xmlns:a16="http://schemas.microsoft.com/office/drawing/2014/main" val="1376873492"/>
                  </a:ext>
                </a:extLst>
              </a:tr>
              <a:tr h="2459526">
                <a:tc>
                  <a:txBody>
                    <a:bodyPr/>
                    <a:lstStyle/>
                    <a:p>
                      <a:pPr marL="0" marR="0" lvl="0" indent="0" algn="l">
                        <a:lnSpc>
                          <a:spcPct val="100000"/>
                        </a:lnSpc>
                        <a:spcBef>
                          <a:spcPts val="0"/>
                        </a:spcBef>
                        <a:spcAft>
                          <a:spcPts val="0"/>
                        </a:spcAft>
                        <a:buClr>
                          <a:srgbClr val="000000"/>
                        </a:buClr>
                        <a:buNone/>
                      </a:pPr>
                      <a:r>
                        <a:rPr lang="en-US" sz="1400" u="none" strike="noStrike" noProof="0" dirty="0">
                          <a:solidFill>
                            <a:srgbClr val="000000"/>
                          </a:solidFill>
                        </a:rPr>
                        <a:t>Some historians think that this letter was actually written by Sir Donald McLean!  Why might he have done this? What evidence is there to suggest this is the case?</a:t>
                      </a:r>
                    </a:p>
                    <a:p>
                      <a:pPr marL="0" marR="0" lvl="0" indent="0" algn="l">
                        <a:lnSpc>
                          <a:spcPct val="100000"/>
                        </a:lnSpc>
                        <a:spcBef>
                          <a:spcPts val="0"/>
                        </a:spcBef>
                        <a:spcAft>
                          <a:spcPts val="0"/>
                        </a:spcAft>
                        <a:buClr>
                          <a:srgbClr val="000000"/>
                        </a:buClr>
                        <a:buNone/>
                      </a:pPr>
                      <a:endParaRPr lang="en-US" sz="1400" u="none" strike="noStrike" noProof="0" dirty="0">
                        <a:solidFill>
                          <a:srgbClr val="000000"/>
                        </a:solidFill>
                      </a:endParaRPr>
                    </a:p>
                    <a:p>
                      <a:pPr marL="0" marR="0" lvl="0" indent="0" algn="l">
                        <a:lnSpc>
                          <a:spcPct val="100000"/>
                        </a:lnSpc>
                        <a:spcBef>
                          <a:spcPts val="0"/>
                        </a:spcBef>
                        <a:spcAft>
                          <a:spcPts val="0"/>
                        </a:spcAft>
                        <a:buClr>
                          <a:srgbClr val="000000"/>
                        </a:buClr>
                        <a:buNone/>
                      </a:pPr>
                      <a:r>
                        <a:rPr lang="en-US" sz="1400" u="none" strike="noStrike" noProof="0" dirty="0">
                          <a:solidFill>
                            <a:srgbClr val="FF0000"/>
                          </a:solidFill>
                        </a:rPr>
                        <a:t>McLean may have written this to challenge Whitmore’s remarks in Parliament and save his reputation. The author gives high praise to McLean, positioning him above the Indigenous peoples (he is ‘guardian’, ‘parent’). The author’s name is likely a pen name (first name omitted, last name not Māori). </a:t>
                      </a:r>
                      <a:endParaRPr lang="en-US" sz="1400" u="none" strike="noStrike" noProof="0" dirty="0">
                        <a:solidFill>
                          <a:srgbClr val="000000"/>
                        </a:solidFill>
                      </a:endParaRPr>
                    </a:p>
                  </a:txBody>
                  <a:tcPr marL="91434" marR="91434" marT="45717" marB="45717"/>
                </a:tc>
                <a:extLst>
                  <a:ext uri="{0D108BD9-81ED-4DB2-BD59-A6C34878D82A}">
                    <a16:rowId xmlns:a16="http://schemas.microsoft.com/office/drawing/2014/main" val="2144890238"/>
                  </a:ext>
                </a:extLst>
              </a:tr>
            </a:tbl>
          </a:graphicData>
        </a:graphic>
      </p:graphicFrame>
    </p:spTree>
    <p:extLst>
      <p:ext uri="{BB962C8B-B14F-4D97-AF65-F5344CB8AC3E}">
        <p14:creationId xmlns:p14="http://schemas.microsoft.com/office/powerpoint/2010/main" val="397838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46FA5E-D856-9B36-9ECC-211CB305A5C3}"/>
              </a:ext>
            </a:extLst>
          </p:cNvPr>
          <p:cNvSpPr>
            <a:spLocks noGrp="1"/>
          </p:cNvSpPr>
          <p:nvPr>
            <p:ph type="body" sz="quarter" idx="11"/>
          </p:nvPr>
        </p:nvSpPr>
        <p:spPr>
          <a:xfrm>
            <a:off x="428" y="1765521"/>
            <a:ext cx="12174194" cy="4399117"/>
          </a:xfrm>
        </p:spPr>
        <p:txBody>
          <a:bodyPr/>
          <a:lstStyle/>
          <a:p>
            <a:r>
              <a:rPr lang="en-GB" sz="6300" dirty="0">
                <a:latin typeface="Arsenica Antiqua DemiBold" panose="020B0604020202020204" charset="0"/>
              </a:rPr>
              <a:t>Sir Donald McLean’s impact on the Indigenous peoples of </a:t>
            </a:r>
          </a:p>
          <a:p>
            <a:r>
              <a:rPr lang="en-GB" sz="6300" dirty="0">
                <a:latin typeface="Arsenica Antiqua DemiBold" panose="020B0604020202020204" charset="0"/>
              </a:rPr>
              <a:t>New Zealand</a:t>
            </a:r>
          </a:p>
        </p:txBody>
      </p:sp>
    </p:spTree>
    <p:extLst>
      <p:ext uri="{BB962C8B-B14F-4D97-AF65-F5344CB8AC3E}">
        <p14:creationId xmlns:p14="http://schemas.microsoft.com/office/powerpoint/2010/main" val="396864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7E3BD-9C51-03C3-9688-EF137F89CE6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B17F8F5-A4AD-78BF-DFFE-07F26034A4BB}"/>
              </a:ext>
            </a:extLst>
          </p:cNvPr>
          <p:cNvSpPr>
            <a:spLocks noGrp="1"/>
          </p:cNvSpPr>
          <p:nvPr>
            <p:ph type="body" sz="quarter" idx="10"/>
          </p:nvPr>
        </p:nvSpPr>
        <p:spPr>
          <a:xfrm>
            <a:off x="828317" y="1719314"/>
            <a:ext cx="10766406" cy="4759397"/>
          </a:xfrm>
        </p:spPr>
        <p:txBody>
          <a:bodyPr/>
          <a:lstStyle/>
          <a:p>
            <a:r>
              <a:rPr lang="en-GB" sz="2001" b="1" dirty="0">
                <a:latin typeface="Gabarito" panose="020B0604020202020204" charset="0"/>
              </a:rPr>
              <a:t>Did people living in New Zealand agree about Sir Donald McLean's treatment of Indigenous peoples? </a:t>
            </a:r>
            <a:r>
              <a:rPr lang="en-GB" sz="2001" dirty="0">
                <a:latin typeface="Gabarito" panose="020B0604020202020204" charset="0"/>
              </a:rPr>
              <a:t>Use the sentence starters below to write an answer to this question. </a:t>
            </a:r>
          </a:p>
          <a:p>
            <a:endParaRPr lang="en-GB" sz="2001" dirty="0">
              <a:latin typeface="Gabarito" panose="020B0604020202020204" charset="0"/>
            </a:endParaRPr>
          </a:p>
          <a:p>
            <a:endParaRPr lang="en-GB" sz="2001" dirty="0">
              <a:latin typeface="Gabarito" panose="020B0604020202020204" charset="0"/>
            </a:endParaRPr>
          </a:p>
          <a:p>
            <a:endParaRPr lang="en-US" sz="2183" b="1" dirty="0">
              <a:latin typeface="Gabarito" panose="020B0604020202020204" charset="0"/>
              <a:ea typeface="Calibri"/>
              <a:cs typeface="Calibri"/>
            </a:endParaRPr>
          </a:p>
          <a:p>
            <a:r>
              <a:rPr lang="en-US" sz="2365" b="1" dirty="0">
                <a:latin typeface="Gabarito" panose="020B0604020202020204" charset="0"/>
                <a:ea typeface="Calibri"/>
                <a:cs typeface="Calibri"/>
              </a:rPr>
              <a:t>The sources do not actually outwardly disagree about how he treated the Indigenous people. Source 1 is very critical of McLean for treating them ‘kindly’, as Whitmore claims it is a waste of money and has not been of a benefit to the colonial government, whereas source 2 is very complimentary of some of the same things identified in source 1 as well. </a:t>
            </a:r>
            <a:endParaRPr lang="en-US" sz="2365" b="1" dirty="0">
              <a:latin typeface="Gabarito" panose="020B0604020202020204" charset="0"/>
            </a:endParaRPr>
          </a:p>
          <a:p>
            <a:endParaRPr lang="en-GB" sz="2001" dirty="0">
              <a:latin typeface="Gabarito" panose="020B0604020202020204" charset="0"/>
            </a:endParaRPr>
          </a:p>
          <a:p>
            <a:endParaRPr lang="en-GB" dirty="0"/>
          </a:p>
        </p:txBody>
      </p:sp>
      <p:sp>
        <p:nvSpPr>
          <p:cNvPr id="3" name="Text Placeholder 2">
            <a:extLst>
              <a:ext uri="{FF2B5EF4-FFF2-40B4-BE49-F238E27FC236}">
                <a16:creationId xmlns:a16="http://schemas.microsoft.com/office/drawing/2014/main" id="{BF029C12-28CC-4AC0-74BA-4F18F16D5C5C}"/>
              </a:ext>
            </a:extLst>
          </p:cNvPr>
          <p:cNvSpPr>
            <a:spLocks noGrp="1"/>
          </p:cNvSpPr>
          <p:nvPr>
            <p:ph type="body" sz="quarter" idx="12"/>
          </p:nvPr>
        </p:nvSpPr>
        <p:spPr>
          <a:xfrm>
            <a:off x="427" y="370433"/>
            <a:ext cx="12174194" cy="369662"/>
          </a:xfrm>
        </p:spPr>
        <p:txBody>
          <a:bodyPr>
            <a:noAutofit/>
          </a:bodyPr>
          <a:lstStyle/>
          <a:p>
            <a:r>
              <a:rPr lang="en-GB" sz="2668" dirty="0"/>
              <a:t>Plenary Potential Answers</a:t>
            </a:r>
          </a:p>
        </p:txBody>
      </p:sp>
    </p:spTree>
    <p:extLst>
      <p:ext uri="{BB962C8B-B14F-4D97-AF65-F5344CB8AC3E}">
        <p14:creationId xmlns:p14="http://schemas.microsoft.com/office/powerpoint/2010/main" val="14566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0BA55-BEA6-FC4E-E175-54C5057872E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FB4C61A-60BD-C79B-B5CB-A403578D38C0}"/>
              </a:ext>
            </a:extLst>
          </p:cNvPr>
          <p:cNvSpPr>
            <a:spLocks noGrp="1"/>
          </p:cNvSpPr>
          <p:nvPr>
            <p:ph type="body" sz="quarter" idx="11"/>
          </p:nvPr>
        </p:nvSpPr>
        <p:spPr/>
        <p:txBody>
          <a:bodyPr/>
          <a:lstStyle/>
          <a:p>
            <a:r>
              <a:rPr lang="en-GB" sz="1213" dirty="0"/>
              <a:t>For the Teacher</a:t>
            </a:r>
          </a:p>
        </p:txBody>
      </p:sp>
      <p:sp>
        <p:nvSpPr>
          <p:cNvPr id="5" name="Text Placeholder 4">
            <a:extLst>
              <a:ext uri="{FF2B5EF4-FFF2-40B4-BE49-F238E27FC236}">
                <a16:creationId xmlns:a16="http://schemas.microsoft.com/office/drawing/2014/main" id="{84EE4D80-FF80-8DEB-31D8-AD1D44F526DB}"/>
              </a:ext>
            </a:extLst>
          </p:cNvPr>
          <p:cNvSpPr>
            <a:spLocks noGrp="1"/>
          </p:cNvSpPr>
          <p:nvPr>
            <p:ph type="body" sz="quarter" idx="10"/>
          </p:nvPr>
        </p:nvSpPr>
        <p:spPr/>
        <p:txBody>
          <a:bodyPr>
            <a:normAutofit/>
          </a:bodyPr>
          <a:lstStyle/>
          <a:p>
            <a:r>
              <a:rPr lang="en-GB" sz="10000" dirty="0">
                <a:latin typeface="Hacksaw" panose="020B0604020202020204" charset="0"/>
              </a:rPr>
              <a:t>Lesson plan</a:t>
            </a:r>
          </a:p>
        </p:txBody>
      </p:sp>
    </p:spTree>
    <p:extLst>
      <p:ext uri="{BB962C8B-B14F-4D97-AF65-F5344CB8AC3E}">
        <p14:creationId xmlns:p14="http://schemas.microsoft.com/office/powerpoint/2010/main" val="255245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9CB0602-4ACF-DC4E-0743-3D1ADDE40B6A}"/>
              </a:ext>
            </a:extLst>
          </p:cNvPr>
          <p:cNvGraphicFramePr>
            <a:graphicFrameLocks noGrp="1"/>
          </p:cNvGraphicFramePr>
          <p:nvPr/>
        </p:nvGraphicFramePr>
        <p:xfrm>
          <a:off x="504087" y="529729"/>
          <a:ext cx="11397068" cy="6087172"/>
        </p:xfrm>
        <a:graphic>
          <a:graphicData uri="http://schemas.openxmlformats.org/drawingml/2006/table">
            <a:tbl>
              <a:tblPr bandRow="1">
                <a:tableStyleId>{5C22544A-7EE6-4342-B048-85BDC9FD1C3A}</a:tableStyleId>
              </a:tblPr>
              <a:tblGrid>
                <a:gridCol w="1682541">
                  <a:extLst>
                    <a:ext uri="{9D8B030D-6E8A-4147-A177-3AD203B41FA5}">
                      <a16:colId xmlns:a16="http://schemas.microsoft.com/office/drawing/2014/main" val="2658275056"/>
                    </a:ext>
                  </a:extLst>
                </a:gridCol>
                <a:gridCol w="3880898">
                  <a:extLst>
                    <a:ext uri="{9D8B030D-6E8A-4147-A177-3AD203B41FA5}">
                      <a16:colId xmlns:a16="http://schemas.microsoft.com/office/drawing/2014/main" val="494027524"/>
                    </a:ext>
                  </a:extLst>
                </a:gridCol>
                <a:gridCol w="4138807">
                  <a:extLst>
                    <a:ext uri="{9D8B030D-6E8A-4147-A177-3AD203B41FA5}">
                      <a16:colId xmlns:a16="http://schemas.microsoft.com/office/drawing/2014/main" val="2513911813"/>
                    </a:ext>
                  </a:extLst>
                </a:gridCol>
                <a:gridCol w="1694822">
                  <a:extLst>
                    <a:ext uri="{9D8B030D-6E8A-4147-A177-3AD203B41FA5}">
                      <a16:colId xmlns:a16="http://schemas.microsoft.com/office/drawing/2014/main" val="1920637562"/>
                    </a:ext>
                  </a:extLst>
                </a:gridCol>
              </a:tblGrid>
              <a:tr h="256522">
                <a:tc gridSpan="4">
                  <a:txBody>
                    <a:bodyPr/>
                    <a:lstStyle/>
                    <a:p>
                      <a:pPr algn="ctr" rtl="0" fontAlgn="base">
                        <a:lnSpc>
                          <a:spcPts val="1275"/>
                        </a:lnSpc>
                        <a:buNone/>
                      </a:pPr>
                      <a:r>
                        <a:rPr lang="en-GB" sz="1100" b="1">
                          <a:effectLst/>
                          <a:latin typeface="Aptos"/>
                        </a:rPr>
                        <a:t>Lesson Level Enquiry Question: Did people agree about McLeans treatment of Indigenous people?</a:t>
                      </a:r>
                      <a:r>
                        <a:rPr lang="en-GB" sz="1100">
                          <a:effectLst/>
                          <a:latin typeface="Aptos"/>
                        </a:rPr>
                        <a:t>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984568"/>
                  </a:ext>
                </a:extLst>
              </a:tr>
              <a:tr h="256522">
                <a:tc>
                  <a:txBody>
                    <a:bodyPr/>
                    <a:lstStyle/>
                    <a:p>
                      <a:pPr rtl="0" fontAlgn="base">
                        <a:lnSpc>
                          <a:spcPts val="1275"/>
                        </a:lnSpc>
                        <a:buNone/>
                      </a:pPr>
                      <a:r>
                        <a:rPr lang="en-GB" sz="1100" b="1">
                          <a:effectLst/>
                          <a:latin typeface="Aptos"/>
                        </a:rPr>
                        <a:t>Purpose:</a:t>
                      </a:r>
                      <a:r>
                        <a:rPr lang="en-GB" sz="1100">
                          <a:effectLst/>
                          <a:latin typeface="Aptos"/>
                        </a:rPr>
                        <a:t>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rtl="0" fontAlgn="base">
                        <a:lnSpc>
                          <a:spcPts val="1275"/>
                        </a:lnSpc>
                        <a:buNone/>
                      </a:pPr>
                      <a:r>
                        <a:rPr lang="en-GB" sz="1100">
                          <a:effectLst/>
                          <a:latin typeface="Aptos"/>
                        </a:rPr>
                        <a:t>To show the disagreements between colonists in dealing with the M</a:t>
                      </a:r>
                      <a:r>
                        <a:rPr lang="en-GB" sz="1100">
                          <a:effectLst/>
                          <a:latin typeface="Calibri"/>
                        </a:rPr>
                        <a:t>ā</a:t>
                      </a:r>
                      <a:r>
                        <a:rPr lang="en-GB" sz="1100">
                          <a:effectLst/>
                          <a:latin typeface="Aptos"/>
                        </a:rPr>
                        <a:t>ori Indigenous peoples.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8397839"/>
                  </a:ext>
                </a:extLst>
              </a:tr>
              <a:tr h="751787">
                <a:tc>
                  <a:txBody>
                    <a:bodyPr/>
                    <a:lstStyle/>
                    <a:p>
                      <a:pPr rtl="0" fontAlgn="base">
                        <a:lnSpc>
                          <a:spcPts val="1275"/>
                        </a:lnSpc>
                        <a:buNone/>
                      </a:pPr>
                      <a:r>
                        <a:rPr lang="en-GB" sz="1100" b="1">
                          <a:effectLst/>
                          <a:latin typeface="Aptos"/>
                        </a:rPr>
                        <a:t>Objective:</a:t>
                      </a:r>
                      <a:r>
                        <a:rPr lang="en-GB" sz="1100">
                          <a:effectLst/>
                          <a:latin typeface="Aptos"/>
                        </a:rPr>
                        <a:t>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rtl="0" fontAlgn="base">
                        <a:lnSpc>
                          <a:spcPts val="1275"/>
                        </a:lnSpc>
                        <a:buNone/>
                      </a:pPr>
                      <a:r>
                        <a:rPr lang="en-GB" sz="1100">
                          <a:effectLst/>
                          <a:latin typeface="Aptos"/>
                        </a:rPr>
                        <a:t>This links to the syllabus through looking at the impact of Scottish settlers on the indigenous peoples of New Zealand.  </a:t>
                      </a:r>
                      <a:endParaRPr lang="en-GB" sz="3000">
                        <a:effectLst/>
                        <a:latin typeface="Aptos"/>
                      </a:endParaRPr>
                    </a:p>
                    <a:p>
                      <a:pPr rtl="0" fontAlgn="base">
                        <a:lnSpc>
                          <a:spcPts val="1275"/>
                        </a:lnSpc>
                        <a:buNone/>
                      </a:pPr>
                      <a:r>
                        <a:rPr lang="en-GB" sz="1100">
                          <a:effectLst/>
                          <a:latin typeface="Aptos"/>
                        </a:rPr>
                        <a:t>The takeaway will look at the legacy of Sir Donald Mclean and how he is viewed as a colonial administrator. They will engage in sources that are making the same arguments but with differences in outcome and reception and discuss why this may be the case. Overall, they will gain an understanding of how Indigenous peoples were viewed by colonial administrators.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93272014"/>
                  </a:ext>
                </a:extLst>
              </a:tr>
              <a:tr h="421611">
                <a:tc>
                  <a:txBody>
                    <a:bodyPr/>
                    <a:lstStyle/>
                    <a:p>
                      <a:pPr rtl="0" fontAlgn="base">
                        <a:lnSpc>
                          <a:spcPts val="1275"/>
                        </a:lnSpc>
                        <a:buNone/>
                      </a:pPr>
                      <a:r>
                        <a:rPr lang="en-GB" sz="1100" b="1">
                          <a:effectLst/>
                          <a:latin typeface="Aptos"/>
                        </a:rPr>
                        <a:t>Outcome:</a:t>
                      </a:r>
                      <a:r>
                        <a:rPr lang="en-GB" sz="1100">
                          <a:effectLst/>
                          <a:latin typeface="Aptos"/>
                        </a:rPr>
                        <a:t>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rtl="0" fontAlgn="base">
                        <a:lnSpc>
                          <a:spcPts val="1275"/>
                        </a:lnSpc>
                        <a:buNone/>
                      </a:pPr>
                      <a:r>
                        <a:rPr lang="en-GB" sz="1100" i="1" dirty="0">
                          <a:effectLst/>
                          <a:latin typeface="Aptos"/>
                        </a:rPr>
                        <a:t>Pupils will demonstrate their ability to answer the Enquiry Question by…</a:t>
                      </a:r>
                      <a:r>
                        <a:rPr lang="en-GB" sz="1100" b="1" dirty="0">
                          <a:effectLst/>
                          <a:latin typeface="Aptos"/>
                        </a:rPr>
                        <a:t>Through engaging in an analysis of the sources and drawing conclusions based on the contents to assist in answering the EQ. By cross-referencing sources and identifying bias. </a:t>
                      </a:r>
                      <a:r>
                        <a:rPr lang="en-GB" sz="1100" dirty="0">
                          <a:effectLst/>
                          <a:latin typeface="Aptos"/>
                        </a:rPr>
                        <a:t> </a:t>
                      </a:r>
                      <a:endParaRPr lang="en-GB" sz="3000" dirty="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68214289"/>
                  </a:ext>
                </a:extLst>
              </a:tr>
              <a:tr h="256522">
                <a:tc>
                  <a:txBody>
                    <a:bodyPr/>
                    <a:lstStyle/>
                    <a:p>
                      <a:pPr rtl="0" fontAlgn="base">
                        <a:lnSpc>
                          <a:spcPts val="1275"/>
                        </a:lnSpc>
                        <a:buNone/>
                      </a:pPr>
                      <a:r>
                        <a:rPr lang="en-GB" sz="1100" b="1">
                          <a:effectLst/>
                          <a:latin typeface="Aptos"/>
                        </a:rPr>
                        <a:t>Time</a:t>
                      </a:r>
                      <a:r>
                        <a:rPr lang="en-GB" sz="1100">
                          <a:effectLst/>
                          <a:latin typeface="Aptos"/>
                        </a:rPr>
                        <a:t>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b="1">
                          <a:effectLst/>
                          <a:latin typeface="Aptos"/>
                        </a:rPr>
                        <a:t>Teacher is…</a:t>
                      </a:r>
                      <a:r>
                        <a:rPr lang="en-GB" sz="1100">
                          <a:effectLst/>
                          <a:latin typeface="Aptos"/>
                        </a:rPr>
                        <a:t>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b="1">
                          <a:effectLst/>
                          <a:latin typeface="Aptos"/>
                        </a:rPr>
                        <a:t>Pupils are…</a:t>
                      </a:r>
                      <a:r>
                        <a:rPr lang="en-GB" sz="1100">
                          <a:effectLst/>
                          <a:latin typeface="Aptos"/>
                        </a:rPr>
                        <a:t>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b="1">
                          <a:effectLst/>
                          <a:latin typeface="Aptos"/>
                        </a:rPr>
                        <a:t>Checking learning</a:t>
                      </a:r>
                      <a:r>
                        <a:rPr lang="en-GB" sz="1100">
                          <a:effectLst/>
                          <a:latin typeface="Aptos"/>
                        </a:rPr>
                        <a:t>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8278900"/>
                  </a:ext>
                </a:extLst>
              </a:tr>
              <a:tr h="1145078">
                <a:tc>
                  <a:txBody>
                    <a:bodyPr/>
                    <a:lstStyle/>
                    <a:p>
                      <a:pPr rtl="0" fontAlgn="base">
                        <a:lnSpc>
                          <a:spcPts val="1275"/>
                        </a:lnSpc>
                        <a:buNone/>
                      </a:pPr>
                      <a:r>
                        <a:rPr lang="en-GB" sz="1100">
                          <a:effectLst/>
                          <a:latin typeface="Aptos"/>
                        </a:rPr>
                        <a:t>0-5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Explaining the enquiry question and the LI and SC for the lesson Facilitating a discussion on how pupils perceive Indigenous thoughts towards colonists – use of questioning (was it all negative? Did some people do good things? Etc)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Getting ready for the lesson by getting pencils/jotters and resources.  </a:t>
                      </a:r>
                      <a:endParaRPr lang="en-GB" sz="3000">
                        <a:effectLst/>
                        <a:latin typeface="Aptos"/>
                      </a:endParaRPr>
                    </a:p>
                    <a:p>
                      <a:pPr rtl="0" fontAlgn="base">
                        <a:lnSpc>
                          <a:spcPts val="1275"/>
                        </a:lnSpc>
                        <a:buNone/>
                      </a:pPr>
                      <a:r>
                        <a:rPr lang="en-GB" sz="1100">
                          <a:effectLst/>
                          <a:latin typeface="Aptos"/>
                        </a:rPr>
                        <a:t>Listening to the teachers instructions and then engaging in the starter activity.  </a:t>
                      </a:r>
                      <a:endParaRPr lang="en-GB" sz="3000">
                        <a:effectLst/>
                        <a:latin typeface="Aptos"/>
                      </a:endParaRPr>
                    </a:p>
                    <a:p>
                      <a:pPr rtl="0" fontAlgn="base">
                        <a:lnSpc>
                          <a:spcPts val="1275"/>
                        </a:lnSpc>
                        <a:buNone/>
                      </a:pPr>
                      <a:r>
                        <a:rPr lang="en-GB" sz="1100">
                          <a:effectLst/>
                          <a:latin typeface="Aptos"/>
                        </a:rPr>
                        <a:t>Starter Activity – Think -Pair -Share  </a:t>
                      </a:r>
                      <a:endParaRPr lang="en-GB" sz="3000">
                        <a:effectLst/>
                        <a:latin typeface="Aptos"/>
                      </a:endParaRPr>
                    </a:p>
                    <a:p>
                      <a:pPr rtl="0" fontAlgn="base">
                        <a:lnSpc>
                          <a:spcPts val="1275"/>
                        </a:lnSpc>
                        <a:buNone/>
                      </a:pP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Points raised through discussions and followed up with questioning.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881445"/>
                  </a:ext>
                </a:extLst>
              </a:tr>
              <a:tr h="586699">
                <a:tc>
                  <a:txBody>
                    <a:bodyPr/>
                    <a:lstStyle/>
                    <a:p>
                      <a:pPr rtl="0" fontAlgn="base">
                        <a:lnSpc>
                          <a:spcPts val="1275"/>
                        </a:lnSpc>
                        <a:buNone/>
                      </a:pPr>
                      <a:r>
                        <a:rPr lang="en-GB" sz="1100">
                          <a:effectLst/>
                          <a:latin typeface="Aptos"/>
                        </a:rPr>
                        <a:t>5-10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Introducing Sir Donald McLean and his links to Empire. Explain where he was from, why he went to NZ.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Listening and discussing key questions relating to the importance of certain aspects of Sir Donal McLeans life – </a:t>
                      </a:r>
                      <a:r>
                        <a:rPr lang="en-GB" sz="1100" err="1">
                          <a:effectLst/>
                          <a:latin typeface="Aptos"/>
                        </a:rPr>
                        <a:t>ie</a:t>
                      </a:r>
                      <a:r>
                        <a:rPr lang="en-GB" sz="1100">
                          <a:effectLst/>
                          <a:latin typeface="Aptos"/>
                        </a:rPr>
                        <a:t> his highlander roots etc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Questioning the students in the class.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2303688"/>
                  </a:ext>
                </a:extLst>
              </a:tr>
              <a:tr h="1145078">
                <a:tc>
                  <a:txBody>
                    <a:bodyPr/>
                    <a:lstStyle/>
                    <a:p>
                      <a:pPr rtl="0" fontAlgn="base">
                        <a:lnSpc>
                          <a:spcPts val="1275"/>
                        </a:lnSpc>
                        <a:buNone/>
                      </a:pPr>
                      <a:r>
                        <a:rPr lang="en-GB" sz="1100">
                          <a:effectLst/>
                          <a:latin typeface="Aptos"/>
                        </a:rPr>
                        <a:t>10-25 (source 1) </a:t>
                      </a:r>
                      <a:endParaRPr lang="en-GB" sz="3000">
                        <a:effectLst/>
                        <a:latin typeface="Aptos"/>
                      </a:endParaRPr>
                    </a:p>
                    <a:p>
                      <a:pPr rtl="0" fontAlgn="base">
                        <a:lnSpc>
                          <a:spcPts val="1275"/>
                        </a:lnSpc>
                        <a:buNone/>
                      </a:pPr>
                      <a:endParaRPr lang="en-GB" sz="3000">
                        <a:effectLst/>
                        <a:latin typeface="Aptos"/>
                      </a:endParaRPr>
                    </a:p>
                    <a:p>
                      <a:pPr rtl="0" fontAlgn="base">
                        <a:lnSpc>
                          <a:spcPts val="1275"/>
                        </a:lnSpc>
                        <a:buNone/>
                      </a:pPr>
                      <a:endParaRPr lang="en-GB" sz="3000">
                        <a:effectLst/>
                        <a:latin typeface="Aptos"/>
                      </a:endParaRPr>
                    </a:p>
                    <a:p>
                      <a:pPr rtl="0" fontAlgn="base">
                        <a:lnSpc>
                          <a:spcPts val="1275"/>
                        </a:lnSpc>
                        <a:buNone/>
                      </a:pP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Source 1 – M</a:t>
                      </a:r>
                      <a:r>
                        <a:rPr lang="en-GB" sz="1100">
                          <a:effectLst/>
                          <a:latin typeface="Calibri"/>
                        </a:rPr>
                        <a:t>ā</a:t>
                      </a:r>
                      <a:r>
                        <a:rPr lang="en-GB" sz="1100">
                          <a:effectLst/>
                          <a:latin typeface="Aptos"/>
                        </a:rPr>
                        <a:t>ori perspective on Sir Donald McLean and the main takeaways of that.  </a:t>
                      </a:r>
                      <a:endParaRPr lang="en-GB" sz="3000">
                        <a:effectLst/>
                        <a:latin typeface="Aptos"/>
                      </a:endParaRPr>
                    </a:p>
                    <a:p>
                      <a:pPr rtl="0" fontAlgn="base">
                        <a:lnSpc>
                          <a:spcPts val="1275"/>
                        </a:lnSpc>
                        <a:buNone/>
                      </a:pPr>
                      <a:endParaRPr lang="en-GB" sz="3000">
                        <a:effectLst/>
                        <a:latin typeface="Aptos"/>
                      </a:endParaRPr>
                    </a:p>
                    <a:p>
                      <a:pPr rtl="0" fontAlgn="base">
                        <a:lnSpc>
                          <a:spcPts val="1275"/>
                        </a:lnSpc>
                        <a:buNone/>
                      </a:pPr>
                      <a:r>
                        <a:rPr lang="en-GB" sz="1100">
                          <a:effectLst/>
                          <a:latin typeface="Aptos"/>
                        </a:rPr>
                        <a:t>Source 2 – Col Whitmore's reflections on the retirement of Sir Donald McLean  </a:t>
                      </a:r>
                      <a:endParaRPr lang="en-GB" sz="3000">
                        <a:effectLst/>
                        <a:latin typeface="Aptos"/>
                      </a:endParaRPr>
                    </a:p>
                    <a:p>
                      <a:pPr rtl="0" fontAlgn="base">
                        <a:lnSpc>
                          <a:spcPts val="1275"/>
                        </a:lnSpc>
                        <a:buNone/>
                      </a:pP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Reading the source and completing the task associated with it. Two levels of differentiation will be provided and pupils choose option best suited to them. Extrapolating information from the sources to examine the legacy and the effectiveness of Sir Donald McLean as a colonial administrator.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Answering the specific questions for each of the sources – the source will be given with drip feeding questions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5053693"/>
                  </a:ext>
                </a:extLst>
              </a:tr>
              <a:tr h="586699">
                <a:tc>
                  <a:txBody>
                    <a:bodyPr/>
                    <a:lstStyle/>
                    <a:p>
                      <a:pPr rtl="0" fontAlgn="base">
                        <a:lnSpc>
                          <a:spcPts val="1275"/>
                        </a:lnSpc>
                        <a:buNone/>
                      </a:pPr>
                      <a:r>
                        <a:rPr lang="en-GB" sz="1100">
                          <a:effectLst/>
                          <a:latin typeface="Aptos"/>
                        </a:rPr>
                        <a:t>40-45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Discussions and reflections on the sources. Talking about the origins of the sources and discussing the reliability of the sources and why they may have different information.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Discussion on the key points raised about Donald McLean and discussing the similarities and differences in the sources.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Through discussion.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871993"/>
                  </a:ext>
                </a:extLst>
              </a:tr>
              <a:tr h="421611">
                <a:tc>
                  <a:txBody>
                    <a:bodyPr/>
                    <a:lstStyle/>
                    <a:p>
                      <a:pPr rtl="0" fontAlgn="base">
                        <a:lnSpc>
                          <a:spcPts val="1275"/>
                        </a:lnSpc>
                        <a:buNone/>
                      </a:pPr>
                      <a:r>
                        <a:rPr lang="en-GB" sz="1100">
                          <a:effectLst/>
                          <a:latin typeface="Aptos"/>
                        </a:rPr>
                        <a:t>45 – 50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Return to the overall enquiry question of the lesson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Students will engage in a written piece of work to answer the enquiry question.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lnSpc>
                          <a:spcPts val="1275"/>
                        </a:lnSpc>
                        <a:buNone/>
                      </a:pPr>
                      <a:r>
                        <a:rPr lang="en-GB" sz="1100">
                          <a:effectLst/>
                          <a:latin typeface="Aptos"/>
                        </a:rPr>
                        <a:t>Teacher checks  </a:t>
                      </a:r>
                      <a:endParaRPr lang="en-GB" sz="3000">
                        <a:effectLst/>
                        <a:latin typeface="Aptos"/>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639013"/>
                  </a:ext>
                </a:extLst>
              </a:tr>
              <a:tr h="256522">
                <a:tc gridSpan="4">
                  <a:txBody>
                    <a:bodyPr/>
                    <a:lstStyle/>
                    <a:p>
                      <a:pPr rtl="0" fontAlgn="base">
                        <a:lnSpc>
                          <a:spcPts val="1275"/>
                        </a:lnSpc>
                        <a:buNone/>
                      </a:pPr>
                      <a:r>
                        <a:rPr lang="en-GB" sz="1100" b="1" dirty="0">
                          <a:effectLst/>
                          <a:latin typeface="Aptos" panose="020B0004020202020204" pitchFamily="34" charset="0"/>
                        </a:rPr>
                        <a:t>Home learning: Comparison Activity</a:t>
                      </a:r>
                      <a:r>
                        <a:rPr lang="en-GB" sz="1100" dirty="0">
                          <a:effectLst/>
                          <a:latin typeface="Aptos" panose="020B0004020202020204" pitchFamily="34" charset="0"/>
                        </a:rPr>
                        <a:t> </a:t>
                      </a:r>
                      <a:endParaRPr lang="en-GB" sz="3000" dirty="0">
                        <a:effectLst/>
                      </a:endParaRPr>
                    </a:p>
                  </a:txBody>
                  <a:tcPr marL="66670" marR="66670" marT="45717" marB="4571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58255798"/>
                  </a:ext>
                </a:extLst>
              </a:tr>
            </a:tbl>
          </a:graphicData>
        </a:graphic>
      </p:graphicFrame>
    </p:spTree>
    <p:extLst>
      <p:ext uri="{BB962C8B-B14F-4D97-AF65-F5344CB8AC3E}">
        <p14:creationId xmlns:p14="http://schemas.microsoft.com/office/powerpoint/2010/main" val="109857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66C3B-CB77-088D-9693-5B12251A236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E18B0B9-7DCA-A92C-EB2C-23C65FDA689B}"/>
              </a:ext>
            </a:extLst>
          </p:cNvPr>
          <p:cNvSpPr>
            <a:spLocks noGrp="1"/>
          </p:cNvSpPr>
          <p:nvPr>
            <p:ph type="body" sz="quarter" idx="11"/>
          </p:nvPr>
        </p:nvSpPr>
        <p:spPr/>
        <p:txBody>
          <a:bodyPr/>
          <a:lstStyle/>
          <a:p>
            <a:r>
              <a:rPr lang="en-GB" sz="1213" dirty="0"/>
              <a:t>For the Teacher</a:t>
            </a:r>
          </a:p>
        </p:txBody>
      </p:sp>
      <p:sp>
        <p:nvSpPr>
          <p:cNvPr id="5" name="Text Placeholder 4">
            <a:extLst>
              <a:ext uri="{FF2B5EF4-FFF2-40B4-BE49-F238E27FC236}">
                <a16:creationId xmlns:a16="http://schemas.microsoft.com/office/drawing/2014/main" id="{BAB9E60E-E6E7-4D06-B9AB-E31C7553A0C1}"/>
              </a:ext>
            </a:extLst>
          </p:cNvPr>
          <p:cNvSpPr>
            <a:spLocks noGrp="1"/>
          </p:cNvSpPr>
          <p:nvPr>
            <p:ph type="body" sz="quarter" idx="10"/>
          </p:nvPr>
        </p:nvSpPr>
        <p:spPr/>
        <p:txBody>
          <a:bodyPr>
            <a:normAutofit/>
          </a:bodyPr>
          <a:lstStyle/>
          <a:p>
            <a:r>
              <a:rPr lang="en-GB" sz="10000" dirty="0">
                <a:latin typeface="Hacksaw" panose="020B0604020202020204" charset="0"/>
              </a:rPr>
              <a:t>Homework task</a:t>
            </a:r>
          </a:p>
        </p:txBody>
      </p:sp>
    </p:spTree>
    <p:extLst>
      <p:ext uri="{BB962C8B-B14F-4D97-AF65-F5344CB8AC3E}">
        <p14:creationId xmlns:p14="http://schemas.microsoft.com/office/powerpoint/2010/main" val="2274461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D1F6C-BCF6-176C-F27B-D3C5906D77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DDEF1B-61D0-3D7C-3DE6-10CAF71A5F20}"/>
              </a:ext>
            </a:extLst>
          </p:cNvPr>
          <p:cNvSpPr>
            <a:spLocks noGrp="1"/>
          </p:cNvSpPr>
          <p:nvPr>
            <p:ph type="title"/>
          </p:nvPr>
        </p:nvSpPr>
        <p:spPr>
          <a:xfrm>
            <a:off x="227075" y="143386"/>
            <a:ext cx="11306975" cy="383724"/>
          </a:xfrm>
          <a:solidFill>
            <a:schemeClr val="bg2"/>
          </a:solidFill>
        </p:spPr>
        <p:txBody>
          <a:bodyPr>
            <a:normAutofit/>
          </a:bodyPr>
          <a:lstStyle/>
          <a:p>
            <a:pPr algn="ctr"/>
            <a:r>
              <a:rPr lang="en-GB" sz="1800" b="1"/>
              <a:t>Comparison Q – Sources A and B are about the resignation of Sir Donald McLean</a:t>
            </a:r>
          </a:p>
        </p:txBody>
      </p:sp>
      <p:sp>
        <p:nvSpPr>
          <p:cNvPr id="3" name="TextBox 2">
            <a:extLst>
              <a:ext uri="{FF2B5EF4-FFF2-40B4-BE49-F238E27FC236}">
                <a16:creationId xmlns:a16="http://schemas.microsoft.com/office/drawing/2014/main" id="{4E9DED3E-AE40-28C4-0100-055E66C5DEF4}"/>
              </a:ext>
            </a:extLst>
          </p:cNvPr>
          <p:cNvSpPr txBox="1"/>
          <p:nvPr/>
        </p:nvSpPr>
        <p:spPr>
          <a:xfrm>
            <a:off x="387350" y="669169"/>
            <a:ext cx="11257612" cy="1754320"/>
          </a:xfrm>
          <a:prstGeom prst="rect">
            <a:avLst/>
          </a:prstGeom>
          <a:noFill/>
          <a:ln w="28575">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b="1">
                <a:solidFill>
                  <a:prstClr val="black"/>
                </a:solidFill>
                <a:latin typeface="Aptos" panose="020B0004020202020204"/>
              </a:rPr>
              <a:t>Source A </a:t>
            </a:r>
            <a:endParaRPr lang="en-US" b="1">
              <a:solidFill>
                <a:prstClr val="black"/>
              </a:solidFill>
              <a:latin typeface="Aptos" panose="020B0004020202020204"/>
            </a:endParaRPr>
          </a:p>
          <a:p>
            <a:pPr defTabSz="914358"/>
            <a:r>
              <a:rPr lang="en-GB" i="1">
                <a:solidFill>
                  <a:prstClr val="black"/>
                </a:solidFill>
                <a:latin typeface="Aptos" panose="020B0004020202020204"/>
              </a:rPr>
              <a:t>"In what state does Sir Donald McLean leave the Native question in New Zealand? I say that he leaves it in the most unsatisfactory condition, and that we shall have to go back to the first principles of the great law of England, which has always been quite sufficient to manage any race or creed it has been our duty to govern…I hail the retirement of the honourable gentleman with satisfaction, because I think it will give us a chance of returning to proper principles” </a:t>
            </a:r>
          </a:p>
        </p:txBody>
      </p:sp>
      <p:sp>
        <p:nvSpPr>
          <p:cNvPr id="4" name="TextBox 3">
            <a:extLst>
              <a:ext uri="{FF2B5EF4-FFF2-40B4-BE49-F238E27FC236}">
                <a16:creationId xmlns:a16="http://schemas.microsoft.com/office/drawing/2014/main" id="{9847F396-EF4B-336B-DD45-A0186F15B857}"/>
              </a:ext>
            </a:extLst>
          </p:cNvPr>
          <p:cNvSpPr txBox="1"/>
          <p:nvPr/>
        </p:nvSpPr>
        <p:spPr>
          <a:xfrm>
            <a:off x="387350" y="2623193"/>
            <a:ext cx="11257612" cy="2862316"/>
          </a:xfrm>
          <a:prstGeom prst="rect">
            <a:avLst/>
          </a:prstGeom>
          <a:noFill/>
          <a:ln w="28575">
            <a:solidFill>
              <a:schemeClr val="tx1"/>
            </a:solidFill>
          </a:ln>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b="1">
                <a:solidFill>
                  <a:prstClr val="black"/>
                </a:solidFill>
                <a:latin typeface="Aptos" panose="020B0004020202020204"/>
              </a:rPr>
              <a:t>Source B</a:t>
            </a:r>
            <a:endParaRPr lang="en-US" b="1">
              <a:solidFill>
                <a:prstClr val="black"/>
              </a:solidFill>
              <a:latin typeface="Aptos" panose="020B0004020202020204"/>
            </a:endParaRPr>
          </a:p>
          <a:p>
            <a:pPr defTabSz="914358"/>
            <a:r>
              <a:rPr lang="en-GB">
                <a:solidFill>
                  <a:prstClr val="black"/>
                </a:solidFill>
                <a:latin typeface="Aptos" panose="020B0004020202020204"/>
              </a:rPr>
              <a:t>“Defamation is at work here, so much that one’s Heart burns with indignation. The ear is continuously hearing the words of certain parties, and the eye seeing letters also which are sent to be printed in the </a:t>
            </a:r>
            <a:r>
              <a:rPr lang="en-GB" i="1">
                <a:solidFill>
                  <a:prstClr val="black"/>
                </a:solidFill>
                <a:latin typeface="Aptos" panose="020B0004020202020204"/>
              </a:rPr>
              <a:t>Wananga, </a:t>
            </a:r>
            <a:r>
              <a:rPr lang="en-GB">
                <a:solidFill>
                  <a:prstClr val="black"/>
                </a:solidFill>
                <a:latin typeface="Aptos" panose="020B0004020202020204"/>
              </a:rPr>
              <a:t>condemning, Sir Donald McLean, their friend and guardian, as I in my simplicity call him, for I am convinced he is the friend and guardian of the M</a:t>
            </a:r>
            <a:r>
              <a:rPr lang="en-GB">
                <a:solidFill>
                  <a:prstClr val="black"/>
                </a:solidFill>
                <a:latin typeface="Calibri"/>
                <a:ea typeface="Calibri"/>
                <a:cs typeface="Calibri"/>
              </a:rPr>
              <a:t>ā</a:t>
            </a:r>
            <a:r>
              <a:rPr lang="en-GB">
                <a:solidFill>
                  <a:prstClr val="black"/>
                </a:solidFill>
                <a:latin typeface="Aptos" panose="020B0004020202020204"/>
              </a:rPr>
              <a:t>ori tribes of this island. Now hearken, my friends, to some of the benefits which I have seen that our parent Sir Donald McLean has conferred upon the Native race. Now, my friends, do not slander our parent Sir Donald McLean; seek not his downfall by subterfuge and detraction…in my simple opinion, if any man were to rise up after Sir Donald McLean, he will have nothing to do; he will find that Sir Donald McLean has finished the work in connection with the M</a:t>
            </a:r>
            <a:r>
              <a:rPr lang="en-GB">
                <a:solidFill>
                  <a:prstClr val="black"/>
                </a:solidFill>
                <a:latin typeface="Calibri"/>
                <a:ea typeface="Calibri"/>
                <a:cs typeface="Calibri"/>
              </a:rPr>
              <a:t>ā</a:t>
            </a:r>
            <a:r>
              <a:rPr lang="en-GB">
                <a:solidFill>
                  <a:prstClr val="black"/>
                </a:solidFill>
                <a:latin typeface="Aptos" panose="020B0004020202020204"/>
              </a:rPr>
              <a:t>ori race”</a:t>
            </a:r>
          </a:p>
          <a:p>
            <a:pPr defTabSz="914358"/>
            <a:r>
              <a:rPr lang="en-GB">
                <a:solidFill>
                  <a:prstClr val="black"/>
                </a:solidFill>
                <a:latin typeface="Aptos" panose="020B0004020202020204"/>
              </a:rPr>
              <a:t>From your friend in love, C. W. HADFIELD, a </a:t>
            </a:r>
            <a:r>
              <a:rPr lang="en-GB" err="1">
                <a:solidFill>
                  <a:prstClr val="black"/>
                </a:solidFill>
                <a:latin typeface="Aptos" panose="020B0004020202020204"/>
              </a:rPr>
              <a:t>Maori</a:t>
            </a:r>
            <a:r>
              <a:rPr lang="en-GB">
                <a:solidFill>
                  <a:prstClr val="black"/>
                </a:solidFill>
                <a:latin typeface="Aptos" panose="020B0004020202020204"/>
              </a:rPr>
              <a:t>.</a:t>
            </a:r>
          </a:p>
        </p:txBody>
      </p:sp>
      <p:sp>
        <p:nvSpPr>
          <p:cNvPr id="6" name="TextBox 5">
            <a:extLst>
              <a:ext uri="{FF2B5EF4-FFF2-40B4-BE49-F238E27FC236}">
                <a16:creationId xmlns:a16="http://schemas.microsoft.com/office/drawing/2014/main" id="{C96C083F-5E9F-06F0-BC6B-E05B576E2EC2}"/>
              </a:ext>
            </a:extLst>
          </p:cNvPr>
          <p:cNvSpPr txBox="1"/>
          <p:nvPr/>
        </p:nvSpPr>
        <p:spPr>
          <a:xfrm>
            <a:off x="424201" y="5656683"/>
            <a:ext cx="11202337" cy="646325"/>
          </a:xfrm>
          <a:prstGeom prst="rect">
            <a:avLst/>
          </a:prstGeom>
          <a:noFill/>
        </p:spPr>
        <p:txBody>
          <a:bodyPr rot="0" spcFirstLastPara="0" vertOverflow="overflow" horzOverflow="overflow" vert="horz" wrap="square" lIns="91434" tIns="45717" rIns="91434" bIns="45717" numCol="1" spcCol="0" rtlCol="0" fromWordArt="0" anchor="t" anchorCtr="0" forceAA="0" compatLnSpc="1">
            <a:prstTxWarp prst="textNoShape">
              <a:avLst/>
            </a:prstTxWarp>
            <a:spAutoFit/>
          </a:bodyPr>
          <a:lstStyle/>
          <a:p>
            <a:pPr defTabSz="914358"/>
            <a:r>
              <a:rPr lang="en-GB" dirty="0">
                <a:solidFill>
                  <a:prstClr val="black"/>
                </a:solidFill>
                <a:latin typeface="Aptos" panose="020B0004020202020204"/>
              </a:rPr>
              <a:t>Compare the views of sources A and B about the legacy of Sir Donald McLean                                                                      </a:t>
            </a:r>
          </a:p>
          <a:p>
            <a:pPr defTabSz="914358"/>
            <a:r>
              <a:rPr lang="en-GB" dirty="0">
                <a:solidFill>
                  <a:prstClr val="black"/>
                </a:solidFill>
                <a:latin typeface="Aptos" panose="020B0004020202020204"/>
              </a:rPr>
              <a:t>(Compare the sources overall and/or in detail)</a:t>
            </a:r>
          </a:p>
        </p:txBody>
      </p:sp>
    </p:spTree>
    <p:extLst>
      <p:ext uri="{BB962C8B-B14F-4D97-AF65-F5344CB8AC3E}">
        <p14:creationId xmlns:p14="http://schemas.microsoft.com/office/powerpoint/2010/main" val="155990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0FAED2-D4EA-027F-B381-B32A07194E74}"/>
              </a:ext>
            </a:extLst>
          </p:cNvPr>
          <p:cNvSpPr>
            <a:spLocks noGrp="1"/>
          </p:cNvSpPr>
          <p:nvPr>
            <p:ph type="body" sz="quarter" idx="10"/>
          </p:nvPr>
        </p:nvSpPr>
        <p:spPr>
          <a:xfrm>
            <a:off x="161925" y="1243855"/>
            <a:ext cx="12030075" cy="765920"/>
          </a:xfrm>
        </p:spPr>
        <p:txBody>
          <a:bodyPr>
            <a:normAutofit lnSpcReduction="10000"/>
          </a:bodyPr>
          <a:lstStyle/>
          <a:p>
            <a:r>
              <a:rPr lang="en-GB" sz="3335" dirty="0">
                <a:latin typeface="Arsenica Antiqua DemiBold" panose="020B0604020202020204" charset="0"/>
              </a:rPr>
              <a:t>Vocabulary</a:t>
            </a:r>
            <a:r>
              <a:rPr lang="en-GB" dirty="0"/>
              <a:t> </a:t>
            </a:r>
          </a:p>
        </p:txBody>
      </p:sp>
      <p:sp>
        <p:nvSpPr>
          <p:cNvPr id="4" name="Content Placeholder 2">
            <a:extLst>
              <a:ext uri="{FF2B5EF4-FFF2-40B4-BE49-F238E27FC236}">
                <a16:creationId xmlns:a16="http://schemas.microsoft.com/office/drawing/2014/main" id="{8DFB3C83-A72C-E76B-3554-D4C222914B64}"/>
              </a:ext>
            </a:extLst>
          </p:cNvPr>
          <p:cNvSpPr txBox="1">
            <a:spLocks/>
          </p:cNvSpPr>
          <p:nvPr/>
        </p:nvSpPr>
        <p:spPr>
          <a:xfrm>
            <a:off x="635366" y="2274937"/>
            <a:ext cx="11083191" cy="4143973"/>
          </a:xfrm>
          <a:prstGeom prst="rect">
            <a:avLst/>
          </a:prstGeom>
        </p:spPr>
        <p:txBody>
          <a:bodyPr vert="horz" lIns="91434" tIns="45717" rIns="91434" bIns="45717" rtlCol="0" anchor="t">
            <a:normAutofit/>
          </a:bodyPr>
          <a:lstStyle>
            <a:lvl1pPr marL="285750" indent="-285750">
              <a:lnSpc>
                <a:spcPct val="130000"/>
              </a:lnSpc>
              <a:buFont typeface="Arial" panose="020B0604020202020204" pitchFamily="34" charset="0"/>
              <a:buChar char="•"/>
              <a:defRPr sz="2400">
                <a:solidFill>
                  <a:srgbClr val="555464"/>
                </a:solidFill>
                <a:latin typeface="Gabarito" pitchFamily="2" charset="77"/>
                <a:ea typeface="+mn-ea"/>
                <a:cs typeface="+mn-cs"/>
              </a:defRPr>
            </a:lvl1pPr>
            <a:lvl2pPr marL="914400" indent="-457200">
              <a:lnSpc>
                <a:spcPct val="130000"/>
              </a:lnSpc>
              <a:buFont typeface="Arial" panose="020B0604020202020204" pitchFamily="34" charset="0"/>
              <a:buChar char="•"/>
              <a:defRPr sz="2400">
                <a:solidFill>
                  <a:srgbClr val="555464"/>
                </a:solidFill>
                <a:latin typeface="Gabarito" pitchFamily="2" charset="77"/>
                <a:ea typeface="+mn-ea"/>
                <a:cs typeface="+mn-cs"/>
              </a:defRPr>
            </a:lvl2pPr>
            <a:lvl3pPr marL="1371600" indent="-457200">
              <a:lnSpc>
                <a:spcPct val="130000"/>
              </a:lnSpc>
              <a:buFont typeface="Arial" panose="020B0604020202020204" pitchFamily="34" charset="0"/>
              <a:buChar char="•"/>
              <a:defRPr sz="2400">
                <a:solidFill>
                  <a:srgbClr val="555464"/>
                </a:solidFill>
                <a:latin typeface="Gabarito" pitchFamily="2" charset="77"/>
                <a:ea typeface="+mn-ea"/>
                <a:cs typeface="+mn-cs"/>
              </a:defRPr>
            </a:lvl3pPr>
            <a:lvl4pPr marL="1828800" indent="-457200">
              <a:lnSpc>
                <a:spcPct val="130000"/>
              </a:lnSpc>
              <a:buFont typeface="Arial" panose="020B0604020202020204" pitchFamily="34" charset="0"/>
              <a:buChar char="•"/>
              <a:defRPr sz="2000">
                <a:solidFill>
                  <a:srgbClr val="555464"/>
                </a:solidFill>
                <a:latin typeface="Gabarito" pitchFamily="2" charset="77"/>
                <a:ea typeface="+mn-ea"/>
                <a:cs typeface="+mn-cs"/>
              </a:defRPr>
            </a:lvl4pPr>
            <a:lvl5pPr marL="2286000" indent="-457200">
              <a:lnSpc>
                <a:spcPct val="130000"/>
              </a:lnSpc>
              <a:buFont typeface="Arial" panose="020B0604020202020204" pitchFamily="34" charset="0"/>
              <a:buChar char="•"/>
              <a:defRPr sz="1800">
                <a:solidFill>
                  <a:srgbClr val="555464"/>
                </a:solidFill>
                <a:latin typeface="Gabarito"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10000"/>
              </a:lnSpc>
            </a:pPr>
            <a:r>
              <a:rPr lang="en-GB" sz="2100" b="1" dirty="0"/>
              <a:t>Assimilation: </a:t>
            </a:r>
            <a:r>
              <a:rPr lang="en-GB" sz="2100" dirty="0"/>
              <a:t>The view that Indigenous people should forget their traditions and fit in with European ways of life, usually because these were presumed to be superior.</a:t>
            </a:r>
            <a:br>
              <a:rPr lang="en-GB" sz="2100" dirty="0"/>
            </a:br>
            <a:endParaRPr lang="en-GB" sz="2100" dirty="0"/>
          </a:p>
          <a:p>
            <a:pPr>
              <a:lnSpc>
                <a:spcPct val="110000"/>
              </a:lnSpc>
            </a:pPr>
            <a:r>
              <a:rPr lang="en-GB" sz="2100" b="1" dirty="0"/>
              <a:t>Indigenous Peoples</a:t>
            </a:r>
            <a:r>
              <a:rPr lang="en-GB" sz="1900" b="1" dirty="0"/>
              <a:t>:</a:t>
            </a:r>
            <a:r>
              <a:rPr lang="en-GB" sz="2000" dirty="0"/>
              <a:t> </a:t>
            </a:r>
            <a:r>
              <a:rPr lang="en-GB" sz="2000" dirty="0">
                <a:ea typeface="+mn-lt"/>
                <a:cs typeface="+mn-lt"/>
              </a:rPr>
              <a:t>Indigenous Peoples are the original inhabitants of a land, with deep cultural, historical, and spiritual connections to their environment.  In older documents, the word 'Indian' is sometimes used, but it is not acceptable to use that term today.</a:t>
            </a:r>
            <a:br>
              <a:rPr lang="en-GB" sz="2000" dirty="0">
                <a:ea typeface="+mn-lt"/>
                <a:cs typeface="+mn-lt"/>
              </a:rPr>
            </a:br>
            <a:endParaRPr lang="en-GB" sz="2000" dirty="0"/>
          </a:p>
          <a:p>
            <a:pPr>
              <a:lnSpc>
                <a:spcPct val="110000"/>
              </a:lnSpc>
            </a:pPr>
            <a:r>
              <a:rPr lang="en-GB" sz="2100" b="1" dirty="0"/>
              <a:t>Settler colonialism:</a:t>
            </a:r>
            <a:r>
              <a:rPr lang="en-GB" sz="1900" dirty="0"/>
              <a:t> </a:t>
            </a:r>
            <a:r>
              <a:rPr lang="en-GB" sz="2000" dirty="0"/>
              <a:t>A form of colonial control in which foreign settlers come to a land and take control by force, establishing new political orders. Settler colonialism is dependent on power and economic and political domination. This process often involves displacement, violence, and attempts to suppress Indigenous identities and rights.</a:t>
            </a:r>
          </a:p>
        </p:txBody>
      </p:sp>
    </p:spTree>
    <p:extLst>
      <p:ext uri="{BB962C8B-B14F-4D97-AF65-F5344CB8AC3E}">
        <p14:creationId xmlns:p14="http://schemas.microsoft.com/office/powerpoint/2010/main" val="474634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47FE5B-4E8E-070B-4993-4C7CF6D3FF5C}"/>
              </a:ext>
            </a:extLst>
          </p:cNvPr>
          <p:cNvSpPr>
            <a:spLocks noGrp="1"/>
          </p:cNvSpPr>
          <p:nvPr>
            <p:ph type="body" sz="quarter" idx="12"/>
          </p:nvPr>
        </p:nvSpPr>
        <p:spPr>
          <a:xfrm>
            <a:off x="4293898" y="2735884"/>
            <a:ext cx="7285511" cy="3738733"/>
          </a:xfrm>
        </p:spPr>
        <p:txBody>
          <a:bodyPr/>
          <a:lstStyle/>
          <a:p>
            <a:pPr algn="ctr"/>
            <a:r>
              <a:rPr lang="en-GB" sz="2729" dirty="0"/>
              <a:t>How do you think </a:t>
            </a:r>
            <a:r>
              <a:rPr lang="en-GB" sz="2729" b="1" dirty="0"/>
              <a:t>European settlers </a:t>
            </a:r>
            <a:r>
              <a:rPr lang="en-GB" sz="2729" dirty="0"/>
              <a:t>were viewed by Indigenous populations? </a:t>
            </a:r>
            <a:endParaRPr lang="en-US" sz="2729" dirty="0"/>
          </a:p>
          <a:p>
            <a:endParaRPr lang="en-GB" dirty="0"/>
          </a:p>
        </p:txBody>
      </p:sp>
      <p:sp>
        <p:nvSpPr>
          <p:cNvPr id="3" name="Text Placeholder 2">
            <a:extLst>
              <a:ext uri="{FF2B5EF4-FFF2-40B4-BE49-F238E27FC236}">
                <a16:creationId xmlns:a16="http://schemas.microsoft.com/office/drawing/2014/main" id="{43BD0C9E-C831-30B6-C9D0-329E632886C2}"/>
              </a:ext>
            </a:extLst>
          </p:cNvPr>
          <p:cNvSpPr>
            <a:spLocks noGrp="1"/>
          </p:cNvSpPr>
          <p:nvPr>
            <p:ph type="body" sz="quarter" idx="13"/>
          </p:nvPr>
        </p:nvSpPr>
        <p:spPr>
          <a:xfrm>
            <a:off x="2861458" y="522777"/>
            <a:ext cx="7115993" cy="919290"/>
          </a:xfrm>
        </p:spPr>
        <p:txBody>
          <a:bodyPr>
            <a:noAutofit/>
          </a:bodyPr>
          <a:lstStyle/>
          <a:p>
            <a:pPr algn="ctr"/>
            <a:r>
              <a:rPr lang="en-GB" sz="3638" dirty="0"/>
              <a:t>Starter Task – Pair Discussion</a:t>
            </a:r>
          </a:p>
        </p:txBody>
      </p:sp>
      <p:sp>
        <p:nvSpPr>
          <p:cNvPr id="6" name="TextBox 5">
            <a:extLst>
              <a:ext uri="{FF2B5EF4-FFF2-40B4-BE49-F238E27FC236}">
                <a16:creationId xmlns:a16="http://schemas.microsoft.com/office/drawing/2014/main" id="{96CDB978-4CAF-AEA8-4F40-2553F3EC455B}"/>
              </a:ext>
            </a:extLst>
          </p:cNvPr>
          <p:cNvSpPr txBox="1"/>
          <p:nvPr/>
        </p:nvSpPr>
        <p:spPr>
          <a:xfrm>
            <a:off x="4293898" y="4491778"/>
            <a:ext cx="7629578" cy="895965"/>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algn="ctr"/>
            <a:endParaRPr lang="en-GB" sz="2729" dirty="0"/>
          </a:p>
          <a:p>
            <a:pPr algn="ctr"/>
            <a:r>
              <a:rPr lang="en-GB" sz="2729" dirty="0">
                <a:latin typeface="Gabarito" panose="020B0604020202020204" charset="0"/>
              </a:rPr>
              <a:t>Challenge Question: How might we know? </a:t>
            </a:r>
          </a:p>
        </p:txBody>
      </p:sp>
    </p:spTree>
    <p:extLst>
      <p:ext uri="{BB962C8B-B14F-4D97-AF65-F5344CB8AC3E}">
        <p14:creationId xmlns:p14="http://schemas.microsoft.com/office/powerpoint/2010/main" val="95250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EB915D-1574-BDF0-B107-81C65ED3B415}"/>
              </a:ext>
            </a:extLst>
          </p:cNvPr>
          <p:cNvSpPr>
            <a:spLocks noGrp="1"/>
          </p:cNvSpPr>
          <p:nvPr>
            <p:ph type="body" sz="quarter" idx="12"/>
          </p:nvPr>
        </p:nvSpPr>
        <p:spPr>
          <a:xfrm>
            <a:off x="735901" y="1811729"/>
            <a:ext cx="4666983" cy="3600109"/>
          </a:xfrm>
        </p:spPr>
        <p:txBody>
          <a:bodyPr/>
          <a:lstStyle/>
          <a:p>
            <a:pPr algn="ctr"/>
            <a:r>
              <a:rPr lang="en-GB" sz="2668" b="1" dirty="0"/>
              <a:t>Learning Intention </a:t>
            </a:r>
          </a:p>
          <a:p>
            <a:pPr algn="ctr"/>
            <a:endParaRPr lang="en-US" sz="2668" dirty="0"/>
          </a:p>
          <a:p>
            <a:pPr marL="346558" indent="-346558">
              <a:buFont typeface="Arial" panose="020B0604020202020204" pitchFamily="34" charset="0"/>
              <a:buChar char="•"/>
            </a:pPr>
            <a:r>
              <a:rPr lang="en-GB" sz="2426" dirty="0"/>
              <a:t>We are developing our knowledge and understanding on the treatment of Māori peoples by colonial administrators. </a:t>
            </a:r>
          </a:p>
          <a:p>
            <a:endParaRPr lang="en-GB" dirty="0"/>
          </a:p>
        </p:txBody>
      </p:sp>
      <p:sp>
        <p:nvSpPr>
          <p:cNvPr id="5" name="Text Placeholder 4">
            <a:extLst>
              <a:ext uri="{FF2B5EF4-FFF2-40B4-BE49-F238E27FC236}">
                <a16:creationId xmlns:a16="http://schemas.microsoft.com/office/drawing/2014/main" id="{A19B811B-F3F2-B025-2F1D-39ECED32005A}"/>
              </a:ext>
            </a:extLst>
          </p:cNvPr>
          <p:cNvSpPr>
            <a:spLocks noGrp="1"/>
          </p:cNvSpPr>
          <p:nvPr>
            <p:ph type="body" sz="quarter" idx="13"/>
          </p:nvPr>
        </p:nvSpPr>
        <p:spPr>
          <a:xfrm>
            <a:off x="227616" y="240666"/>
            <a:ext cx="6931162" cy="919290"/>
          </a:xfrm>
        </p:spPr>
        <p:txBody>
          <a:bodyPr/>
          <a:lstStyle/>
          <a:p>
            <a:r>
              <a:rPr lang="en-GB" b="1" dirty="0"/>
              <a:t>Today's Learning </a:t>
            </a:r>
            <a:endParaRPr lang="en-GB" dirty="0"/>
          </a:p>
        </p:txBody>
      </p:sp>
      <p:sp>
        <p:nvSpPr>
          <p:cNvPr id="7" name="Text Placeholder 3">
            <a:extLst>
              <a:ext uri="{FF2B5EF4-FFF2-40B4-BE49-F238E27FC236}">
                <a16:creationId xmlns:a16="http://schemas.microsoft.com/office/drawing/2014/main" id="{2B61197C-F72A-5FD7-45A4-AD5CFC83F3A1}"/>
              </a:ext>
            </a:extLst>
          </p:cNvPr>
          <p:cNvSpPr txBox="1">
            <a:spLocks/>
          </p:cNvSpPr>
          <p:nvPr/>
        </p:nvSpPr>
        <p:spPr>
          <a:xfrm>
            <a:off x="6188415" y="1811729"/>
            <a:ext cx="4990437" cy="3600109"/>
          </a:xfrm>
          <a:prstGeom prst="rect">
            <a:avLst/>
          </a:prstGeom>
        </p:spPr>
        <p:txBody>
          <a:bodyPr vert="horz" lIns="55449" tIns="27725" rIns="55449" bIns="27725" rtlCol="0">
            <a:noAutofit/>
          </a:bodyPr>
          <a:lstStyle>
            <a:lvl1pPr marL="0" indent="0">
              <a:lnSpc>
                <a:spcPct val="130000"/>
              </a:lnSpc>
              <a:buFont typeface="Arial" panose="020B0604020202020204" pitchFamily="34" charset="0"/>
              <a:buNone/>
              <a:defRPr sz="2400">
                <a:solidFill>
                  <a:srgbClr val="555464"/>
                </a:solidFill>
                <a:latin typeface="Gabarito" pitchFamily="2" charset="77"/>
                <a:ea typeface="+mn-ea"/>
                <a:cs typeface="+mn-cs"/>
              </a:defRPr>
            </a:lvl1pPr>
            <a:lvl2pPr marL="457200" indent="0">
              <a:lnSpc>
                <a:spcPct val="130000"/>
              </a:lnSpc>
              <a:buFont typeface="Arial" panose="020B0604020202020204" pitchFamily="34" charset="0"/>
              <a:buNone/>
              <a:defRPr sz="2400">
                <a:solidFill>
                  <a:srgbClr val="555464"/>
                </a:solidFill>
                <a:latin typeface="Gabarito" pitchFamily="2" charset="77"/>
                <a:ea typeface="+mn-ea"/>
                <a:cs typeface="+mn-cs"/>
              </a:defRPr>
            </a:lvl2pPr>
            <a:lvl3pPr marL="914400" indent="0">
              <a:lnSpc>
                <a:spcPct val="130000"/>
              </a:lnSpc>
              <a:buFont typeface="Arial" panose="020B0604020202020204" pitchFamily="34" charset="0"/>
              <a:buNone/>
              <a:defRPr sz="2400">
                <a:solidFill>
                  <a:srgbClr val="555464"/>
                </a:solidFill>
                <a:latin typeface="Gabarito" pitchFamily="2" charset="77"/>
                <a:ea typeface="+mn-ea"/>
                <a:cs typeface="+mn-cs"/>
              </a:defRPr>
            </a:lvl3pPr>
            <a:lvl4pPr marL="1371600" indent="0">
              <a:lnSpc>
                <a:spcPct val="130000"/>
              </a:lnSpc>
              <a:buFont typeface="Arial" panose="020B0604020202020204" pitchFamily="34" charset="0"/>
              <a:buNone/>
              <a:defRPr sz="2000">
                <a:solidFill>
                  <a:srgbClr val="555464"/>
                </a:solidFill>
                <a:latin typeface="Gabarito" pitchFamily="2" charset="77"/>
                <a:ea typeface="+mn-ea"/>
                <a:cs typeface="+mn-cs"/>
              </a:defRPr>
            </a:lvl4pPr>
            <a:lvl5pPr marL="1828800" indent="0">
              <a:lnSpc>
                <a:spcPct val="130000"/>
              </a:lnSpc>
              <a:buFont typeface="Arial" panose="020B0604020202020204" pitchFamily="34" charset="0"/>
              <a:buNone/>
              <a:defRPr sz="1800">
                <a:solidFill>
                  <a:srgbClr val="555464"/>
                </a:solidFill>
                <a:latin typeface="Gabarito" pitchFamily="2" charset="77"/>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GB" sz="2668" b="1" dirty="0"/>
              <a:t>Success Criteria</a:t>
            </a:r>
          </a:p>
          <a:p>
            <a:pPr algn="ctr"/>
            <a:endParaRPr lang="en-US" sz="2426" dirty="0"/>
          </a:p>
          <a:p>
            <a:pPr marL="346558" indent="-346558">
              <a:buFont typeface="Arial" panose="020B0604020202020204" pitchFamily="34" charset="0"/>
              <a:buChar char="•"/>
            </a:pPr>
            <a:r>
              <a:rPr lang="en-GB" sz="2426" dirty="0"/>
              <a:t>I can explain who Sir Donald McLean is and his role in the NZ colonial administration</a:t>
            </a:r>
          </a:p>
          <a:p>
            <a:endParaRPr lang="en-GB" sz="2426" dirty="0"/>
          </a:p>
          <a:p>
            <a:pPr marL="346558" indent="-346558">
              <a:buFont typeface="Arial" panose="020B0604020202020204" pitchFamily="34" charset="0"/>
              <a:buChar char="•"/>
            </a:pPr>
            <a:r>
              <a:rPr lang="en-GB" sz="2426" dirty="0"/>
              <a:t>I can analyse different historical sources to assist with an enquiry. </a:t>
            </a:r>
          </a:p>
          <a:p>
            <a:endParaRPr lang="en-GB" sz="1455" dirty="0"/>
          </a:p>
        </p:txBody>
      </p:sp>
    </p:spTree>
    <p:extLst>
      <p:ext uri="{BB962C8B-B14F-4D97-AF65-F5344CB8AC3E}">
        <p14:creationId xmlns:p14="http://schemas.microsoft.com/office/powerpoint/2010/main" val="1871170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79FFA4-9328-E0AF-EBC6-A17C63EE05E1}"/>
              </a:ext>
            </a:extLst>
          </p:cNvPr>
          <p:cNvSpPr>
            <a:spLocks noGrp="1"/>
          </p:cNvSpPr>
          <p:nvPr>
            <p:ph type="body" sz="quarter" idx="10"/>
          </p:nvPr>
        </p:nvSpPr>
        <p:spPr>
          <a:xfrm>
            <a:off x="428" y="1349652"/>
            <a:ext cx="12174194" cy="5036644"/>
          </a:xfrm>
        </p:spPr>
        <p:txBody>
          <a:bodyPr/>
          <a:lstStyle/>
          <a:p>
            <a:r>
              <a:rPr lang="en-GB" sz="3638" dirty="0"/>
              <a:t>Lesson Enquiry Question: </a:t>
            </a:r>
          </a:p>
          <a:p>
            <a:endParaRPr lang="en-GB" sz="5336" dirty="0"/>
          </a:p>
          <a:p>
            <a:r>
              <a:rPr lang="en-GB" sz="4548" dirty="0"/>
              <a:t>Did people living in New Zealand agree about Sir Donald McLean's treatment of Indigenous people? </a:t>
            </a:r>
          </a:p>
          <a:p>
            <a:endParaRPr lang="en-GB" dirty="0"/>
          </a:p>
        </p:txBody>
      </p:sp>
    </p:spTree>
    <p:extLst>
      <p:ext uri="{BB962C8B-B14F-4D97-AF65-F5344CB8AC3E}">
        <p14:creationId xmlns:p14="http://schemas.microsoft.com/office/powerpoint/2010/main" val="32785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5ECA1C-4D04-00DB-C0C0-ADB6F40A0E16}"/>
              </a:ext>
            </a:extLst>
          </p:cNvPr>
          <p:cNvSpPr>
            <a:spLocks noGrp="1"/>
          </p:cNvSpPr>
          <p:nvPr>
            <p:ph type="body" sz="quarter" idx="10"/>
          </p:nvPr>
        </p:nvSpPr>
        <p:spPr>
          <a:xfrm>
            <a:off x="88993" y="471512"/>
            <a:ext cx="10396743" cy="369662"/>
          </a:xfrm>
        </p:spPr>
        <p:txBody>
          <a:bodyPr>
            <a:noAutofit/>
          </a:bodyPr>
          <a:lstStyle/>
          <a:p>
            <a:r>
              <a:rPr lang="en-GB" sz="2365" dirty="0"/>
              <a:t>Who is Sir Donald McLean?</a:t>
            </a:r>
          </a:p>
        </p:txBody>
      </p:sp>
      <p:sp>
        <p:nvSpPr>
          <p:cNvPr id="4" name="Text Placeholder 3">
            <a:extLst>
              <a:ext uri="{FF2B5EF4-FFF2-40B4-BE49-F238E27FC236}">
                <a16:creationId xmlns:a16="http://schemas.microsoft.com/office/drawing/2014/main" id="{7150CB62-4066-C572-F2EE-3A9C8C31AC52}"/>
              </a:ext>
            </a:extLst>
          </p:cNvPr>
          <p:cNvSpPr>
            <a:spLocks noGrp="1"/>
          </p:cNvSpPr>
          <p:nvPr>
            <p:ph type="body" sz="quarter" idx="14"/>
          </p:nvPr>
        </p:nvSpPr>
        <p:spPr>
          <a:xfrm>
            <a:off x="5288135" y="1858322"/>
            <a:ext cx="5595240" cy="3738733"/>
          </a:xfrm>
        </p:spPr>
        <p:txBody>
          <a:bodyPr/>
          <a:lstStyle/>
          <a:p>
            <a:r>
              <a:rPr lang="en-GB" sz="1819" dirty="0"/>
              <a:t>Create a fact file on Sir Donald McLean. Include information on the following: </a:t>
            </a:r>
          </a:p>
          <a:p>
            <a:endParaRPr lang="en-GB" sz="1819" dirty="0"/>
          </a:p>
          <a:p>
            <a:pPr marL="277246" indent="-277246">
              <a:buFont typeface="Wingdings"/>
              <a:buChar char="q"/>
            </a:pPr>
            <a:r>
              <a:rPr lang="en-GB" sz="1819" dirty="0"/>
              <a:t>Where was he born? </a:t>
            </a:r>
          </a:p>
          <a:p>
            <a:pPr marL="277246" indent="-277246">
              <a:buFont typeface="Wingdings"/>
              <a:buChar char="q"/>
            </a:pPr>
            <a:r>
              <a:rPr lang="en-GB" sz="1819" dirty="0"/>
              <a:t>When he moved to New Zealand? And why?</a:t>
            </a:r>
          </a:p>
          <a:p>
            <a:pPr marL="277246" indent="-277246">
              <a:buFont typeface="Wingdings"/>
              <a:buChar char="q"/>
            </a:pPr>
            <a:r>
              <a:rPr lang="en-GB" sz="1819" dirty="0"/>
              <a:t>What jobs did Sir Donald McLean have for the colonial Government? </a:t>
            </a:r>
          </a:p>
          <a:p>
            <a:endParaRPr lang="en-GB" sz="1819" dirty="0"/>
          </a:p>
          <a:p>
            <a:r>
              <a:rPr lang="en-GB" sz="1819" dirty="0"/>
              <a:t>Scan the QR code to find out the information. </a:t>
            </a:r>
          </a:p>
          <a:p>
            <a:endParaRPr lang="en-GB" dirty="0"/>
          </a:p>
        </p:txBody>
      </p:sp>
      <p:sp>
        <p:nvSpPr>
          <p:cNvPr id="5" name="Text Placeholder 4">
            <a:extLst>
              <a:ext uri="{FF2B5EF4-FFF2-40B4-BE49-F238E27FC236}">
                <a16:creationId xmlns:a16="http://schemas.microsoft.com/office/drawing/2014/main" id="{25D894E1-2499-A61B-5DA5-137BEADAA385}"/>
              </a:ext>
            </a:extLst>
          </p:cNvPr>
          <p:cNvSpPr>
            <a:spLocks noGrp="1"/>
          </p:cNvSpPr>
          <p:nvPr>
            <p:ph type="body" sz="quarter" idx="15"/>
          </p:nvPr>
        </p:nvSpPr>
        <p:spPr>
          <a:xfrm>
            <a:off x="5271192" y="1164821"/>
            <a:ext cx="5595240" cy="919290"/>
          </a:xfrm>
        </p:spPr>
        <p:txBody>
          <a:bodyPr/>
          <a:lstStyle/>
          <a:p>
            <a:r>
              <a:rPr lang="en-GB" dirty="0"/>
              <a:t>Task </a:t>
            </a:r>
          </a:p>
        </p:txBody>
      </p:sp>
      <p:pic>
        <p:nvPicPr>
          <p:cNvPr id="7" name="Picture 6" descr="A qr code on a white background&#10;&#10;AI-generated content may be incorrect.">
            <a:extLst>
              <a:ext uri="{FF2B5EF4-FFF2-40B4-BE49-F238E27FC236}">
                <a16:creationId xmlns:a16="http://schemas.microsoft.com/office/drawing/2014/main" id="{4380115B-5EEA-9D2E-6CE5-34821A531068}"/>
              </a:ext>
            </a:extLst>
          </p:cNvPr>
          <p:cNvPicPr>
            <a:picLocks noChangeAspect="1"/>
          </p:cNvPicPr>
          <p:nvPr/>
        </p:nvPicPr>
        <p:blipFill>
          <a:blip r:embed="rId3" cstate="email">
            <a:extLst>
              <a:ext uri="{28A0092B-C50C-407E-A947-70E740481C1C}">
                <a14:useLocalDpi xmlns:a14="http://schemas.microsoft.com/office/drawing/2010/main"/>
              </a:ext>
            </a:extLst>
          </a:blip>
          <a:srcRect b="-588"/>
          <a:stretch/>
        </p:blipFill>
        <p:spPr>
          <a:xfrm>
            <a:off x="10208490" y="5000063"/>
            <a:ext cx="1562175" cy="1608895"/>
          </a:xfrm>
          <a:prstGeom prst="rect">
            <a:avLst/>
          </a:prstGeom>
        </p:spPr>
      </p:pic>
      <p:sp>
        <p:nvSpPr>
          <p:cNvPr id="9" name="TextBox 8">
            <a:extLst>
              <a:ext uri="{FF2B5EF4-FFF2-40B4-BE49-F238E27FC236}">
                <a16:creationId xmlns:a16="http://schemas.microsoft.com/office/drawing/2014/main" id="{108A5021-E777-E0ED-2459-03F9F8659AFB}"/>
              </a:ext>
            </a:extLst>
          </p:cNvPr>
          <p:cNvSpPr txBox="1"/>
          <p:nvPr/>
        </p:nvSpPr>
        <p:spPr>
          <a:xfrm>
            <a:off x="5275043" y="5496560"/>
            <a:ext cx="4702871" cy="932178"/>
          </a:xfrm>
          <a:prstGeom prst="rect">
            <a:avLst/>
          </a:prstGeom>
          <a:noFill/>
        </p:spPr>
        <p:txBody>
          <a:bodyPr wrap="square">
            <a:spAutoFit/>
          </a:bodyPr>
          <a:lstStyle/>
          <a:p>
            <a:r>
              <a:rPr lang="en-GB" sz="1819" b="1" dirty="0">
                <a:latin typeface="Gabarito" panose="020B0604020202020204" charset="0"/>
              </a:rPr>
              <a:t>Extension:</a:t>
            </a:r>
            <a:r>
              <a:rPr lang="en-GB" sz="1819" dirty="0">
                <a:latin typeface="Gabarito" panose="020B0604020202020204" charset="0"/>
              </a:rPr>
              <a:t> Why might events in Scotland at this time explain his move to the colonies? </a:t>
            </a:r>
          </a:p>
        </p:txBody>
      </p:sp>
      <p:pic>
        <p:nvPicPr>
          <p:cNvPr id="1028" name="Picture 4" descr="undefined">
            <a:extLst>
              <a:ext uri="{FF2B5EF4-FFF2-40B4-BE49-F238E27FC236}">
                <a16:creationId xmlns:a16="http://schemas.microsoft.com/office/drawing/2014/main" id="{4EF3503E-39DA-27EB-36B8-AEAA9B9DC627}"/>
              </a:ext>
            </a:extLst>
          </p:cNvPr>
          <p:cNvPicPr>
            <a:picLocks noGrp="1" noChangeAspect="1" noChangeArrowheads="1"/>
          </p:cNvPicPr>
          <p:nvPr>
            <p:ph type="pic" sz="quarter" idx="17"/>
          </p:nvPr>
        </p:nvPicPr>
        <p:blipFill>
          <a:blip r:embed="rId4" cstate="email">
            <a:extLst>
              <a:ext uri="{28A0092B-C50C-407E-A947-70E740481C1C}">
                <a14:useLocalDpi xmlns:a14="http://schemas.microsoft.com/office/drawing/2010/main"/>
              </a:ext>
            </a:extLst>
          </a:blip>
          <a:srcRect/>
          <a:stretch>
            <a:fillRect/>
          </a:stretch>
        </p:blipFill>
        <p:spPr bwMode="auto">
          <a:xfrm>
            <a:off x="412447" y="1534294"/>
            <a:ext cx="3416039" cy="44077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FBC53BC-9C18-EB03-5517-3119B44D6B7B}"/>
              </a:ext>
            </a:extLst>
          </p:cNvPr>
          <p:cNvSpPr txBox="1"/>
          <p:nvPr/>
        </p:nvSpPr>
        <p:spPr>
          <a:xfrm>
            <a:off x="366239" y="5970426"/>
            <a:ext cx="2664647" cy="196030"/>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algn="l"/>
            <a:r>
              <a:rPr lang="en-US" sz="910" dirty="0"/>
              <a:t>Sir Donald McLean (c.1870). No copyright.</a:t>
            </a:r>
          </a:p>
        </p:txBody>
      </p:sp>
    </p:spTree>
    <p:extLst>
      <p:ext uri="{BB962C8B-B14F-4D97-AF65-F5344CB8AC3E}">
        <p14:creationId xmlns:p14="http://schemas.microsoft.com/office/powerpoint/2010/main" val="127621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95D53F6-9BC7-BD40-C2CA-4E3D62534BD7}"/>
              </a:ext>
            </a:extLst>
          </p:cNvPr>
          <p:cNvSpPr>
            <a:spLocks noGrp="1"/>
          </p:cNvSpPr>
          <p:nvPr>
            <p:ph type="body" sz="quarter" idx="12"/>
          </p:nvPr>
        </p:nvSpPr>
        <p:spPr>
          <a:xfrm>
            <a:off x="4709768" y="1857937"/>
            <a:ext cx="6238046" cy="3738733"/>
          </a:xfrm>
        </p:spPr>
        <p:txBody>
          <a:bodyPr/>
          <a:lstStyle/>
          <a:p>
            <a:pPr>
              <a:spcBef>
                <a:spcPts val="606"/>
              </a:spcBef>
            </a:pPr>
            <a:r>
              <a:rPr lang="en-US" sz="2183" dirty="0">
                <a:latin typeface="Gabarito" panose="020B0604020202020204" charset="0"/>
                <a:ea typeface="Calibri"/>
                <a:cs typeface="Calibri"/>
              </a:rPr>
              <a:t>A Scottish Highlander born on Tiree (Inner Hebrides) in 1820</a:t>
            </a:r>
          </a:p>
          <a:p>
            <a:pPr>
              <a:spcBef>
                <a:spcPts val="606"/>
              </a:spcBef>
            </a:pPr>
            <a:endParaRPr lang="en-US" sz="2183" dirty="0">
              <a:latin typeface="Gabarito" panose="020B0604020202020204" charset="0"/>
              <a:ea typeface="Calibri"/>
              <a:cs typeface="Calibri"/>
            </a:endParaRPr>
          </a:p>
          <a:p>
            <a:pPr>
              <a:spcBef>
                <a:spcPts val="606"/>
              </a:spcBef>
            </a:pPr>
            <a:r>
              <a:rPr lang="en-US" sz="2183" dirty="0">
                <a:latin typeface="Gabarito" panose="020B0604020202020204" charset="0"/>
                <a:ea typeface="Calibri"/>
                <a:cs typeface="Calibri"/>
              </a:rPr>
              <a:t>He migrated first to Australia (1838) then to NZ (1840). </a:t>
            </a:r>
          </a:p>
          <a:p>
            <a:pPr>
              <a:spcBef>
                <a:spcPts val="606"/>
              </a:spcBef>
            </a:pPr>
            <a:endParaRPr lang="en-US" sz="2183" dirty="0">
              <a:latin typeface="Gabarito" panose="020B0604020202020204" charset="0"/>
              <a:ea typeface="Calibri"/>
              <a:cs typeface="Calibri"/>
            </a:endParaRPr>
          </a:p>
          <a:p>
            <a:pPr>
              <a:spcBef>
                <a:spcPts val="606"/>
              </a:spcBef>
            </a:pPr>
            <a:r>
              <a:rPr lang="en-US" sz="2183" dirty="0">
                <a:latin typeface="Gabarito" panose="020B0604020202020204" charset="0"/>
                <a:ea typeface="Calibri"/>
                <a:cs typeface="Calibri"/>
              </a:rPr>
              <a:t>He first worked in the timber trade, then (through influence of fellow Scot Andrew Sinclair, colonial secretary) was appointed </a:t>
            </a:r>
            <a:r>
              <a:rPr lang="en-US" sz="2183" b="1" dirty="0">
                <a:latin typeface="Gabarito" panose="020B0604020202020204" charset="0"/>
                <a:ea typeface="Calibri"/>
                <a:cs typeface="Calibri"/>
              </a:rPr>
              <a:t>Protector of Aborigines</a:t>
            </a:r>
            <a:r>
              <a:rPr lang="en-US" sz="2183" dirty="0">
                <a:latin typeface="Gabarito" panose="020B0604020202020204" charset="0"/>
                <a:ea typeface="Calibri"/>
                <a:cs typeface="Calibri"/>
              </a:rPr>
              <a:t> in 1844.</a:t>
            </a:r>
            <a:endParaRPr lang="en-US" sz="2183" dirty="0">
              <a:latin typeface="Gabarito" panose="020B0604020202020204" charset="0"/>
            </a:endParaRPr>
          </a:p>
          <a:p>
            <a:endParaRPr lang="en-GB" dirty="0"/>
          </a:p>
        </p:txBody>
      </p:sp>
      <p:sp>
        <p:nvSpPr>
          <p:cNvPr id="8" name="Text Placeholder 7">
            <a:extLst>
              <a:ext uri="{FF2B5EF4-FFF2-40B4-BE49-F238E27FC236}">
                <a16:creationId xmlns:a16="http://schemas.microsoft.com/office/drawing/2014/main" id="{EFEB8A4B-0919-F39F-5A8D-8AA6D68C68E7}"/>
              </a:ext>
            </a:extLst>
          </p:cNvPr>
          <p:cNvSpPr>
            <a:spLocks noGrp="1"/>
          </p:cNvSpPr>
          <p:nvPr>
            <p:ph type="body" sz="quarter" idx="13"/>
          </p:nvPr>
        </p:nvSpPr>
        <p:spPr>
          <a:xfrm>
            <a:off x="4709767" y="806094"/>
            <a:ext cx="6417000" cy="919290"/>
          </a:xfrm>
        </p:spPr>
        <p:txBody>
          <a:bodyPr>
            <a:normAutofit/>
          </a:bodyPr>
          <a:lstStyle/>
          <a:p>
            <a:r>
              <a:rPr lang="en-GB" sz="2850" dirty="0"/>
              <a:t>Who is Sir Donald McLean?</a:t>
            </a:r>
          </a:p>
        </p:txBody>
      </p:sp>
      <p:sp>
        <p:nvSpPr>
          <p:cNvPr id="2" name="TextBox 1">
            <a:extLst>
              <a:ext uri="{FF2B5EF4-FFF2-40B4-BE49-F238E27FC236}">
                <a16:creationId xmlns:a16="http://schemas.microsoft.com/office/drawing/2014/main" id="{1BC63CDE-0A4F-52DA-D588-1A26FEB37C2B}"/>
              </a:ext>
            </a:extLst>
          </p:cNvPr>
          <p:cNvSpPr txBox="1"/>
          <p:nvPr/>
        </p:nvSpPr>
        <p:spPr>
          <a:xfrm>
            <a:off x="9045878" y="5231102"/>
            <a:ext cx="2872298" cy="1483626"/>
          </a:xfrm>
          <a:prstGeom prst="rect">
            <a:avLst/>
          </a:prstGeom>
          <a:solidFill>
            <a:schemeClr val="bg1">
              <a:lumMod val="95000"/>
            </a:schemeClr>
          </a:solidFill>
          <a:ln w="28575">
            <a:solidFill>
              <a:schemeClr val="tx1"/>
            </a:solidFill>
          </a:ln>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r>
              <a:rPr lang="en-GB" sz="1698" b="1" dirty="0">
                <a:latin typeface="Calibri"/>
                <a:ea typeface="Calibri"/>
                <a:cs typeface="Calibri"/>
              </a:rPr>
              <a:t>Protector of Aborigines</a:t>
            </a:r>
            <a:r>
              <a:rPr lang="en-GB" sz="1698" dirty="0">
                <a:latin typeface="Calibri"/>
                <a:ea typeface="Calibri"/>
                <a:cs typeface="Calibri"/>
              </a:rPr>
              <a:t>: </a:t>
            </a:r>
          </a:p>
          <a:p>
            <a:r>
              <a:rPr lang="en-GB" sz="1516" dirty="0">
                <a:latin typeface="Calibri"/>
                <a:ea typeface="Calibri"/>
                <a:cs typeface="Calibri"/>
              </a:rPr>
              <a:t>A role in the colonial government that involved the supervision and supposed care over all matters impacting the Aboriginal peoples, protecting them from injustices.</a:t>
            </a:r>
            <a:r>
              <a:rPr lang="en-GB" sz="1516" dirty="0">
                <a:latin typeface="Century Gothic"/>
              </a:rPr>
              <a:t> </a:t>
            </a:r>
          </a:p>
        </p:txBody>
      </p:sp>
      <p:pic>
        <p:nvPicPr>
          <p:cNvPr id="3" name="Picture Placeholder 2" descr="Donald McLean">
            <a:extLst>
              <a:ext uri="{FF2B5EF4-FFF2-40B4-BE49-F238E27FC236}">
                <a16:creationId xmlns:a16="http://schemas.microsoft.com/office/drawing/2014/main" id="{4F42C7E6-4A4D-2EA2-6077-5C7A8CEBD518}"/>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t="-1" b="-332"/>
          <a:stretch>
            <a:fillRect/>
          </a:stretch>
        </p:blipFill>
        <p:spPr>
          <a:xfrm>
            <a:off x="1013148" y="2108337"/>
            <a:ext cx="2680049" cy="2641326"/>
          </a:xfrm>
          <a:prstGeom prst="rect">
            <a:avLst/>
          </a:prstGeom>
        </p:spPr>
      </p:pic>
    </p:spTree>
    <p:extLst>
      <p:ext uri="{BB962C8B-B14F-4D97-AF65-F5344CB8AC3E}">
        <p14:creationId xmlns:p14="http://schemas.microsoft.com/office/powerpoint/2010/main" val="2972195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C29B0-251F-B383-493E-BFB9CBD515B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548E4DF-3568-5910-3CCB-D2F7E703104D}"/>
              </a:ext>
            </a:extLst>
          </p:cNvPr>
          <p:cNvSpPr>
            <a:spLocks noGrp="1"/>
          </p:cNvSpPr>
          <p:nvPr>
            <p:ph type="body" sz="quarter" idx="10"/>
          </p:nvPr>
        </p:nvSpPr>
        <p:spPr>
          <a:xfrm>
            <a:off x="227616" y="148250"/>
            <a:ext cx="10396743" cy="369662"/>
          </a:xfrm>
        </p:spPr>
        <p:txBody>
          <a:bodyPr>
            <a:noAutofit/>
          </a:bodyPr>
          <a:lstStyle/>
          <a:p>
            <a:r>
              <a:rPr lang="en-GB" sz="2911" dirty="0"/>
              <a:t>Sir Donald McLean and Māori peoples</a:t>
            </a:r>
          </a:p>
        </p:txBody>
      </p:sp>
      <p:sp>
        <p:nvSpPr>
          <p:cNvPr id="4" name="Text Placeholder 3">
            <a:extLst>
              <a:ext uri="{FF2B5EF4-FFF2-40B4-BE49-F238E27FC236}">
                <a16:creationId xmlns:a16="http://schemas.microsoft.com/office/drawing/2014/main" id="{3806F80E-1E7B-AC77-0223-0C3083A519A5}"/>
              </a:ext>
            </a:extLst>
          </p:cNvPr>
          <p:cNvSpPr>
            <a:spLocks noGrp="1"/>
          </p:cNvSpPr>
          <p:nvPr>
            <p:ph type="body" sz="quarter" idx="14"/>
          </p:nvPr>
        </p:nvSpPr>
        <p:spPr>
          <a:xfrm>
            <a:off x="4617352" y="2185255"/>
            <a:ext cx="7093660" cy="3738733"/>
          </a:xfrm>
        </p:spPr>
        <p:txBody>
          <a:bodyPr>
            <a:normAutofit fontScale="92500" lnSpcReduction="20000"/>
          </a:bodyPr>
          <a:lstStyle/>
          <a:p>
            <a:pPr>
              <a:spcBef>
                <a:spcPts val="606"/>
              </a:spcBef>
            </a:pPr>
            <a:r>
              <a:rPr lang="en-US" sz="2122" b="1" dirty="0">
                <a:latin typeface="Calibri"/>
                <a:ea typeface="Calibri"/>
                <a:cs typeface="Calibri"/>
              </a:rPr>
              <a:t>Key actions taken to ‘benefit’ Māori:</a:t>
            </a:r>
            <a:endParaRPr lang="en-US" sz="2122" dirty="0">
              <a:latin typeface="Calibri"/>
              <a:ea typeface="Calibri"/>
              <a:cs typeface="Calibri"/>
            </a:endParaRPr>
          </a:p>
          <a:p>
            <a:pPr>
              <a:spcBef>
                <a:spcPts val="606"/>
              </a:spcBef>
            </a:pPr>
            <a:r>
              <a:rPr lang="en-US" sz="1940" dirty="0">
                <a:latin typeface="Calibri"/>
                <a:ea typeface="Calibri"/>
                <a:cs typeface="Calibri"/>
              </a:rPr>
              <a:t>Drafted the </a:t>
            </a:r>
            <a:r>
              <a:rPr lang="en-US" sz="1940" b="1" dirty="0">
                <a:latin typeface="Calibri"/>
                <a:ea typeface="Calibri"/>
                <a:cs typeface="Calibri"/>
              </a:rPr>
              <a:t>Native Land Act of 1873</a:t>
            </a:r>
            <a:r>
              <a:rPr lang="en-US" sz="1940" dirty="0">
                <a:latin typeface="Calibri"/>
                <a:ea typeface="Calibri"/>
                <a:cs typeface="Calibri"/>
              </a:rPr>
              <a:t>, which required all Māori landowners to be named on certificates of title (this helped to reduce fraud and the theft of Māori land)</a:t>
            </a:r>
          </a:p>
          <a:p>
            <a:pPr>
              <a:spcBef>
                <a:spcPts val="606"/>
              </a:spcBef>
            </a:pPr>
            <a:r>
              <a:rPr lang="en-US" sz="1940" dirty="0">
                <a:latin typeface="Calibri"/>
                <a:ea typeface="Calibri"/>
                <a:cs typeface="Calibri"/>
              </a:rPr>
              <a:t>Oversaw establishment (in 1867) of </a:t>
            </a:r>
            <a:r>
              <a:rPr lang="en-US" sz="1940" b="1" dirty="0">
                <a:latin typeface="Calibri"/>
                <a:ea typeface="Calibri"/>
                <a:cs typeface="Calibri"/>
              </a:rPr>
              <a:t>state-controlled Native Schools and four Māori seats in parliament</a:t>
            </a:r>
            <a:r>
              <a:rPr lang="en-US" sz="1940" dirty="0">
                <a:latin typeface="Calibri"/>
                <a:ea typeface="Calibri"/>
                <a:cs typeface="Calibri"/>
              </a:rPr>
              <a:t>. </a:t>
            </a:r>
          </a:p>
          <a:p>
            <a:pPr>
              <a:spcBef>
                <a:spcPts val="606"/>
              </a:spcBef>
            </a:pPr>
            <a:r>
              <a:rPr lang="en-US" sz="1940" dirty="0">
                <a:latin typeface="Calibri"/>
                <a:ea typeface="Calibri"/>
                <a:cs typeface="Calibri"/>
              </a:rPr>
              <a:t>Increased Māori involvement in </a:t>
            </a:r>
            <a:r>
              <a:rPr lang="en-US" sz="1940" b="1" dirty="0">
                <a:latin typeface="Calibri"/>
                <a:ea typeface="Calibri"/>
                <a:cs typeface="Calibri"/>
              </a:rPr>
              <a:t>public works, sheep-farming, and local government. </a:t>
            </a:r>
          </a:p>
          <a:p>
            <a:pPr>
              <a:spcBef>
                <a:spcPts val="606"/>
              </a:spcBef>
            </a:pPr>
            <a:r>
              <a:rPr lang="en-US" sz="1940" b="1" dirty="0">
                <a:latin typeface="Calibri"/>
                <a:ea typeface="Calibri"/>
                <a:cs typeface="Calibri"/>
              </a:rPr>
              <a:t>YET</a:t>
            </a:r>
            <a:r>
              <a:rPr lang="en-US" sz="1940" dirty="0">
                <a:latin typeface="Calibri"/>
                <a:ea typeface="Calibri"/>
                <a:cs typeface="Calibri"/>
              </a:rPr>
              <a:t>: </a:t>
            </a:r>
            <a:endParaRPr lang="en-GB" sz="1940" dirty="0">
              <a:latin typeface="Aptos" panose="020B0004020202020204"/>
              <a:ea typeface="Calibri"/>
              <a:cs typeface="Calibri"/>
            </a:endParaRPr>
          </a:p>
          <a:p>
            <a:pPr>
              <a:spcBef>
                <a:spcPts val="606"/>
              </a:spcBef>
            </a:pPr>
            <a:r>
              <a:rPr lang="en-US" sz="1940" dirty="0">
                <a:latin typeface="Calibri"/>
                <a:ea typeface="Calibri"/>
                <a:cs typeface="Calibri"/>
              </a:rPr>
              <a:t>Like many people at the time, McLean was a social Darwinist – this meant that </a:t>
            </a:r>
            <a:r>
              <a:rPr lang="en-US" sz="1940" b="1" dirty="0">
                <a:latin typeface="Calibri"/>
                <a:ea typeface="Calibri"/>
                <a:cs typeface="Calibri"/>
              </a:rPr>
              <a:t>he believed the Māori were a ‘weaker race’</a:t>
            </a:r>
            <a:r>
              <a:rPr lang="en-US" sz="1940" dirty="0">
                <a:latin typeface="Calibri"/>
                <a:ea typeface="Calibri"/>
                <a:cs typeface="Calibri"/>
              </a:rPr>
              <a:t> than Europeans, and were likely to ‘die out’, and that those who did not </a:t>
            </a:r>
            <a:r>
              <a:rPr lang="en-US" sz="1940" b="1" dirty="0">
                <a:latin typeface="Calibri"/>
                <a:ea typeface="Calibri"/>
                <a:cs typeface="Calibri"/>
              </a:rPr>
              <a:t>should ‘assimilate’ </a:t>
            </a:r>
            <a:r>
              <a:rPr lang="en-US" sz="1940" dirty="0">
                <a:latin typeface="Calibri"/>
                <a:ea typeface="Calibri"/>
                <a:cs typeface="Calibri"/>
              </a:rPr>
              <a:t>(learn to fit in) with European culture. He </a:t>
            </a:r>
            <a:r>
              <a:rPr lang="en-US" sz="1940" b="1" dirty="0">
                <a:latin typeface="Calibri"/>
                <a:ea typeface="Calibri"/>
                <a:cs typeface="Calibri"/>
              </a:rPr>
              <a:t>opposed the movement to create a unified Māori King</a:t>
            </a:r>
            <a:r>
              <a:rPr lang="en-US" sz="1940" dirty="0">
                <a:latin typeface="Calibri"/>
                <a:ea typeface="Calibri"/>
                <a:cs typeface="Calibri"/>
              </a:rPr>
              <a:t>, which would strengthen the Māori voice in politics</a:t>
            </a:r>
          </a:p>
          <a:p>
            <a:endParaRPr lang="en-GB" dirty="0"/>
          </a:p>
        </p:txBody>
      </p:sp>
      <p:sp>
        <p:nvSpPr>
          <p:cNvPr id="5" name="Text Placeholder 4">
            <a:extLst>
              <a:ext uri="{FF2B5EF4-FFF2-40B4-BE49-F238E27FC236}">
                <a16:creationId xmlns:a16="http://schemas.microsoft.com/office/drawing/2014/main" id="{C6FAF1CF-355F-E042-9DA0-7202D9B3D9E7}"/>
              </a:ext>
            </a:extLst>
          </p:cNvPr>
          <p:cNvSpPr>
            <a:spLocks noGrp="1"/>
          </p:cNvSpPr>
          <p:nvPr>
            <p:ph type="body" sz="quarter" idx="15"/>
          </p:nvPr>
        </p:nvSpPr>
        <p:spPr>
          <a:xfrm>
            <a:off x="4320907" y="1095320"/>
            <a:ext cx="5595240" cy="877947"/>
          </a:xfrm>
        </p:spPr>
        <p:txBody>
          <a:bodyPr>
            <a:normAutofit fontScale="77500" lnSpcReduction="20000"/>
          </a:bodyPr>
          <a:lstStyle/>
          <a:p>
            <a:pPr algn="ctr"/>
            <a:r>
              <a:rPr lang="en-US" sz="2971" dirty="0">
                <a:latin typeface="Gabarito" panose="020B0604020202020204" charset="0"/>
                <a:ea typeface="Calibri"/>
                <a:cs typeface="Calibri"/>
              </a:rPr>
              <a:t>McLean gained standing among Māori for his fluency in their language, and respect for Māori traditions. </a:t>
            </a:r>
            <a:r>
              <a:rPr lang="en-GB" dirty="0"/>
              <a:t> </a:t>
            </a:r>
          </a:p>
        </p:txBody>
      </p:sp>
      <p:pic>
        <p:nvPicPr>
          <p:cNvPr id="1028" name="Picture 4" descr="undefined">
            <a:extLst>
              <a:ext uri="{FF2B5EF4-FFF2-40B4-BE49-F238E27FC236}">
                <a16:creationId xmlns:a16="http://schemas.microsoft.com/office/drawing/2014/main" id="{497E0B3E-EAF9-635B-7760-D89B96411C80}"/>
              </a:ext>
            </a:extLst>
          </p:cNvPr>
          <p:cNvPicPr>
            <a:picLocks noGrp="1" noChangeAspect="1" noChangeArrowheads="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bwMode="auto">
          <a:xfrm>
            <a:off x="412447" y="1534294"/>
            <a:ext cx="3416039" cy="44077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7F27300-5A41-9CB2-C6D8-D9C1E7576259}"/>
              </a:ext>
            </a:extLst>
          </p:cNvPr>
          <p:cNvSpPr txBox="1"/>
          <p:nvPr/>
        </p:nvSpPr>
        <p:spPr>
          <a:xfrm>
            <a:off x="366239" y="5970426"/>
            <a:ext cx="2664647" cy="196030"/>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algn="l"/>
            <a:r>
              <a:rPr lang="en-US" sz="910" dirty="0"/>
              <a:t>Sir Donald McLean (c.1870). No copyright.</a:t>
            </a:r>
          </a:p>
        </p:txBody>
      </p:sp>
      <p:sp>
        <p:nvSpPr>
          <p:cNvPr id="3" name="Call-out: Left Arrow 6">
            <a:extLst>
              <a:ext uri="{FF2B5EF4-FFF2-40B4-BE49-F238E27FC236}">
                <a16:creationId xmlns:a16="http://schemas.microsoft.com/office/drawing/2014/main" id="{22B9803F-51DC-71B3-C6AE-972A8F9FA47D}"/>
              </a:ext>
            </a:extLst>
          </p:cNvPr>
          <p:cNvSpPr/>
          <p:nvPr/>
        </p:nvSpPr>
        <p:spPr>
          <a:xfrm>
            <a:off x="10023659" y="1095321"/>
            <a:ext cx="1848774" cy="640282"/>
          </a:xfrm>
          <a:prstGeom prst="leftArrowCallou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55" dirty="0">
                <a:solidFill>
                  <a:schemeClr val="tx1"/>
                </a:solidFill>
                <a:latin typeface="Gabarito" panose="020B0604020202020204" charset="0"/>
              </a:rPr>
              <a:t>Why might this be important? </a:t>
            </a:r>
          </a:p>
        </p:txBody>
      </p:sp>
    </p:spTree>
    <p:extLst>
      <p:ext uri="{BB962C8B-B14F-4D97-AF65-F5344CB8AC3E}">
        <p14:creationId xmlns:p14="http://schemas.microsoft.com/office/powerpoint/2010/main" val="415896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6fa6db5-9f3a-4c93-9e38-61059ee07e95}" enabled="1" method="Standard" siteId="{4e8d09f7-cc79-4ccb-9149-a4238dd17422}" contentBits="0" removed="0"/>
</clbl:labelList>
</file>

<file path=docProps/app.xml><?xml version="1.0" encoding="utf-8"?>
<Properties xmlns="http://schemas.openxmlformats.org/officeDocument/2006/extended-properties" xmlns:vt="http://schemas.openxmlformats.org/officeDocument/2006/docPropsVTypes">
  <TotalTime>3</TotalTime>
  <Words>3702</Words>
  <Application>Microsoft Office PowerPoint</Application>
  <PresentationFormat>Widescreen</PresentationFormat>
  <Paragraphs>279</Paragraphs>
  <Slides>24</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Aptos</vt:lpstr>
      <vt:lpstr>Aptos Display</vt:lpstr>
      <vt:lpstr>Arial</vt:lpstr>
      <vt:lpstr>Arsenica Antiqua DemiBold</vt:lpstr>
      <vt:lpstr>Boldoa Mat</vt:lpstr>
      <vt:lpstr>Calibri</vt:lpstr>
      <vt:lpstr>Century Gothic</vt:lpstr>
      <vt:lpstr>Gabarito</vt:lpstr>
      <vt:lpstr>Gabarito SemiBold</vt:lpstr>
      <vt:lpstr>Hacksaw</vt:lpstr>
      <vt:lpstr>Meie Script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Q – Sources A and B are about the resignation of Sir Donald McLean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Irina Nakonechna</dc:creator>
  <cp:lastModifiedBy>Irina Nakonechna</cp:lastModifiedBy>
  <cp:revision>1</cp:revision>
  <dcterms:created xsi:type="dcterms:W3CDTF">2025-08-21T11:14:50Z</dcterms:created>
  <dcterms:modified xsi:type="dcterms:W3CDTF">2025-08-21T11:18:02Z</dcterms:modified>
</cp:coreProperties>
</file>